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303" r:id="rId3"/>
    <p:sldId id="324" r:id="rId4"/>
    <p:sldId id="319" r:id="rId5"/>
    <p:sldId id="306" r:id="rId6"/>
    <p:sldId id="321" r:id="rId7"/>
    <p:sldId id="307" r:id="rId8"/>
    <p:sldId id="315" r:id="rId9"/>
    <p:sldId id="308" r:id="rId10"/>
    <p:sldId id="304" r:id="rId11"/>
    <p:sldId id="316" r:id="rId12"/>
    <p:sldId id="317" r:id="rId13"/>
    <p:sldId id="309" r:id="rId14"/>
    <p:sldId id="310" r:id="rId15"/>
    <p:sldId id="312" r:id="rId16"/>
    <p:sldId id="318" r:id="rId17"/>
    <p:sldId id="320" r:id="rId18"/>
    <p:sldId id="335" r:id="rId19"/>
    <p:sldId id="336" r:id="rId20"/>
    <p:sldId id="322" r:id="rId21"/>
    <p:sldId id="323" r:id="rId22"/>
    <p:sldId id="325" r:id="rId23"/>
    <p:sldId id="326" r:id="rId24"/>
    <p:sldId id="337" r:id="rId25"/>
    <p:sldId id="31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4" autoAdjust="0"/>
    <p:restoredTop sz="94660"/>
  </p:normalViewPr>
  <p:slideViewPr>
    <p:cSldViewPr snapToGrid="0">
      <p:cViewPr varScale="1">
        <p:scale>
          <a:sx n="85" d="100"/>
          <a:sy n="85" d="100"/>
        </p:scale>
        <p:origin x="64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9659F-6178-4644-9A70-3DFBF282BD0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5C1D1-8BEA-4C3C-81C2-E5A89EC4DA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38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5C1D1-8BEA-4C3C-81C2-E5A89EC4DA2B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69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52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59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38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01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61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03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96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078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2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14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85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83065-41CA-4DD9-989D-8FA952852086}" type="datetimeFigureOut">
              <a:rPr lang="zh-CN" altLang="en-US" smtClean="0"/>
              <a:pPr/>
              <a:t>2025/6/25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5A8FC7A-E488-41B3-B223-5BBD427934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7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acm.hdu.edu.cn/showproblem.php?pid=579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FA42B-C4A7-484D-8163-841BD53112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组合数学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FB2CC7-5599-466A-9097-09B81ECF8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36315" y="4608802"/>
            <a:ext cx="3274460" cy="1172873"/>
          </a:xfrm>
        </p:spPr>
        <p:txBody>
          <a:bodyPr/>
          <a:lstStyle/>
          <a:p>
            <a:r>
              <a:rPr lang="zh-CN" altLang="en-US" dirty="0"/>
              <a:t>黄笑凡</a:t>
            </a:r>
          </a:p>
        </p:txBody>
      </p:sp>
    </p:spTree>
    <p:extLst>
      <p:ext uri="{BB962C8B-B14F-4D97-AF65-F5344CB8AC3E}">
        <p14:creationId xmlns:p14="http://schemas.microsoft.com/office/powerpoint/2010/main" val="82973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F6D325-2AFE-4999-AA13-6ED78D19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第一类斯特林数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D5C9A1-48A6-493D-ADE8-54CBE5665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dirty="0"/>
              <a:t> </a:t>
            </a:r>
            <a:r>
              <a:rPr lang="en-US" altLang="zh-CN" sz="2800" dirty="0"/>
              <a:t>N</a:t>
            </a:r>
            <a:r>
              <a:rPr lang="zh-CN" altLang="en-US" sz="2800" dirty="0"/>
              <a:t>个元素</a:t>
            </a:r>
            <a:r>
              <a:rPr lang="en-US" altLang="zh-CN" sz="2800" dirty="0"/>
              <a:t>,</a:t>
            </a:r>
            <a:r>
              <a:rPr lang="zh-CN" altLang="en-US" sz="2800" dirty="0"/>
              <a:t>让我们求</a:t>
            </a:r>
            <a:r>
              <a:rPr lang="en-US" altLang="zh-CN" sz="2800" dirty="0"/>
              <a:t>K</a:t>
            </a:r>
            <a:r>
              <a:rPr lang="zh-CN" altLang="en-US" sz="2800" dirty="0"/>
              <a:t>个环排列的方案数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S(N,0)=0</a:t>
            </a:r>
            <a:r>
              <a:rPr lang="zh-CN" altLang="en-US" sz="2800" dirty="0"/>
              <a:t> </a:t>
            </a:r>
            <a:r>
              <a:rPr lang="en-US" altLang="zh-CN" sz="2800" dirty="0"/>
              <a:t>S(N,N)=1</a:t>
            </a:r>
            <a:r>
              <a:rPr lang="zh-CN" altLang="en-US" sz="2800" dirty="0"/>
              <a:t>；</a:t>
            </a:r>
          </a:p>
          <a:p>
            <a:pPr marL="0" indent="0">
              <a:buNone/>
            </a:pPr>
            <a:r>
              <a:rPr lang="en-US" altLang="zh-CN" sz="2800" dirty="0"/>
              <a:t>S(0,0)=0</a:t>
            </a:r>
            <a:r>
              <a:rPr lang="zh-CN" altLang="en-US" sz="2800" dirty="0"/>
              <a:t>；</a:t>
            </a:r>
          </a:p>
          <a:p>
            <a:pPr marL="0" indent="0">
              <a:buNone/>
            </a:pPr>
            <a:r>
              <a:rPr lang="en-US" altLang="zh-CN" sz="2800" dirty="0"/>
              <a:t>S(N,K)=S(N-1,K-1)+S(N-1,K)×(N-1)</a:t>
            </a:r>
            <a:r>
              <a:rPr lang="zh-CN" altLang="en-US" sz="2800" dirty="0"/>
              <a:t>；</a:t>
            </a:r>
          </a:p>
          <a:p>
            <a:pPr marL="0" indent="0">
              <a:buNone/>
            </a:pPr>
            <a:r>
              <a:rPr lang="en-US" altLang="zh-CN" sz="2800" dirty="0"/>
              <a:t>Hdu3625</a:t>
            </a:r>
          </a:p>
          <a:p>
            <a:pPr marL="0" indent="0">
              <a:buNone/>
            </a:pPr>
            <a:r>
              <a:rPr lang="en-US" altLang="zh-CN" sz="2800" dirty="0"/>
              <a:t>https://www.cnblogs.com/kangkang-/p/11318807.html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5459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542B3D-B556-4DE1-9D40-5710BED6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第二类斯特林数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909AE7-1712-4173-AD2D-5A2F05801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zh-CN" altLang="en-US" sz="2800" dirty="0"/>
          </a:p>
          <a:p>
            <a:r>
              <a:rPr lang="zh-CN" altLang="en-US" sz="2800" dirty="0"/>
              <a:t>将</a:t>
            </a:r>
            <a:r>
              <a:rPr lang="en-US" altLang="zh-CN" sz="2800" dirty="0"/>
              <a:t>p</a:t>
            </a:r>
            <a:r>
              <a:rPr lang="zh-CN" altLang="en-US" sz="2800" dirty="0"/>
              <a:t>个物体划分成</a:t>
            </a:r>
            <a:r>
              <a:rPr lang="en-US" altLang="zh-CN" sz="2800" dirty="0"/>
              <a:t>k</a:t>
            </a:r>
            <a:r>
              <a:rPr lang="zh-CN" altLang="en-US" sz="2800" dirty="0"/>
              <a:t>个非空的不可辨别的</a:t>
            </a:r>
            <a:r>
              <a:rPr lang="en-US" altLang="zh-CN" sz="2800" dirty="0"/>
              <a:t>(</a:t>
            </a:r>
            <a:r>
              <a:rPr lang="zh-CN" altLang="en-US" sz="2800" dirty="0"/>
              <a:t>可以理解为盒子没有编号</a:t>
            </a:r>
            <a:r>
              <a:rPr lang="en-US" altLang="zh-CN" sz="2800" dirty="0"/>
              <a:t>)</a:t>
            </a:r>
            <a:r>
              <a:rPr lang="zh-CN" altLang="en-US" sz="2800" dirty="0"/>
              <a:t>集合的方法数。</a:t>
            </a:r>
          </a:p>
          <a:p>
            <a:r>
              <a:rPr lang="en-US" altLang="zh-CN" sz="2800" dirty="0" err="1"/>
              <a:t>k!S</a:t>
            </a:r>
            <a:r>
              <a:rPr lang="en-US" altLang="zh-CN" sz="2800" dirty="0"/>
              <a:t>(</a:t>
            </a:r>
            <a:r>
              <a:rPr lang="en-US" altLang="zh-CN" sz="2800" dirty="0" err="1"/>
              <a:t>p,k</a:t>
            </a:r>
            <a:r>
              <a:rPr lang="en-US" altLang="zh-CN" sz="2800" dirty="0"/>
              <a:t>)</a:t>
            </a:r>
            <a:r>
              <a:rPr lang="zh-CN" altLang="en-US" sz="2800" dirty="0"/>
              <a:t>是把</a:t>
            </a:r>
            <a:r>
              <a:rPr lang="en-US" altLang="zh-CN" sz="2800" dirty="0"/>
              <a:t>p</a:t>
            </a:r>
            <a:r>
              <a:rPr lang="zh-CN" altLang="en-US" sz="2800" dirty="0"/>
              <a:t>个人分进</a:t>
            </a:r>
            <a:r>
              <a:rPr lang="en-US" altLang="zh-CN" sz="2800" dirty="0"/>
              <a:t>k</a:t>
            </a:r>
            <a:r>
              <a:rPr lang="zh-CN" altLang="en-US" sz="2800" dirty="0"/>
              <a:t>间有差别</a:t>
            </a:r>
            <a:r>
              <a:rPr lang="en-US" altLang="zh-CN" sz="2800" dirty="0"/>
              <a:t>(</a:t>
            </a:r>
            <a:r>
              <a:rPr lang="zh-CN" altLang="en-US" sz="2800" dirty="0"/>
              <a:t>如：被标有房号</a:t>
            </a:r>
            <a:r>
              <a:rPr lang="en-US" altLang="zh-CN" sz="2800" dirty="0"/>
              <a:t>)</a:t>
            </a:r>
            <a:r>
              <a:rPr lang="zh-CN" altLang="en-US" sz="2800" dirty="0"/>
              <a:t>的房间</a:t>
            </a:r>
            <a:r>
              <a:rPr lang="en-US" altLang="zh-CN" sz="2800" dirty="0"/>
              <a:t>(</a:t>
            </a:r>
            <a:r>
              <a:rPr lang="zh-CN" altLang="en-US" sz="2800" dirty="0"/>
              <a:t>无空房</a:t>
            </a:r>
            <a:r>
              <a:rPr lang="en-US" altLang="zh-CN" sz="2800" dirty="0"/>
              <a:t>)</a:t>
            </a:r>
            <a:r>
              <a:rPr lang="zh-CN" altLang="en-US" sz="2800" dirty="0"/>
              <a:t>的方法数。</a:t>
            </a:r>
          </a:p>
          <a:p>
            <a:r>
              <a:rPr lang="en-US" altLang="zh-CN" sz="2800" dirty="0"/>
              <a:t>S(</a:t>
            </a:r>
            <a:r>
              <a:rPr lang="en-US" altLang="zh-CN" sz="2800" dirty="0" err="1"/>
              <a:t>p,k</a:t>
            </a:r>
            <a:r>
              <a:rPr lang="en-US" altLang="zh-CN" sz="2800" dirty="0"/>
              <a:t>)</a:t>
            </a:r>
            <a:r>
              <a:rPr lang="zh-CN" altLang="en-US" sz="2800" dirty="0"/>
              <a:t>的递推公式是：</a:t>
            </a:r>
            <a:r>
              <a:rPr lang="en-US" altLang="zh-CN" sz="2800" dirty="0"/>
              <a:t>S(</a:t>
            </a:r>
            <a:r>
              <a:rPr lang="en-US" altLang="zh-CN" sz="2800" dirty="0" err="1"/>
              <a:t>p,k</a:t>
            </a:r>
            <a:r>
              <a:rPr lang="en-US" altLang="zh-CN" sz="2800" dirty="0"/>
              <a:t>)=</a:t>
            </a:r>
            <a:r>
              <a:rPr lang="en-US" altLang="zh-CN" sz="2800" dirty="0" err="1"/>
              <a:t>k×S</a:t>
            </a:r>
            <a:r>
              <a:rPr lang="en-US" altLang="zh-CN" sz="2800" dirty="0"/>
              <a:t>(p-1,k)+S(p-1,k-1) ,1&lt;= k&lt;=p-1</a:t>
            </a:r>
          </a:p>
          <a:p>
            <a:r>
              <a:rPr lang="zh-CN" altLang="en-US" sz="2800" dirty="0"/>
              <a:t>边界条件：</a:t>
            </a:r>
            <a:r>
              <a:rPr lang="en-US" altLang="zh-CN" sz="2800" dirty="0"/>
              <a:t>S(</a:t>
            </a:r>
            <a:r>
              <a:rPr lang="en-US" altLang="zh-CN" sz="2800" dirty="0" err="1"/>
              <a:t>p,p</a:t>
            </a:r>
            <a:r>
              <a:rPr lang="en-US" altLang="zh-CN" sz="2800" dirty="0"/>
              <a:t>)=1 ,p&gt;=0    S(p,0)=0 ,p&gt;=1</a:t>
            </a:r>
          </a:p>
          <a:p>
            <a:r>
              <a:rPr lang="en-US" altLang="zh-CN" sz="2800" dirty="0"/>
              <a:t>hdu2643</a:t>
            </a:r>
          </a:p>
        </p:txBody>
      </p:sp>
    </p:spTree>
    <p:extLst>
      <p:ext uri="{BB962C8B-B14F-4D97-AF65-F5344CB8AC3E}">
        <p14:creationId xmlns:p14="http://schemas.microsoft.com/office/powerpoint/2010/main" val="256461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2340A4-DCFF-4FBE-B407-80AB9648D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错排公式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03FD75-D956-4FEF-96A4-A56FD26A5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n</a:t>
            </a:r>
            <a:r>
              <a:rPr lang="zh-CN" altLang="en-US" sz="2800" dirty="0"/>
              <a:t>封信装到</a:t>
            </a:r>
            <a:r>
              <a:rPr lang="en-US" altLang="zh-CN" sz="2800" dirty="0"/>
              <a:t>n</a:t>
            </a:r>
            <a:r>
              <a:rPr lang="zh-CN" altLang="en-US" sz="2800" dirty="0"/>
              <a:t>个不同的信封里，有多少种全部装错信封的情况</a:t>
            </a:r>
            <a:endParaRPr lang="en-US" altLang="zh-CN" sz="2800" dirty="0"/>
          </a:p>
          <a:p>
            <a:pPr marL="0" indent="0">
              <a:buNone/>
            </a:pPr>
            <a:r>
              <a:rPr lang="pt-BR" altLang="zh-CN" sz="2800" dirty="0"/>
              <a:t>D</a:t>
            </a:r>
            <a:r>
              <a:rPr lang="pt-BR" altLang="zh-CN" sz="2800" baseline="-25000" dirty="0"/>
              <a:t>n</a:t>
            </a:r>
            <a:r>
              <a:rPr lang="pt-BR" altLang="zh-CN" sz="2800" dirty="0"/>
              <a:t>=(n-1)(D</a:t>
            </a:r>
            <a:r>
              <a:rPr lang="pt-BR" altLang="zh-CN" sz="2800" baseline="-25000" dirty="0"/>
              <a:t>n-1</a:t>
            </a:r>
            <a:r>
              <a:rPr lang="pt-BR" altLang="zh-CN" sz="2800" dirty="0"/>
              <a:t>+D</a:t>
            </a:r>
            <a:r>
              <a:rPr lang="pt-BR" altLang="zh-CN" sz="2800" baseline="-25000" dirty="0"/>
              <a:t>n-2</a:t>
            </a:r>
            <a:r>
              <a:rPr lang="pt-BR" altLang="zh-CN" sz="2800" dirty="0"/>
              <a:t>)  n&gt;3, D</a:t>
            </a:r>
            <a:r>
              <a:rPr lang="pt-BR" altLang="zh-CN" sz="2800" baseline="-25000" dirty="0"/>
              <a:t>1 </a:t>
            </a:r>
            <a:r>
              <a:rPr lang="pt-BR" altLang="zh-CN" sz="2800" dirty="0"/>
              <a:t>= 0 , D</a:t>
            </a:r>
            <a:r>
              <a:rPr lang="pt-BR" altLang="zh-CN" sz="2800" baseline="-25000" dirty="0"/>
              <a:t>2</a:t>
            </a:r>
            <a:r>
              <a:rPr lang="pt-BR" altLang="zh-CN" sz="2800" dirty="0"/>
              <a:t> = 1</a:t>
            </a:r>
          </a:p>
          <a:p>
            <a:pPr marL="0" indent="0">
              <a:buNone/>
            </a:pPr>
            <a:r>
              <a:rPr lang="zh-CN" altLang="en-US" sz="2800" dirty="0"/>
              <a:t>第</a:t>
            </a:r>
            <a:r>
              <a:rPr lang="en-US" altLang="zh-CN" sz="2800" dirty="0"/>
              <a:t>n</a:t>
            </a:r>
            <a:r>
              <a:rPr lang="zh-CN" altLang="en-US" sz="2800" dirty="0"/>
              <a:t>个物品有</a:t>
            </a:r>
            <a:r>
              <a:rPr lang="en-US" altLang="zh-CN" sz="2800" dirty="0"/>
              <a:t>n-1</a:t>
            </a:r>
            <a:r>
              <a:rPr lang="zh-CN" altLang="en-US" sz="2800" dirty="0"/>
              <a:t>个位置放，放在</a:t>
            </a:r>
            <a:r>
              <a:rPr lang="en-US" altLang="zh-CN" sz="2800" dirty="0"/>
              <a:t>k</a:t>
            </a:r>
          </a:p>
          <a:p>
            <a:pPr marL="0" indent="0">
              <a:buNone/>
            </a:pPr>
            <a:r>
              <a:rPr lang="zh-CN" altLang="en-US" sz="2800" dirty="0"/>
              <a:t>如果</a:t>
            </a:r>
            <a:r>
              <a:rPr lang="en-US" altLang="zh-CN" sz="2800" dirty="0"/>
              <a:t>k</a:t>
            </a:r>
            <a:r>
              <a:rPr lang="zh-CN" altLang="en-US" sz="2800" dirty="0"/>
              <a:t>放在</a:t>
            </a:r>
            <a:r>
              <a:rPr lang="en-US" altLang="zh-CN" sz="2800" dirty="0"/>
              <a:t>n</a:t>
            </a:r>
            <a:r>
              <a:rPr lang="zh-CN" altLang="en-US" sz="2800" dirty="0"/>
              <a:t>等价于</a:t>
            </a:r>
            <a:r>
              <a:rPr lang="en-US" altLang="zh-CN" sz="2800" dirty="0"/>
              <a:t>n-2</a:t>
            </a:r>
            <a:r>
              <a:rPr lang="zh-CN" altLang="en-US" sz="2800" dirty="0"/>
              <a:t>个物品错排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K</a:t>
            </a:r>
            <a:r>
              <a:rPr lang="zh-CN" altLang="en-US" sz="2800" dirty="0"/>
              <a:t>不放在</a:t>
            </a:r>
            <a:r>
              <a:rPr lang="en-US" altLang="zh-CN" sz="2800" dirty="0"/>
              <a:t>n</a:t>
            </a:r>
            <a:r>
              <a:rPr lang="zh-CN" altLang="en-US" sz="2800" dirty="0"/>
              <a:t>则是</a:t>
            </a:r>
            <a:r>
              <a:rPr lang="en-US" altLang="zh-CN" sz="2800" dirty="0"/>
              <a:t>n-1</a:t>
            </a:r>
            <a:r>
              <a:rPr lang="zh-CN" altLang="en-US" sz="2800" dirty="0"/>
              <a:t>个物品错排</a:t>
            </a:r>
          </a:p>
        </p:txBody>
      </p:sp>
    </p:spTree>
    <p:extLst>
      <p:ext uri="{BB962C8B-B14F-4D97-AF65-F5344CB8AC3E}">
        <p14:creationId xmlns:p14="http://schemas.microsoft.com/office/powerpoint/2010/main" val="3404751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F0EE14-5588-49FF-85CE-7BB16AA0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Lucas</a:t>
            </a:r>
            <a:r>
              <a:rPr lang="zh-CN" altLang="en-US" dirty="0"/>
              <a:t>组合数取模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18C4D4-E155-4ADB-B3B4-8486B74F7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043" y="2061914"/>
            <a:ext cx="10722346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/>
              <a:t>A</a:t>
            </a:r>
            <a:r>
              <a:rPr lang="zh-CN" altLang="en-US" sz="2800" dirty="0"/>
              <a:t>、</a:t>
            </a:r>
            <a:r>
              <a:rPr lang="en-US" altLang="zh-CN" sz="2800" dirty="0"/>
              <a:t>B</a:t>
            </a:r>
            <a:r>
              <a:rPr lang="zh-CN" altLang="en-US" sz="2800" dirty="0"/>
              <a:t>是非负整数</a:t>
            </a:r>
            <a:r>
              <a:rPr lang="en-US" altLang="zh-CN" sz="2800" dirty="0"/>
              <a:t>,p</a:t>
            </a:r>
            <a:r>
              <a:rPr lang="zh-CN" altLang="en-US" sz="2800" dirty="0"/>
              <a:t>是质数。适用于</a:t>
            </a:r>
            <a:r>
              <a:rPr lang="en-US" altLang="zh-CN" sz="2800" dirty="0"/>
              <a:t>A,B</a:t>
            </a:r>
            <a:r>
              <a:rPr lang="zh-CN" altLang="en-US" sz="2800" dirty="0"/>
              <a:t>很大</a:t>
            </a:r>
            <a:r>
              <a:rPr lang="en-US" altLang="zh-CN" sz="2800" dirty="0"/>
              <a:t>P</a:t>
            </a:r>
            <a:r>
              <a:rPr lang="zh-CN" altLang="en-US" sz="2800" dirty="0"/>
              <a:t>不大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若</a:t>
            </a:r>
            <a:r>
              <a:rPr lang="en-US" altLang="zh-CN" sz="2800" dirty="0"/>
              <a:t>P</a:t>
            </a:r>
            <a:r>
              <a:rPr lang="zh-CN" altLang="en-US" sz="2800" dirty="0"/>
              <a:t>为素数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写成</a:t>
            </a:r>
            <a:r>
              <a:rPr lang="en-US" altLang="zh-CN" sz="2800" dirty="0"/>
              <a:t>p</a:t>
            </a:r>
            <a:r>
              <a:rPr lang="zh-CN" altLang="en-US" sz="2800" dirty="0"/>
              <a:t>进制</a:t>
            </a:r>
            <a:r>
              <a:rPr lang="en-US" altLang="zh-CN" sz="2800" dirty="0"/>
              <a:t>A=a[n]a[n-1]...a[0],B=b[n]b[n-1]...b[0]</a:t>
            </a:r>
            <a:r>
              <a:rPr lang="zh-CN" altLang="en-US" sz="2800" dirty="0"/>
              <a:t>。</a:t>
            </a:r>
          </a:p>
          <a:p>
            <a:pPr marL="0" indent="0">
              <a:buNone/>
            </a:pPr>
            <a:r>
              <a:rPr lang="en-US" altLang="zh-CN" sz="2800" dirty="0"/>
              <a:t>C(A,B) ≡ C(a[n],b[n])×C(a[n-1],b[n-1])×...×C(a[0],b[0])  (mod p)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3418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F0EE14-5588-49FF-85CE-7BB16AA0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lucas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18C4D4-E155-4ADB-B3B4-8486B74F7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043" y="2061914"/>
            <a:ext cx="10722346" cy="34506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2800" dirty="0"/>
              <a:t>只需证</a:t>
            </a:r>
            <a:r>
              <a:rPr lang="en-US" altLang="zh-CN" sz="2800" dirty="0"/>
              <a:t>C(</a:t>
            </a:r>
            <a:r>
              <a:rPr lang="en-US" altLang="zh-CN" sz="2800" dirty="0" err="1"/>
              <a:t>n,m</a:t>
            </a:r>
            <a:r>
              <a:rPr lang="en-US" altLang="zh-CN" sz="2800" dirty="0"/>
              <a:t>) ≡C(</a:t>
            </a:r>
            <a:r>
              <a:rPr lang="en-US" altLang="zh-CN" sz="2800" dirty="0" err="1"/>
              <a:t>n%p,m%p</a:t>
            </a:r>
            <a:r>
              <a:rPr lang="en-US" altLang="zh-CN" sz="2800" dirty="0"/>
              <a:t>)×C(n/</a:t>
            </a:r>
            <a:r>
              <a:rPr lang="en-US" altLang="zh-CN" sz="2800" dirty="0" err="1"/>
              <a:t>p,m</a:t>
            </a:r>
            <a:r>
              <a:rPr lang="en-US" altLang="zh-CN" sz="2800" dirty="0"/>
              <a:t>/p)</a:t>
            </a:r>
          </a:p>
          <a:p>
            <a:pPr marL="0" indent="0">
              <a:buNone/>
            </a:pPr>
            <a:r>
              <a:rPr lang="en-US" altLang="zh-CN" sz="2800" dirty="0"/>
              <a:t>(1+x)^p=1+x=1+x^p</a:t>
            </a:r>
          </a:p>
          <a:p>
            <a:pPr marL="0" indent="0">
              <a:buNone/>
            </a:pPr>
            <a:r>
              <a:rPr lang="en-US" altLang="zh-CN" sz="2800" dirty="0"/>
              <a:t>(1+x)^n=(1+x)^(n/</a:t>
            </a:r>
            <a:r>
              <a:rPr lang="en-US" altLang="zh-CN" sz="2800" dirty="0" err="1"/>
              <a:t>p×p</a:t>
            </a:r>
            <a:r>
              <a:rPr lang="en-US" altLang="zh-CN" sz="2800" dirty="0"/>
              <a:t>)×(1+x)^(</a:t>
            </a:r>
            <a:r>
              <a:rPr lang="en-US" altLang="zh-CN" sz="2800" dirty="0" err="1"/>
              <a:t>n%p</a:t>
            </a:r>
            <a:r>
              <a:rPr lang="en-US" altLang="zh-CN" sz="2800" dirty="0"/>
              <a:t>)</a:t>
            </a:r>
          </a:p>
          <a:p>
            <a:pPr marL="0" indent="0">
              <a:buNone/>
            </a:pPr>
            <a:r>
              <a:rPr lang="en-US" altLang="zh-CN" sz="2800" dirty="0"/>
              <a:t>	  =(1+x^p)^(n/p)×(1+x)^(</a:t>
            </a:r>
            <a:r>
              <a:rPr lang="en-US" altLang="zh-CN" sz="2800" dirty="0" err="1"/>
              <a:t>n%p</a:t>
            </a:r>
            <a:r>
              <a:rPr lang="en-US" altLang="zh-CN" sz="2800" dirty="0"/>
              <a:t>)</a:t>
            </a:r>
          </a:p>
          <a:p>
            <a:pPr marL="0" indent="0">
              <a:buNone/>
            </a:pPr>
            <a:r>
              <a:rPr lang="zh-CN" altLang="en-US" sz="2800" dirty="0"/>
              <a:t>考虑</a:t>
            </a:r>
            <a:r>
              <a:rPr lang="en-US" altLang="zh-CN" sz="2800" dirty="0"/>
              <a:t>2</a:t>
            </a:r>
            <a:r>
              <a:rPr lang="zh-CN" altLang="en-US" sz="2800" dirty="0"/>
              <a:t>边</a:t>
            </a:r>
            <a:r>
              <a:rPr lang="en-US" altLang="zh-CN" sz="2800" dirty="0" err="1"/>
              <a:t>x^m</a:t>
            </a:r>
            <a:r>
              <a:rPr lang="zh-CN" altLang="en-US" sz="2800" dirty="0"/>
              <a:t>的系数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左边为</a:t>
            </a:r>
            <a:r>
              <a:rPr lang="en-US" altLang="zh-CN" sz="2800" dirty="0"/>
              <a:t>C(</a:t>
            </a:r>
            <a:r>
              <a:rPr lang="en-US" altLang="zh-CN" sz="2800" dirty="0" err="1"/>
              <a:t>n,m</a:t>
            </a:r>
            <a:r>
              <a:rPr lang="en-US" altLang="zh-CN" sz="2800" dirty="0"/>
              <a:t>)</a:t>
            </a:r>
          </a:p>
          <a:p>
            <a:pPr marL="0" indent="0">
              <a:buNone/>
            </a:pPr>
            <a:r>
              <a:rPr lang="zh-CN" altLang="en-US" sz="2800" dirty="0"/>
              <a:t>右边为</a:t>
            </a:r>
            <a:r>
              <a:rPr lang="en-US" altLang="zh-CN" sz="2800" dirty="0"/>
              <a:t>C(</a:t>
            </a:r>
            <a:r>
              <a:rPr lang="en-US" altLang="zh-CN" sz="2800" dirty="0" err="1"/>
              <a:t>n%p,m%p</a:t>
            </a:r>
            <a:r>
              <a:rPr lang="en-US" altLang="zh-CN" sz="2800" dirty="0"/>
              <a:t>)×C(n/</a:t>
            </a:r>
            <a:r>
              <a:rPr lang="en-US" altLang="zh-CN" sz="2800" dirty="0" err="1"/>
              <a:t>p,m</a:t>
            </a:r>
            <a:r>
              <a:rPr lang="en-US" altLang="zh-CN" sz="2800" dirty="0"/>
              <a:t>/p)</a:t>
            </a:r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endParaRPr lang="zh-CN" altLang="en-US" sz="28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17283D3-AC90-4E2A-A385-04AC6C5F958C}"/>
              </a:ext>
            </a:extLst>
          </p:cNvPr>
          <p:cNvSpPr/>
          <p:nvPr/>
        </p:nvSpPr>
        <p:spPr>
          <a:xfrm>
            <a:off x="5936341" y="324433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4382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F0EE14-5588-49FF-85CE-7BB16AA0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lucas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18C4D4-E155-4ADB-B3B4-8486B74F7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76214"/>
            <a:ext cx="10722346" cy="34506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2800" dirty="0"/>
              <a:t>P</a:t>
            </a:r>
            <a:r>
              <a:rPr lang="zh-CN" altLang="en-US" sz="2800" dirty="0"/>
              <a:t>不为素数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先拆成</a:t>
            </a:r>
            <a:r>
              <a:rPr lang="en-US" altLang="zh-CN" sz="2800" dirty="0"/>
              <a:t>π</a:t>
            </a:r>
            <a:r>
              <a:rPr lang="en-US" altLang="zh-CN" sz="2800" dirty="0" err="1"/>
              <a:t>pi^qi</a:t>
            </a:r>
            <a:r>
              <a:rPr lang="en-US" altLang="zh-CN" sz="2800" dirty="0"/>
              <a:t>,</a:t>
            </a:r>
            <a:r>
              <a:rPr lang="zh-CN" altLang="en-US" sz="2800" dirty="0"/>
              <a:t>然后每一项用</a:t>
            </a:r>
            <a:r>
              <a:rPr lang="en-US" altLang="zh-CN" sz="2800" dirty="0" err="1"/>
              <a:t>crt</a:t>
            </a:r>
            <a:r>
              <a:rPr lang="zh-CN" altLang="en-US" sz="2800" dirty="0"/>
              <a:t>合并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P=</a:t>
            </a:r>
            <a:r>
              <a:rPr lang="en-US" altLang="zh-CN" sz="2800" dirty="0" err="1"/>
              <a:t>p^q</a:t>
            </a:r>
            <a:r>
              <a:rPr lang="zh-CN" altLang="en-US" sz="2800" dirty="0"/>
              <a:t>怎么做呢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只需求</a:t>
            </a:r>
            <a:r>
              <a:rPr lang="en-US" altLang="zh-CN" sz="2800" dirty="0"/>
              <a:t>n!%(</a:t>
            </a:r>
            <a:r>
              <a:rPr lang="en-US" altLang="zh-CN" sz="2800" dirty="0" err="1"/>
              <a:t>p^q</a:t>
            </a:r>
            <a:r>
              <a:rPr lang="en-US" altLang="zh-CN" sz="2800" dirty="0"/>
              <a:t>)</a:t>
            </a:r>
          </a:p>
          <a:p>
            <a:pPr marL="0" indent="0">
              <a:buNone/>
            </a:pPr>
            <a:r>
              <a:rPr lang="zh-CN" altLang="en-US" sz="2800" dirty="0"/>
              <a:t>把</a:t>
            </a:r>
            <a:r>
              <a:rPr lang="en-US" altLang="zh-CN" sz="2800" dirty="0"/>
              <a:t>p</a:t>
            </a:r>
            <a:r>
              <a:rPr lang="zh-CN" altLang="en-US" sz="2800" dirty="0"/>
              <a:t>的倍数提出来除</a:t>
            </a:r>
            <a:r>
              <a:rPr lang="en-US" altLang="zh-CN" sz="2800" dirty="0"/>
              <a:t>p</a:t>
            </a:r>
            <a:r>
              <a:rPr lang="zh-CN" altLang="en-US" sz="2800" dirty="0"/>
              <a:t>递归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剩下的部分以</a:t>
            </a:r>
            <a:r>
              <a:rPr lang="en-US" altLang="zh-CN" sz="2800" dirty="0" err="1"/>
              <a:t>p^q</a:t>
            </a:r>
            <a:r>
              <a:rPr lang="zh-CN" altLang="en-US" sz="2800" dirty="0"/>
              <a:t>为循环节循环算一个就好了</a:t>
            </a:r>
            <a:endParaRPr lang="en-US" altLang="zh-CN" sz="2800" dirty="0"/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endParaRPr lang="zh-CN" altLang="en-US" sz="28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17283D3-AC90-4E2A-A385-04AC6C5F958C}"/>
              </a:ext>
            </a:extLst>
          </p:cNvPr>
          <p:cNvSpPr/>
          <p:nvPr/>
        </p:nvSpPr>
        <p:spPr>
          <a:xfrm>
            <a:off x="5936341" y="324433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8716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17A0FA-F6D5-4B0D-BC2D-D45D3918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497154"/>
          </a:xfrm>
        </p:spPr>
        <p:txBody>
          <a:bodyPr/>
          <a:lstStyle/>
          <a:p>
            <a:r>
              <a:rPr lang="zh-CN" altLang="en-US" dirty="0"/>
              <a:t>容斥原理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sz="2400" dirty="0"/>
            </a:br>
            <a:r>
              <a:rPr lang="zh-CN" altLang="en-US" sz="2400" dirty="0"/>
              <a:t>正难则反，尝试求补集</a:t>
            </a:r>
            <a:br>
              <a:rPr lang="en-US" altLang="zh-CN" sz="2400" dirty="0"/>
            </a:br>
            <a:br>
              <a:rPr lang="en-US" altLang="zh-CN" sz="2400" dirty="0"/>
            </a:br>
            <a:br>
              <a:rPr lang="en-US" altLang="zh-CN" sz="2400" dirty="0"/>
            </a:br>
            <a:br>
              <a:rPr lang="en-US" altLang="zh-CN" sz="2400" dirty="0"/>
            </a:br>
            <a:br>
              <a:rPr lang="en-US" altLang="zh-CN" sz="2400" dirty="0"/>
            </a:br>
            <a:br>
              <a:rPr lang="en-US" altLang="zh-CN" sz="2400" dirty="0"/>
            </a:br>
            <a:endParaRPr lang="zh-CN" altLang="en-US" dirty="0"/>
          </a:p>
        </p:txBody>
      </p:sp>
      <p:pic>
        <p:nvPicPr>
          <p:cNvPr id="1026" name="Picture 2" descr="https://gss0.bdstatic.com/94o3dSag_xI4khGkpoWK1HF6hhy/baike/s%3D384/sign=79d25d2838dbb6fd215be32e3d25aba6/8b82b9014a90f6035b8575943812b31bb051ed28.jpg">
            <a:extLst>
              <a:ext uri="{FF2B5EF4-FFF2-40B4-BE49-F238E27FC236}">
                <a16:creationId xmlns:a16="http://schemas.microsoft.com/office/drawing/2014/main" id="{C1B3DABE-EE80-4952-8D1F-17152B17AE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611" y="2904382"/>
            <a:ext cx="7194754" cy="104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590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29AB01-6EBD-48EB-9B38-4C2BBBD74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求区间内与</a:t>
            </a:r>
            <a:r>
              <a:rPr lang="en-US" altLang="zh-CN" dirty="0"/>
              <a:t>n</a:t>
            </a:r>
            <a:r>
              <a:rPr lang="zh-CN" altLang="en-US" dirty="0"/>
              <a:t>互素的数的个数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27C037-0C7D-45B6-AAB8-33F13C2E3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/>
              <a:t>去掉</a:t>
            </a:r>
            <a:r>
              <a:rPr lang="en-US" altLang="zh-CN" sz="2800" dirty="0"/>
              <a:t>n</a:t>
            </a:r>
            <a:r>
              <a:rPr lang="zh-CN" altLang="en-US" sz="2800" dirty="0"/>
              <a:t>中重复出现的因子得到</a:t>
            </a:r>
            <a:r>
              <a:rPr lang="en-US" altLang="zh-CN" sz="2800" dirty="0"/>
              <a:t>m</a:t>
            </a:r>
          </a:p>
          <a:p>
            <a:pPr marL="0" indent="0">
              <a:buNone/>
            </a:pPr>
            <a:r>
              <a:rPr lang="zh-CN" altLang="en-US" sz="2800" dirty="0"/>
              <a:t>枚举</a:t>
            </a:r>
            <a:r>
              <a:rPr lang="en-US" altLang="zh-CN" sz="2800" dirty="0"/>
              <a:t>m</a:t>
            </a:r>
            <a:r>
              <a:rPr lang="zh-CN" altLang="en-US" sz="2800" dirty="0"/>
              <a:t>的因子按具有的素因子数容斥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261679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41E64F-4E50-4201-BCB9-DC654F0A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spoj6285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1D206C-BAE7-4330-9D23-6EAC0AA7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/>
              <a:t>求</a:t>
            </a:r>
            <a:r>
              <a:rPr lang="en-US" altLang="zh-CN" sz="2800" b="1" dirty="0"/>
              <a:t>1~n(1e14)</a:t>
            </a:r>
            <a:r>
              <a:rPr lang="zh-CN" altLang="en-US" sz="2800" b="1" dirty="0"/>
              <a:t>内不能被一个集合</a:t>
            </a:r>
            <a:r>
              <a:rPr lang="en-US" altLang="zh-CN" sz="2800" b="1" dirty="0"/>
              <a:t>(size&lt;15)</a:t>
            </a:r>
            <a:r>
              <a:rPr lang="zh-CN" altLang="en-US" sz="2800" b="1" dirty="0"/>
              <a:t>整除的数的个数。</a:t>
            </a:r>
          </a:p>
        </p:txBody>
      </p:sp>
    </p:spTree>
    <p:extLst>
      <p:ext uri="{BB962C8B-B14F-4D97-AF65-F5344CB8AC3E}">
        <p14:creationId xmlns:p14="http://schemas.microsoft.com/office/powerpoint/2010/main" val="3685374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41E64F-4E50-4201-BCB9-DC654F0A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spoj6285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1D206C-BAE7-4330-9D23-6EAC0AA7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枚举集合的所有子集</a:t>
            </a: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/>
              <a:t>统计被每个子集整除的答案</a:t>
            </a:r>
            <a:endParaRPr lang="en-US" altLang="zh-CN" sz="3600" b="1" dirty="0"/>
          </a:p>
          <a:p>
            <a:pPr marL="0" indent="0">
              <a:buNone/>
            </a:pPr>
            <a:r>
              <a:rPr lang="zh-CN" altLang="en-US" sz="3600" b="1" dirty="0"/>
              <a:t>按集合</a:t>
            </a:r>
            <a:r>
              <a:rPr lang="en-US" altLang="zh-CN" sz="3600" b="1" dirty="0"/>
              <a:t>size</a:t>
            </a:r>
            <a:r>
              <a:rPr lang="zh-CN" altLang="en-US" sz="3600" b="1" dirty="0"/>
              <a:t>容斥</a:t>
            </a:r>
          </a:p>
        </p:txBody>
      </p:sp>
    </p:spTree>
    <p:extLst>
      <p:ext uri="{BB962C8B-B14F-4D97-AF65-F5344CB8AC3E}">
        <p14:creationId xmlns:p14="http://schemas.microsoft.com/office/powerpoint/2010/main" val="226775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F9CA4-626D-4391-8DE8-48B231C1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8319"/>
            <a:ext cx="9603275" cy="1049235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组合数与计数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BB17E-22E0-4B7A-BDE9-6046BFE20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b="1" dirty="0"/>
              <a:t>有𝐶</a:t>
            </a:r>
            <a:r>
              <a:rPr lang="en-US" altLang="zh-CN" sz="3600" b="1" dirty="0"/>
              <a:t>(</a:t>
            </a:r>
            <a:r>
              <a:rPr lang="en-US" altLang="zh-CN" sz="3600" b="1" dirty="0" err="1"/>
              <a:t>n,m</a:t>
            </a:r>
            <a:r>
              <a:rPr lang="en-US" altLang="zh-CN" sz="3600" b="1" dirty="0"/>
              <a:t>)=</a:t>
            </a:r>
            <a:r>
              <a:rPr lang="zh-CN" altLang="en-US" sz="3600" b="1" dirty="0"/>
              <a:t>𝑛</a:t>
            </a:r>
            <a:r>
              <a:rPr lang="en-US" altLang="zh-CN" sz="3600" b="1" dirty="0"/>
              <a:t>!/</a:t>
            </a:r>
            <a:r>
              <a:rPr lang="zh-CN" altLang="en-US" sz="3600" b="1" dirty="0"/>
              <a:t>𝑚</a:t>
            </a:r>
            <a:r>
              <a:rPr lang="en-US" altLang="zh-CN" sz="3600" b="1" dirty="0"/>
              <a:t>!(</a:t>
            </a:r>
            <a:r>
              <a:rPr lang="zh-CN" altLang="en-US" sz="3600" b="1" dirty="0"/>
              <a:t>𝑛−𝑚</a:t>
            </a:r>
            <a:r>
              <a:rPr lang="en-US" altLang="zh-CN" sz="3600" b="1" dirty="0"/>
              <a:t>)!</a:t>
            </a:r>
          </a:p>
          <a:p>
            <a:r>
              <a:rPr lang="zh-CN" altLang="en-US" sz="3600" b="1" dirty="0"/>
              <a:t>𝐶</a:t>
            </a:r>
            <a:r>
              <a:rPr lang="en-US" altLang="zh-CN" sz="3600" b="1" dirty="0"/>
              <a:t>(</a:t>
            </a:r>
            <a:r>
              <a:rPr lang="en-US" altLang="zh-CN" sz="3600" b="1" dirty="0" err="1"/>
              <a:t>n,m</a:t>
            </a:r>
            <a:r>
              <a:rPr lang="en-US" altLang="zh-CN" sz="3600" b="1" dirty="0"/>
              <a:t>)=C(</a:t>
            </a:r>
            <a:r>
              <a:rPr lang="zh-CN" altLang="en-US" sz="3600" b="1" dirty="0"/>
              <a:t>𝑛−</a:t>
            </a:r>
            <a:r>
              <a:rPr lang="en-US" altLang="zh-CN" sz="3600" b="1" dirty="0"/>
              <a:t>1,</a:t>
            </a:r>
            <a:r>
              <a:rPr lang="zh-CN" altLang="en-US" sz="3600" b="1" dirty="0"/>
              <a:t>𝑚−</a:t>
            </a:r>
            <a:r>
              <a:rPr lang="en-US" altLang="zh-CN" sz="3600" b="1" dirty="0"/>
              <a:t>1)+</a:t>
            </a:r>
            <a:r>
              <a:rPr lang="zh-CN" altLang="en-US" sz="3600" b="1" dirty="0"/>
              <a:t>𝐶</a:t>
            </a:r>
            <a:r>
              <a:rPr lang="en-US" altLang="zh-CN" sz="3600" b="1" dirty="0"/>
              <a:t>(n-1,m)</a:t>
            </a:r>
          </a:p>
          <a:p>
            <a:r>
              <a:rPr lang="zh-CN" altLang="en-US" sz="3600" b="1" dirty="0"/>
              <a:t>表示</a:t>
            </a:r>
            <a:r>
              <a:rPr lang="en-US" altLang="zh-CN" sz="3600" b="1" dirty="0"/>
              <a:t>n</a:t>
            </a:r>
            <a:r>
              <a:rPr lang="zh-CN" altLang="en-US" sz="3600" b="1" dirty="0"/>
              <a:t>个物品选出</a:t>
            </a:r>
            <a:r>
              <a:rPr lang="en-US" altLang="zh-CN" sz="3600" b="1" dirty="0"/>
              <a:t>m</a:t>
            </a:r>
            <a:r>
              <a:rPr lang="zh-CN" altLang="en-US" sz="3600" b="1" dirty="0"/>
              <a:t>个的方案数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54706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ADB092-D2D8-4FBE-923C-29200C174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HDU 5794 </a:t>
            </a:r>
            <a:r>
              <a:rPr lang="en-US" altLang="zh-CN" b="1" dirty="0" err="1"/>
              <a:t>ASimpleChess</a:t>
            </a:r>
            <a:br>
              <a:rPr lang="en-US" altLang="zh-CN" b="1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C93FC1-9EFC-4922-B2CC-1FBF9C13B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/>
              <a:t>There is a </a:t>
            </a:r>
            <a:r>
              <a:rPr lang="en-US" altLang="zh-CN" dirty="0" err="1"/>
              <a:t>n×m</a:t>
            </a:r>
            <a:r>
              <a:rPr lang="en-US" altLang="zh-CN" dirty="0"/>
              <a:t> board, a chess want to go to the position (</a:t>
            </a:r>
            <a:r>
              <a:rPr lang="en-US" altLang="zh-CN" dirty="0" err="1"/>
              <a:t>n,m</a:t>
            </a:r>
            <a:r>
              <a:rPr lang="en-US" altLang="zh-CN" dirty="0"/>
              <a:t>&lt;10^18)</a:t>
            </a:r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en-US" altLang="zh-CN" dirty="0" err="1"/>
              <a:t>n,m</a:t>
            </a:r>
            <a:r>
              <a:rPr lang="en-US" altLang="zh-CN" dirty="0"/>
              <a:t>) from the position (1,1).</a:t>
            </a:r>
          </a:p>
          <a:p>
            <a:pPr marL="0" indent="0">
              <a:buNone/>
            </a:pPr>
            <a:r>
              <a:rPr lang="en-US" altLang="zh-CN" dirty="0"/>
              <a:t>The chess is able to go to position (x2,y2) from the position (x1,y1), only and if only x1,y1,x2,y2 is satisfied that (x2−x1)^2+(y2−y1)^2=5, x2&gt;x1, y2&gt;y1.</a:t>
            </a:r>
          </a:p>
          <a:p>
            <a:pPr marL="0" indent="0">
              <a:buNone/>
            </a:pPr>
            <a:r>
              <a:rPr lang="en-US" altLang="zh-CN" dirty="0"/>
              <a:t>Unfortunately, there are R(R&lt;100) obstacles on the board. And the chess never can stay on the grid where has a obstacle.</a:t>
            </a:r>
          </a:p>
          <a:p>
            <a:pPr marL="0" indent="0">
              <a:buNone/>
            </a:pPr>
            <a:r>
              <a:rPr lang="en-US" altLang="zh-CN" dirty="0"/>
              <a:t>I want you to tell me, There are how may ways the chess can achieve its goal.</a:t>
            </a:r>
          </a:p>
          <a:p>
            <a:pPr marL="0" indent="0">
              <a:buNone/>
            </a:pPr>
            <a:r>
              <a:rPr lang="zh-CN" altLang="en-US" dirty="0"/>
              <a:t>答案模</a:t>
            </a:r>
            <a:r>
              <a:rPr lang="en-US" altLang="zh-CN" dirty="0"/>
              <a:t>110119.</a:t>
            </a:r>
          </a:p>
          <a:p>
            <a:pPr marL="0" indent="0">
              <a:buNone/>
            </a:pPr>
            <a:r>
              <a:rPr lang="en-US" altLang="zh-CN" dirty="0">
                <a:hlinkClick r:id="rId2"/>
              </a:rPr>
              <a:t>http://acm.hdu.edu.cn/showproblem.php?pid=5794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给你一个起点</a:t>
            </a:r>
            <a:r>
              <a:rPr lang="en-US" altLang="zh-CN" dirty="0"/>
              <a:t>(1,1)</a:t>
            </a:r>
            <a:r>
              <a:rPr lang="zh-CN" altLang="en-US" dirty="0"/>
              <a:t>，每次只能马字形行走，问到达最终的终点有多少种走法，中途会有一些障碍不能行走。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1882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1CA990-8E8E-405D-A0B0-0149320F4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sz="2400" dirty="0"/>
              <a:t>观察马走的条件可以发现走到任意位置跳的</a:t>
            </a:r>
            <a:r>
              <a:rPr lang="en-US" altLang="zh-CN" sz="2400" dirty="0"/>
              <a:t>2</a:t>
            </a:r>
            <a:r>
              <a:rPr lang="zh-CN" altLang="en-US" sz="2400" dirty="0"/>
              <a:t>种类型数量一定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转化一下就是有障碍的过河卒但是</a:t>
            </a:r>
            <a:r>
              <a:rPr lang="en-US" altLang="zh-CN" sz="2400" dirty="0"/>
              <a:t>nm</a:t>
            </a:r>
            <a:r>
              <a:rPr lang="zh-CN" altLang="en-US" sz="2400" dirty="0"/>
              <a:t>大不能</a:t>
            </a:r>
            <a:r>
              <a:rPr lang="en-US" altLang="zh-CN" sz="2400" dirty="0" err="1"/>
              <a:t>dp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对每个障碍算出经过的第一个障碍在这里的方案数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只要用走到该点的所有方案减去</a:t>
            </a:r>
            <a:r>
              <a:rPr lang="en-US" altLang="zh-CN" sz="2400" dirty="0"/>
              <a:t>2</a:t>
            </a:r>
            <a:r>
              <a:rPr lang="zh-CN" altLang="en-US" sz="2400" dirty="0"/>
              <a:t>维都小于它的其他障碍的方案数就好了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坐标排序后按顺序求</a:t>
            </a:r>
            <a:endParaRPr lang="en-US" altLang="zh-CN" sz="2400" dirty="0"/>
          </a:p>
          <a:p>
            <a:pPr marL="0" indent="0">
              <a:buNone/>
            </a:pPr>
            <a:r>
              <a:rPr lang="zh-CN" altLang="en-US" sz="2400" dirty="0"/>
              <a:t>模数小用</a:t>
            </a:r>
            <a:r>
              <a:rPr lang="en-US" altLang="zh-CN" sz="2400" dirty="0" err="1"/>
              <a:t>lucas</a:t>
            </a:r>
            <a:endParaRPr lang="zh-CN" altLang="en-US" sz="2400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BAA4420-48C4-4F16-89CA-F4271352202F}"/>
              </a:ext>
            </a:extLst>
          </p:cNvPr>
          <p:cNvSpPr txBox="1">
            <a:spLocks/>
          </p:cNvSpPr>
          <p:nvPr/>
        </p:nvSpPr>
        <p:spPr>
          <a:xfrm>
            <a:off x="1603979" y="9569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dirty="0"/>
              <a:t>HDU 5794 </a:t>
            </a:r>
            <a:r>
              <a:rPr lang="en-US" altLang="zh-CN" b="1" dirty="0" err="1"/>
              <a:t>ASimpleChess</a:t>
            </a:r>
            <a:br>
              <a:rPr lang="en-US" altLang="zh-CN" b="1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164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5403EE-C277-46F8-89CD-3CC9975D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bzoj2839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146D2A-A5F4-4766-9282-B647DA91E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/>
              <a:t>一个有</a:t>
            </a:r>
            <a:r>
              <a:rPr lang="en-US" altLang="zh-CN" sz="2800" dirty="0"/>
              <a:t>N</a:t>
            </a:r>
            <a:r>
              <a:rPr lang="zh-CN" altLang="en-US" sz="2800" dirty="0"/>
              <a:t>个元素的集合有</a:t>
            </a:r>
            <a:r>
              <a:rPr lang="en-US" altLang="zh-CN" sz="2800" dirty="0"/>
              <a:t>2^N</a:t>
            </a:r>
            <a:r>
              <a:rPr lang="zh-CN" altLang="en-US" sz="2800" dirty="0"/>
              <a:t>个不同子集（包含空集），现在要在这</a:t>
            </a:r>
            <a:r>
              <a:rPr lang="en-US" altLang="zh-CN" sz="2800" dirty="0"/>
              <a:t>2^N</a:t>
            </a:r>
            <a:r>
              <a:rPr lang="zh-CN" altLang="en-US" sz="2800" dirty="0"/>
              <a:t>个集合中取出若干集合（至少一个），使得它们的交集的元素个数为</a:t>
            </a:r>
            <a:r>
              <a:rPr lang="en-US" altLang="zh-CN" sz="2800" dirty="0"/>
              <a:t>K</a:t>
            </a:r>
            <a:r>
              <a:rPr lang="zh-CN" altLang="en-US" sz="2800" dirty="0"/>
              <a:t>，求取法的方案数，答案模</a:t>
            </a:r>
            <a:r>
              <a:rPr lang="en-US" altLang="zh-CN" sz="2800" dirty="0"/>
              <a:t>1000000007</a:t>
            </a:r>
            <a:r>
              <a:rPr lang="zh-CN" altLang="en-US" sz="2800" dirty="0"/>
              <a:t>。（是质数喔</a:t>
            </a:r>
            <a:r>
              <a:rPr lang="en-US" altLang="zh-CN" sz="2800" dirty="0"/>
              <a:t>~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N&lt;10^6</a:t>
            </a:r>
            <a:endParaRPr lang="zh-CN" altLang="en-US" sz="2800" dirty="0"/>
          </a:p>
          <a:p>
            <a:pPr marL="0" indent="0">
              <a:buNone/>
            </a:pP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74181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5403EE-C277-46F8-89CD-3CC9975D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bzoj2839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146D2A-A5F4-4766-9282-B647DA91E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800" dirty="0"/>
              <a:t>选</a:t>
            </a:r>
            <a:r>
              <a:rPr lang="en-US" altLang="zh-CN" sz="2800" dirty="0"/>
              <a:t>k</a:t>
            </a:r>
            <a:r>
              <a:rPr lang="zh-CN" altLang="en-US" sz="2800" dirty="0"/>
              <a:t>个元素作为交集有</a:t>
            </a:r>
            <a:r>
              <a:rPr lang="en-US" altLang="zh-CN" sz="2800" dirty="0"/>
              <a:t>C(</a:t>
            </a:r>
            <a:r>
              <a:rPr lang="en-US" altLang="zh-CN" sz="2800" dirty="0" err="1"/>
              <a:t>n,k</a:t>
            </a:r>
            <a:r>
              <a:rPr lang="en-US" altLang="zh-CN" sz="2800" dirty="0"/>
              <a:t>)</a:t>
            </a:r>
          </a:p>
          <a:p>
            <a:pPr marL="0" indent="0">
              <a:buNone/>
            </a:pPr>
            <a:r>
              <a:rPr lang="zh-CN" altLang="en-US" sz="2800" dirty="0"/>
              <a:t>选出若干集合交集为至少为</a:t>
            </a:r>
            <a:r>
              <a:rPr lang="en-US" altLang="zh-CN" sz="2800" dirty="0"/>
              <a:t>i</a:t>
            </a:r>
            <a:r>
              <a:rPr lang="zh-CN" altLang="en-US" sz="2800" dirty="0"/>
              <a:t>有</a:t>
            </a:r>
            <a:r>
              <a:rPr lang="en-US" altLang="zh-CN" sz="2800" dirty="0"/>
              <a:t>f[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]=C(</a:t>
            </a:r>
            <a:r>
              <a:rPr lang="en-US" altLang="zh-CN" sz="2800" dirty="0" err="1"/>
              <a:t>n,i</a:t>
            </a:r>
            <a:r>
              <a:rPr lang="en-US" altLang="zh-CN" sz="2800" dirty="0"/>
              <a:t>)×(2^(2^(n-</a:t>
            </a:r>
            <a:r>
              <a:rPr lang="en-US" altLang="zh-CN" sz="2800" dirty="0" err="1"/>
              <a:t>i</a:t>
            </a:r>
            <a:r>
              <a:rPr lang="en-US" altLang="zh-CN" sz="2800" dirty="0"/>
              <a:t>))-1)</a:t>
            </a:r>
          </a:p>
          <a:p>
            <a:pPr marL="0" indent="0">
              <a:buNone/>
            </a:pPr>
            <a:r>
              <a:rPr lang="zh-CN" altLang="en-US" sz="2800" dirty="0"/>
              <a:t>因为剩下有</a:t>
            </a:r>
            <a:r>
              <a:rPr lang="en-US" altLang="zh-CN" sz="2800" dirty="0"/>
              <a:t>2^(n-</a:t>
            </a:r>
            <a:r>
              <a:rPr lang="en-US" altLang="zh-CN" sz="2800" dirty="0" err="1"/>
              <a:t>i</a:t>
            </a:r>
            <a:r>
              <a:rPr lang="en-US" altLang="zh-CN" sz="2800" dirty="0"/>
              <a:t>)</a:t>
            </a:r>
            <a:r>
              <a:rPr lang="zh-CN" altLang="en-US" sz="2800" dirty="0"/>
              <a:t>个集合可以随意选但至少选一个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我们要求剩下元素交集为∅的方案数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对交集大小容斥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Ans=C(</a:t>
            </a:r>
            <a:r>
              <a:rPr lang="en-US" altLang="zh-CN" sz="2800" dirty="0" err="1"/>
              <a:t>n,k</a:t>
            </a:r>
            <a:r>
              <a:rPr lang="en-US" altLang="zh-CN" sz="2800" dirty="0"/>
              <a:t>)×(</a:t>
            </a:r>
            <a:r>
              <a:rPr lang="zh-CN" altLang="en-US" sz="2800" dirty="0"/>
              <a:t>∑</a:t>
            </a:r>
            <a:r>
              <a:rPr lang="en-US" altLang="zh-CN" sz="2800" dirty="0"/>
              <a:t>(-1)^</a:t>
            </a:r>
            <a:r>
              <a:rPr lang="en-US" altLang="zh-CN" sz="2800" dirty="0" err="1"/>
              <a:t>i×C</a:t>
            </a:r>
            <a:r>
              <a:rPr lang="en-US" altLang="zh-CN" sz="2800" dirty="0"/>
              <a:t>(n-</a:t>
            </a:r>
            <a:r>
              <a:rPr lang="en-US" altLang="zh-CN" sz="2800" dirty="0" err="1"/>
              <a:t>k,i</a:t>
            </a:r>
            <a:r>
              <a:rPr lang="en-US" altLang="zh-CN" sz="2800" dirty="0"/>
              <a:t>)×(2^(2^(n-k-</a:t>
            </a:r>
            <a:r>
              <a:rPr lang="en-US" altLang="zh-CN" sz="2800" dirty="0" err="1"/>
              <a:t>i</a:t>
            </a:r>
            <a:r>
              <a:rPr lang="en-US" altLang="zh-CN" sz="2800" dirty="0"/>
              <a:t>))-1))  (</a:t>
            </a:r>
            <a:r>
              <a:rPr lang="en-US" altLang="zh-CN" sz="2800" dirty="0" err="1"/>
              <a:t>i</a:t>
            </a:r>
            <a:r>
              <a:rPr lang="en-US" altLang="zh-CN" sz="2800" dirty="0"/>
              <a:t>=0~n-k)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11810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583DF-057B-4E38-951C-FEBB3CFC61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7373" y="195263"/>
            <a:ext cx="9604375" cy="1049337"/>
          </a:xfrm>
        </p:spPr>
        <p:txBody>
          <a:bodyPr/>
          <a:lstStyle/>
          <a:p>
            <a:r>
              <a:rPr lang="zh-CN" altLang="en-US" dirty="0"/>
              <a:t>连通图计数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7A70A8-8D20-4C5B-BB4A-51D0D031722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7727" y="914400"/>
            <a:ext cx="11534274" cy="5943600"/>
          </a:xfrm>
        </p:spPr>
        <p:txBody>
          <a:bodyPr>
            <a:normAutofit/>
          </a:bodyPr>
          <a:lstStyle/>
          <a:p>
            <a:r>
              <a:rPr lang="zh-CN" altLang="en-US" dirty="0"/>
              <a:t>问题：含有</a:t>
            </a:r>
            <a:r>
              <a:rPr lang="en-US" altLang="zh-CN" dirty="0"/>
              <a:t>n</a:t>
            </a:r>
            <a:r>
              <a:rPr lang="zh-CN" altLang="en-US" dirty="0"/>
              <a:t>个不同的点的连通图有多少种，即同构的图算是多个。</a:t>
            </a:r>
          </a:p>
          <a:p>
            <a:r>
              <a:rPr lang="zh-CN" altLang="en-US" dirty="0"/>
              <a:t>记　含有</a:t>
            </a:r>
            <a:r>
              <a:rPr lang="en-US" altLang="zh-CN" dirty="0"/>
              <a:t>n</a:t>
            </a:r>
            <a:r>
              <a:rPr lang="zh-CN" altLang="en-US" dirty="0"/>
              <a:t>个点的连通图个数为 </a:t>
            </a:r>
            <a:r>
              <a:rPr lang="en-US" altLang="zh-CN" dirty="0"/>
              <a:t>F[n] </a:t>
            </a:r>
            <a:r>
              <a:rPr lang="zh-CN" altLang="en-US" dirty="0"/>
              <a:t> 含有</a:t>
            </a:r>
            <a:r>
              <a:rPr lang="en-US" altLang="zh-CN" dirty="0"/>
              <a:t>n</a:t>
            </a:r>
            <a:r>
              <a:rPr lang="zh-CN" altLang="en-US" dirty="0"/>
              <a:t>个点的不连通图个数为 </a:t>
            </a:r>
            <a:r>
              <a:rPr lang="en-US" altLang="zh-CN" dirty="0"/>
              <a:t>G[n] </a:t>
            </a:r>
            <a:r>
              <a:rPr lang="zh-CN" altLang="en-US" dirty="0"/>
              <a:t>；</a:t>
            </a:r>
          </a:p>
          <a:p>
            <a:r>
              <a:rPr lang="zh-CN" altLang="en-US" dirty="0"/>
              <a:t>　　含有</a:t>
            </a:r>
            <a:r>
              <a:rPr lang="en-US" altLang="zh-CN" dirty="0"/>
              <a:t>n</a:t>
            </a:r>
            <a:r>
              <a:rPr lang="zh-CN" altLang="en-US" dirty="0"/>
              <a:t>个点的图的个数为 </a:t>
            </a:r>
            <a:r>
              <a:rPr lang="en-US" altLang="zh-CN" dirty="0"/>
              <a:t>H[n] = 2^(n*(n-1)/2) 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en-US" dirty="0"/>
              <a:t>有  </a:t>
            </a:r>
            <a:r>
              <a:rPr lang="en-US" altLang="zh-CN" dirty="0"/>
              <a:t>F[n] + G[n] = H[n] </a:t>
            </a:r>
            <a:r>
              <a:rPr lang="zh-CN" altLang="en-US" dirty="0"/>
              <a:t>；　　</a:t>
            </a:r>
            <a:r>
              <a:rPr lang="en-US" altLang="zh-CN" dirty="0"/>
              <a:t>F[n] = H[n] - G[n] </a:t>
            </a:r>
            <a:r>
              <a:rPr lang="zh-CN" altLang="en-US" dirty="0"/>
              <a:t>；因此要求 </a:t>
            </a:r>
            <a:r>
              <a:rPr lang="en-US" altLang="zh-CN" dirty="0"/>
              <a:t>F[n] </a:t>
            </a:r>
            <a:r>
              <a:rPr lang="zh-CN" altLang="en-US" dirty="0"/>
              <a:t>只需求 </a:t>
            </a:r>
            <a:r>
              <a:rPr lang="en-US" altLang="zh-CN" dirty="0"/>
              <a:t>G[n] </a:t>
            </a:r>
            <a:r>
              <a:rPr lang="zh-CN" altLang="en-US" dirty="0"/>
              <a:t>；</a:t>
            </a:r>
          </a:p>
          <a:p>
            <a:r>
              <a:rPr lang="zh-CN" altLang="en-US" dirty="0"/>
              <a:t>求 </a:t>
            </a:r>
            <a:r>
              <a:rPr lang="en-US" altLang="zh-CN" dirty="0"/>
              <a:t>G[n] </a:t>
            </a:r>
            <a:r>
              <a:rPr lang="zh-CN" altLang="en-US" dirty="0"/>
              <a:t>：枚举 </a:t>
            </a:r>
            <a:r>
              <a:rPr lang="en-US" altLang="zh-CN" dirty="0"/>
              <a:t>1 </a:t>
            </a:r>
            <a:r>
              <a:rPr lang="zh-CN" altLang="en-US" dirty="0"/>
              <a:t>号点所在的连通块大小为 </a:t>
            </a:r>
            <a:r>
              <a:rPr lang="en-US" altLang="zh-CN" dirty="0"/>
              <a:t>k ( 1 ~ n-1 ) </a:t>
            </a:r>
            <a:r>
              <a:rPr lang="zh-CN" altLang="en-US" dirty="0"/>
              <a:t>；</a:t>
            </a:r>
          </a:p>
          <a:p>
            <a:r>
              <a:rPr lang="zh-CN" altLang="en-US" dirty="0"/>
              <a:t>　　　　　当 </a:t>
            </a:r>
            <a:r>
              <a:rPr lang="en-US" altLang="zh-CN" dirty="0"/>
              <a:t>1 </a:t>
            </a:r>
            <a:r>
              <a:rPr lang="zh-CN" altLang="en-US" dirty="0"/>
              <a:t>号点所在连通块大小为 </a:t>
            </a:r>
            <a:r>
              <a:rPr lang="en-US" altLang="zh-CN" dirty="0"/>
              <a:t>k </a:t>
            </a:r>
            <a:r>
              <a:rPr lang="zh-CN" altLang="en-US" dirty="0"/>
              <a:t>时： </a:t>
            </a:r>
            <a:r>
              <a:rPr lang="en-US" altLang="zh-CN" dirty="0"/>
              <a:t>k</a:t>
            </a:r>
            <a:r>
              <a:rPr lang="zh-CN" altLang="en-US" dirty="0"/>
              <a:t>个点选取情况为组合数  </a:t>
            </a:r>
            <a:r>
              <a:rPr lang="en-US" altLang="zh-CN" dirty="0"/>
              <a:t>C[n-1][k-1]</a:t>
            </a:r>
          </a:p>
          <a:p>
            <a:r>
              <a:rPr lang="zh-CN" altLang="en-US" dirty="0"/>
              <a:t>　　　</a:t>
            </a:r>
            <a:r>
              <a:rPr lang="zh-CN" altLang="en-US"/>
              <a:t>　    该</a:t>
            </a:r>
            <a:r>
              <a:rPr lang="zh-CN" altLang="en-US" dirty="0"/>
              <a:t>连通块的种类数确定 </a:t>
            </a:r>
            <a:r>
              <a:rPr lang="en-US" altLang="zh-CN" dirty="0"/>
              <a:t>k </a:t>
            </a:r>
            <a:r>
              <a:rPr lang="zh-CN" altLang="en-US" dirty="0"/>
              <a:t>个点后，连通块的种类数为 </a:t>
            </a:r>
            <a:r>
              <a:rPr lang="en-US" altLang="zh-CN" dirty="0"/>
              <a:t>F[k] </a:t>
            </a:r>
          </a:p>
          <a:p>
            <a:r>
              <a:rPr lang="zh-CN" altLang="en-US" dirty="0"/>
              <a:t>　　　　　　　　　　　　　　　　　　　　　剩余 </a:t>
            </a:r>
            <a:r>
              <a:rPr lang="en-US" altLang="zh-CN" dirty="0"/>
              <a:t>n-k </a:t>
            </a:r>
            <a:r>
              <a:rPr lang="zh-CN" altLang="en-US" dirty="0"/>
              <a:t>个点组成的图的种类数 </a:t>
            </a:r>
            <a:r>
              <a:rPr lang="en-US" altLang="zh-CN" dirty="0"/>
              <a:t>H[n-k]</a:t>
            </a:r>
          </a:p>
          <a:p>
            <a:r>
              <a:rPr lang="zh-CN" altLang="en-US" dirty="0"/>
              <a:t>　　　　　　　　　　　　　　　　　　　　　因此情况数为 </a:t>
            </a:r>
            <a:r>
              <a:rPr lang="en-US" altLang="zh-CN" dirty="0"/>
              <a:t>C[n-1][k-1] * F[k] * H[n-k]</a:t>
            </a:r>
            <a:br>
              <a:rPr lang="en-US" altLang="zh-CN" dirty="0"/>
            </a:br>
            <a:endParaRPr lang="en-US" altLang="zh-CN" dirty="0"/>
          </a:p>
          <a:p>
            <a:r>
              <a:rPr lang="zh-CN" altLang="en-US" dirty="0"/>
              <a:t>　　　　　</a:t>
            </a:r>
            <a:r>
              <a:rPr lang="en-US" altLang="zh-CN" dirty="0"/>
              <a:t>G[n]</a:t>
            </a:r>
            <a:r>
              <a:rPr lang="zh-CN" altLang="en-US" dirty="0"/>
              <a:t>为所有枚举的情况数总和  </a:t>
            </a:r>
            <a:r>
              <a:rPr lang="el-GR" altLang="zh-CN" dirty="0"/>
              <a:t>Σ( </a:t>
            </a:r>
            <a:r>
              <a:rPr lang="en-US" altLang="zh-CN" dirty="0"/>
              <a:t>k : 1 ~ n-1 ) ( C[n-1][k-1] * F[k] * H[n-k] </a:t>
            </a:r>
          </a:p>
        </p:txBody>
      </p:sp>
    </p:spTree>
    <p:extLst>
      <p:ext uri="{BB962C8B-B14F-4D97-AF65-F5344CB8AC3E}">
        <p14:creationId xmlns:p14="http://schemas.microsoft.com/office/powerpoint/2010/main" val="3450857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6C903130-F639-4F2B-8BC6-1200BE4EC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9600" dirty="0"/>
              <a:t>完结撒花</a:t>
            </a:r>
          </a:p>
        </p:txBody>
      </p:sp>
    </p:spTree>
    <p:extLst>
      <p:ext uri="{BB962C8B-B14F-4D97-AF65-F5344CB8AC3E}">
        <p14:creationId xmlns:p14="http://schemas.microsoft.com/office/powerpoint/2010/main" val="328592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683F3C-5A82-4292-BBCF-E56A201AE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没有障碍的过河卒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A0F391-A537-4EAE-AD7C-2A40E173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/>
              <a:t>有一个棋子在</a:t>
            </a:r>
            <a:r>
              <a:rPr lang="en-US" altLang="zh-CN" sz="2800" dirty="0"/>
              <a:t>(0,0)</a:t>
            </a:r>
            <a:r>
              <a:rPr lang="zh-CN" altLang="en-US" sz="2800" dirty="0"/>
              <a:t>走到</a:t>
            </a:r>
            <a:r>
              <a:rPr lang="en-US" altLang="zh-CN" sz="2800" dirty="0"/>
              <a:t>(n, m)</a:t>
            </a:r>
          </a:p>
          <a:p>
            <a:pPr marL="0" indent="0">
              <a:buNone/>
            </a:pPr>
            <a:r>
              <a:rPr lang="zh-CN" altLang="en-US" sz="2800" dirty="0"/>
              <a:t>每次可以向上或向右走一格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问方案数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等价于一共走</a:t>
            </a:r>
            <a:r>
              <a:rPr lang="en-US" altLang="zh-CN" sz="2800" dirty="0" err="1"/>
              <a:t>n+m</a:t>
            </a:r>
            <a:r>
              <a:rPr lang="zh-CN" altLang="en-US" sz="2800" dirty="0"/>
              <a:t>步选出</a:t>
            </a:r>
            <a:r>
              <a:rPr lang="en-US" altLang="zh-CN" sz="2800" dirty="0"/>
              <a:t>n</a:t>
            </a:r>
            <a:r>
              <a:rPr lang="zh-CN" altLang="en-US" sz="2800" dirty="0"/>
              <a:t>步向右走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C(</a:t>
            </a:r>
            <a:r>
              <a:rPr lang="en-US" altLang="zh-CN" sz="2800" dirty="0" err="1"/>
              <a:t>n+m,n</a:t>
            </a:r>
            <a:r>
              <a:rPr lang="en-US" altLang="zh-CN" sz="2800" dirty="0"/>
              <a:t>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4382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074E6A-AF3F-4C3A-8D2E-6273A764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二项式定理</a:t>
            </a:r>
          </a:p>
        </p:txBody>
      </p:sp>
      <p:pic>
        <p:nvPicPr>
          <p:cNvPr id="2052" name="Picture 4" descr="http://a.hiphotos.baidu.com/baike/s%3D158/sign=082f215ef9f2b211e02e814bf2806511/e61190ef76c6a7efd60cef0bfffaaf51f3de66f0.jpg">
            <a:extLst>
              <a:ext uri="{FF2B5EF4-FFF2-40B4-BE49-F238E27FC236}">
                <a16:creationId xmlns:a16="http://schemas.microsoft.com/office/drawing/2014/main" id="{839D0FBD-A38F-44C4-81C3-3B6A97492E4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52" y="2434121"/>
            <a:ext cx="3665366" cy="111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gss1.bdstatic.com/-vo3dSag_xI4khGkpoWK1HF6hhy/baike/s%3D261/sign=a457d069d654564ee165e33f82de9cde/d788d43f8794a4c2901d0b5105f41bd5ad6e398a.jpg">
            <a:extLst>
              <a:ext uri="{FF2B5EF4-FFF2-40B4-BE49-F238E27FC236}">
                <a16:creationId xmlns:a16="http://schemas.microsoft.com/office/drawing/2014/main" id="{81985F83-C1F1-4398-BDD3-325DDC2EC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851" y="4380906"/>
            <a:ext cx="4588922" cy="36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gss0.bdstatic.com/-4o3dSag_xI4khGkpoWK1HF6hhy/baike/s%3D262/sign=756e588132dbb6fd215be2203b25aba6/f703738da977391297af691bf3198618367ae23b.jpg">
            <a:extLst>
              <a:ext uri="{FF2B5EF4-FFF2-40B4-BE49-F238E27FC236}">
                <a16:creationId xmlns:a16="http://schemas.microsoft.com/office/drawing/2014/main" id="{B84F1A97-56A0-4A3F-82E4-50AD86E10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851" y="5004247"/>
            <a:ext cx="4836834" cy="36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34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F9CA4-626D-4391-8DE8-48B231C1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8319"/>
            <a:ext cx="9603275" cy="1049235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组合数与计数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BB17E-22E0-4B7A-BDE9-6046BFE2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082571" cy="3450613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 dirty="0"/>
              <a:t>球放盒子</a:t>
            </a:r>
            <a:endParaRPr lang="en-US" altLang="zh-CN" sz="2800" dirty="0"/>
          </a:p>
          <a:p>
            <a:r>
              <a:rPr lang="zh-CN" altLang="en-US" sz="2800" dirty="0"/>
              <a:t>球相同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盒子不同</a:t>
            </a:r>
            <a:r>
              <a:rPr lang="en-US" altLang="zh-CN" sz="2800" dirty="0"/>
              <a:t>,</a:t>
            </a:r>
            <a:r>
              <a:rPr lang="zh-CN" altLang="en-US" sz="2800" dirty="0"/>
              <a:t>不能空</a:t>
            </a:r>
            <a:endParaRPr lang="en-US" altLang="zh-CN" sz="2800" dirty="0"/>
          </a:p>
          <a:p>
            <a:r>
              <a:rPr lang="zh-CN" altLang="en-US" sz="2800" dirty="0"/>
              <a:t>球相同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盒子不同</a:t>
            </a:r>
            <a:r>
              <a:rPr lang="en-US" altLang="zh-CN" sz="2800" dirty="0"/>
              <a:t>,</a:t>
            </a:r>
            <a:r>
              <a:rPr lang="zh-CN" altLang="en-US" sz="2800" dirty="0"/>
              <a:t>能空</a:t>
            </a:r>
          </a:p>
          <a:p>
            <a:r>
              <a:rPr lang="zh-CN" altLang="en-US" sz="2800" dirty="0"/>
              <a:t>球相同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盒子相同</a:t>
            </a:r>
            <a:r>
              <a:rPr lang="en-US" altLang="zh-CN" sz="2800" dirty="0"/>
              <a:t>,</a:t>
            </a:r>
            <a:r>
              <a:rPr lang="zh-CN" altLang="en-US" sz="2800" dirty="0"/>
              <a:t>不能空</a:t>
            </a:r>
            <a:endParaRPr lang="en-US" altLang="zh-CN" sz="2800" dirty="0"/>
          </a:p>
          <a:p>
            <a:endParaRPr lang="zh-CN" altLang="en-US" sz="2800" dirty="0"/>
          </a:p>
          <a:p>
            <a:r>
              <a:rPr lang="zh-CN" altLang="en-US" sz="2800" dirty="0"/>
              <a:t>球相同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盒子相同</a:t>
            </a:r>
            <a:r>
              <a:rPr lang="en-US" altLang="zh-CN" sz="2800" dirty="0"/>
              <a:t>,</a:t>
            </a:r>
            <a:r>
              <a:rPr lang="zh-CN" altLang="en-US" sz="2800" dirty="0"/>
              <a:t>能空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0752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F9CA4-626D-4391-8DE8-48B231C1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8319"/>
            <a:ext cx="9603275" cy="1049235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组合数与计数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BB17E-22E0-4B7A-BDE9-6046BFE2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082571" cy="3450613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 dirty="0"/>
              <a:t>球放盒子</a:t>
            </a:r>
            <a:endParaRPr lang="en-US" altLang="zh-CN" sz="2800" dirty="0"/>
          </a:p>
          <a:p>
            <a:r>
              <a:rPr lang="zh-CN" altLang="en-US" sz="2800" dirty="0"/>
              <a:t>球相同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盒子不同</a:t>
            </a:r>
            <a:r>
              <a:rPr lang="en-US" altLang="zh-CN" sz="2800" dirty="0"/>
              <a:t>,</a:t>
            </a:r>
            <a:r>
              <a:rPr lang="zh-CN" altLang="en-US" sz="2800" dirty="0"/>
              <a:t>不能空</a:t>
            </a:r>
            <a:endParaRPr lang="en-US" altLang="zh-CN" sz="2800" dirty="0"/>
          </a:p>
          <a:p>
            <a:r>
              <a:rPr lang="zh-CN" altLang="en-US" sz="2800" dirty="0"/>
              <a:t>球相同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盒子不同</a:t>
            </a:r>
            <a:r>
              <a:rPr lang="en-US" altLang="zh-CN" sz="2800" dirty="0"/>
              <a:t>,</a:t>
            </a:r>
            <a:r>
              <a:rPr lang="zh-CN" altLang="en-US" sz="2800" dirty="0"/>
              <a:t>能空</a:t>
            </a:r>
          </a:p>
          <a:p>
            <a:r>
              <a:rPr lang="zh-CN" altLang="en-US" sz="2800" dirty="0"/>
              <a:t>球相同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盒子相同</a:t>
            </a:r>
            <a:r>
              <a:rPr lang="en-US" altLang="zh-CN" sz="2800" dirty="0"/>
              <a:t>,</a:t>
            </a:r>
            <a:r>
              <a:rPr lang="zh-CN" altLang="en-US" sz="2800" dirty="0"/>
              <a:t>不能空</a:t>
            </a:r>
            <a:endParaRPr lang="en-US" altLang="zh-CN" sz="2800" dirty="0"/>
          </a:p>
          <a:p>
            <a:endParaRPr lang="zh-CN" altLang="en-US" sz="2800" dirty="0"/>
          </a:p>
          <a:p>
            <a:r>
              <a:rPr lang="zh-CN" altLang="en-US" sz="2800" dirty="0"/>
              <a:t>球相同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盒子相同</a:t>
            </a:r>
            <a:r>
              <a:rPr lang="en-US" altLang="zh-CN" sz="2800" dirty="0"/>
              <a:t>,</a:t>
            </a:r>
            <a:r>
              <a:rPr lang="zh-CN" altLang="en-US" sz="2800" dirty="0"/>
              <a:t>能空</a:t>
            </a:r>
          </a:p>
          <a:p>
            <a:endParaRPr lang="zh-CN" altLang="en-US" sz="2800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3497ABD2-6E46-4113-92E5-B2B08E74667F}"/>
              </a:ext>
            </a:extLst>
          </p:cNvPr>
          <p:cNvSpPr txBox="1">
            <a:spLocks/>
          </p:cNvSpPr>
          <p:nvPr/>
        </p:nvSpPr>
        <p:spPr>
          <a:xfrm>
            <a:off x="6534150" y="2015731"/>
            <a:ext cx="508257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/>
              <a:t>N-1</a:t>
            </a:r>
            <a:r>
              <a:rPr lang="zh-CN" altLang="en-US" sz="2800" dirty="0"/>
              <a:t>空隙插</a:t>
            </a:r>
            <a:r>
              <a:rPr lang="en-US" altLang="zh-CN" sz="2800" dirty="0"/>
              <a:t>m-1</a:t>
            </a:r>
            <a:r>
              <a:rPr lang="zh-CN" altLang="en-US" sz="2800" dirty="0"/>
              <a:t>个板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如上加</a:t>
            </a:r>
            <a:r>
              <a:rPr lang="en-US" altLang="zh-CN" sz="2800" dirty="0"/>
              <a:t>m</a:t>
            </a:r>
            <a:r>
              <a:rPr lang="zh-CN" altLang="en-US" sz="2800" dirty="0"/>
              <a:t>个球可以一一对应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限定球数单调不降</a:t>
            </a:r>
            <a:r>
              <a:rPr lang="en-US" altLang="zh-CN" sz="2800" dirty="0" err="1"/>
              <a:t>dp</a:t>
            </a:r>
            <a:endParaRPr lang="en-US" altLang="zh-CN" sz="2800" dirty="0"/>
          </a:p>
          <a:p>
            <a:pPr marL="0" indent="0">
              <a:buNone/>
            </a:pPr>
            <a:r>
              <a:rPr lang="en-US" altLang="zh-CN" sz="2800" dirty="0" err="1"/>
              <a:t>Dp</a:t>
            </a:r>
            <a:r>
              <a:rPr lang="en-US" altLang="zh-CN" sz="2800" dirty="0"/>
              <a:t>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][j]=</a:t>
            </a:r>
            <a:r>
              <a:rPr lang="en-US" altLang="zh-CN" sz="2800" dirty="0" err="1"/>
              <a:t>dp</a:t>
            </a:r>
            <a:r>
              <a:rPr lang="en-US" altLang="zh-CN" sz="2800" dirty="0"/>
              <a:t>[i-1][j-1]+</a:t>
            </a:r>
            <a:r>
              <a:rPr lang="en-US" altLang="zh-CN" sz="2800" dirty="0" err="1"/>
              <a:t>dp</a:t>
            </a:r>
            <a:r>
              <a:rPr lang="en-US" altLang="zh-CN" sz="2800" dirty="0"/>
              <a:t>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-j][j]</a:t>
            </a:r>
          </a:p>
          <a:p>
            <a:pPr marL="0" indent="0">
              <a:buNone/>
            </a:pPr>
            <a:r>
              <a:rPr lang="zh-CN" altLang="en-US" sz="2800" dirty="0"/>
              <a:t>前面的</a:t>
            </a:r>
            <a:r>
              <a:rPr lang="en-US" altLang="zh-CN" sz="2800" dirty="0" err="1"/>
              <a:t>dp</a:t>
            </a:r>
            <a:r>
              <a:rPr lang="zh-CN" altLang="en-US" sz="2800" dirty="0"/>
              <a:t>数组求和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54226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F9CA4-626D-4391-8DE8-48B231C1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8319"/>
            <a:ext cx="9603275" cy="1049235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组合数与计数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BB17E-22E0-4B7A-BDE9-6046BFE2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082571" cy="3450613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 dirty="0"/>
              <a:t>球放盒子</a:t>
            </a:r>
            <a:endParaRPr lang="en-US" altLang="zh-CN" sz="2800" dirty="0"/>
          </a:p>
          <a:p>
            <a:r>
              <a:rPr lang="zh-CN" altLang="en-US" sz="2800" dirty="0"/>
              <a:t>球不相同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盒子相同</a:t>
            </a:r>
            <a:r>
              <a:rPr lang="en-US" altLang="zh-CN" sz="2800" dirty="0"/>
              <a:t>,</a:t>
            </a:r>
            <a:r>
              <a:rPr lang="zh-CN" altLang="en-US" sz="2800" dirty="0"/>
              <a:t>不能空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球不相同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盒子相同</a:t>
            </a:r>
            <a:r>
              <a:rPr lang="en-US" altLang="zh-CN" sz="2800" dirty="0"/>
              <a:t>,</a:t>
            </a:r>
            <a:r>
              <a:rPr lang="zh-CN" altLang="en-US" sz="2800" dirty="0"/>
              <a:t>能空</a:t>
            </a:r>
          </a:p>
          <a:p>
            <a:r>
              <a:rPr lang="zh-CN" altLang="en-US" sz="2800" dirty="0"/>
              <a:t>球不相同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不能空</a:t>
            </a:r>
            <a:endParaRPr lang="en-US" altLang="zh-CN" sz="2800" dirty="0"/>
          </a:p>
          <a:p>
            <a:r>
              <a:rPr lang="zh-CN" altLang="en-US" sz="2800" dirty="0"/>
              <a:t>球不相同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能空</a:t>
            </a:r>
            <a:endParaRPr lang="en-US" altLang="zh-CN" sz="2800" dirty="0"/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92453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F9CA4-626D-4391-8DE8-48B231C1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8319"/>
            <a:ext cx="9603275" cy="1049235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组合数与计数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BB17E-22E0-4B7A-BDE9-6046BFE2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5082571" cy="3450613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 dirty="0"/>
              <a:t>球放盒子</a:t>
            </a:r>
            <a:endParaRPr lang="en-US" altLang="zh-CN" sz="2800" dirty="0"/>
          </a:p>
          <a:p>
            <a:r>
              <a:rPr lang="zh-CN" altLang="en-US" sz="2800" dirty="0"/>
              <a:t>球不相同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盒子相同</a:t>
            </a:r>
            <a:r>
              <a:rPr lang="en-US" altLang="zh-CN" sz="2800" dirty="0"/>
              <a:t>,</a:t>
            </a:r>
            <a:r>
              <a:rPr lang="zh-CN" altLang="en-US" sz="2800" dirty="0"/>
              <a:t>不能空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球不相同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盒子相同</a:t>
            </a:r>
            <a:r>
              <a:rPr lang="en-US" altLang="zh-CN" sz="2800" dirty="0"/>
              <a:t>,</a:t>
            </a:r>
            <a:r>
              <a:rPr lang="zh-CN" altLang="en-US" sz="2800" dirty="0"/>
              <a:t>能空</a:t>
            </a:r>
          </a:p>
          <a:p>
            <a:r>
              <a:rPr lang="zh-CN" altLang="en-US" sz="2800" dirty="0"/>
              <a:t>球不相同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不能空</a:t>
            </a:r>
            <a:endParaRPr lang="en-US" altLang="zh-CN" sz="2800" dirty="0"/>
          </a:p>
          <a:p>
            <a:r>
              <a:rPr lang="zh-CN" altLang="en-US" sz="2800" dirty="0"/>
              <a:t>球不相同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盒子不相同</a:t>
            </a:r>
            <a:r>
              <a:rPr lang="en-US" altLang="zh-CN" sz="2800" dirty="0"/>
              <a:t>,</a:t>
            </a:r>
            <a:r>
              <a:rPr lang="zh-CN" altLang="en-US" sz="2800" dirty="0"/>
              <a:t>能空</a:t>
            </a:r>
            <a:endParaRPr lang="en-US" altLang="zh-CN" sz="2800" dirty="0"/>
          </a:p>
          <a:p>
            <a:endParaRPr lang="zh-CN" altLang="en-US" sz="2800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3497ABD2-6E46-4113-92E5-B2B08E74667F}"/>
              </a:ext>
            </a:extLst>
          </p:cNvPr>
          <p:cNvSpPr txBox="1">
            <a:spLocks/>
          </p:cNvSpPr>
          <p:nvPr/>
        </p:nvSpPr>
        <p:spPr>
          <a:xfrm>
            <a:off x="6534150" y="1777555"/>
            <a:ext cx="5082571" cy="368879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没球盒子相同有球才不同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第二类斯特林数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上方求和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上上方</a:t>
            </a:r>
            <a:r>
              <a:rPr lang="en-US" altLang="zh-CN" sz="2800" dirty="0"/>
              <a:t> ×</a:t>
            </a:r>
            <a:r>
              <a:rPr lang="zh-CN" altLang="en-US" sz="2800" dirty="0"/>
              <a:t>盒子数！</a:t>
            </a:r>
            <a:endParaRPr lang="en-US" altLang="zh-CN" sz="2800" dirty="0"/>
          </a:p>
          <a:p>
            <a:pPr marL="0" indent="0">
              <a:buNone/>
            </a:pPr>
            <a:r>
              <a:rPr lang="zh-CN" altLang="en-US" sz="2800" dirty="0"/>
              <a:t>盒子</a:t>
            </a:r>
            <a:r>
              <a:rPr lang="en-US" altLang="zh-CN" sz="2800" dirty="0"/>
              <a:t>^</a:t>
            </a:r>
            <a:r>
              <a:rPr lang="zh-CN" altLang="en-US" sz="2800" dirty="0"/>
              <a:t>球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70778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F9CA4-626D-4391-8DE8-48B231C1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8319"/>
            <a:ext cx="9603275" cy="1049235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卡特兰数</a:t>
            </a:r>
            <a:endParaRPr lang="zh-CN" altLang="en-US" sz="40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8BB17E-22E0-4B7A-BDE9-6046BFE2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254521" cy="383261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3200" dirty="0"/>
              <a:t>1, 1, 2, 5, 14, 42, 132, 429, 1430</a:t>
            </a:r>
          </a:p>
          <a:p>
            <a:r>
              <a:rPr lang="zh-CN" altLang="en-US" sz="3200" dirty="0"/>
              <a:t>括号序列</a:t>
            </a:r>
            <a:endParaRPr lang="en-US" altLang="zh-CN" sz="3200" dirty="0"/>
          </a:p>
          <a:p>
            <a:r>
              <a:rPr lang="en-US" altLang="zh-CN" sz="3200" dirty="0"/>
              <a:t>C(2n,n)-C(2n,n-1)</a:t>
            </a:r>
          </a:p>
          <a:p>
            <a:r>
              <a:rPr lang="zh-CN" altLang="en-US" sz="3200" dirty="0"/>
              <a:t>用折线证明</a:t>
            </a:r>
            <a:endParaRPr lang="en-US" altLang="zh-CN" sz="3200" dirty="0"/>
          </a:p>
          <a:p>
            <a:r>
              <a:rPr lang="en-US" altLang="zh-CN" sz="3200" dirty="0"/>
              <a:t>Hn+1=(4n-2)</a:t>
            </a:r>
            <a:r>
              <a:rPr lang="en-US" altLang="zh-CN" sz="3200" dirty="0" err="1"/>
              <a:t>Hn</a:t>
            </a:r>
            <a:r>
              <a:rPr lang="en-US" altLang="zh-CN" sz="3200" dirty="0"/>
              <a:t>/(n+1)</a:t>
            </a:r>
          </a:p>
          <a:p>
            <a:r>
              <a:rPr lang="en-US" altLang="zh-CN" sz="3200" dirty="0"/>
              <a:t>hdu5184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428102"/>
      </p:ext>
    </p:extLst>
  </p:cSld>
  <p:clrMapOvr>
    <a:masterClrMapping/>
  </p:clrMapOvr>
</p:sld>
</file>

<file path=ppt/theme/theme1.xml><?xml version="1.0" encoding="utf-8"?>
<a:theme xmlns:a="http://schemas.openxmlformats.org/drawingml/2006/main" name="画廊">
  <a:themeElements>
    <a:clrScheme name="画廊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画廊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画廊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3821</TotalTime>
  <Words>1792</Words>
  <Application>Microsoft Office PowerPoint</Application>
  <PresentationFormat>宽屏</PresentationFormat>
  <Paragraphs>153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9" baseType="lpstr">
      <vt:lpstr>等线</vt:lpstr>
      <vt:lpstr>Arial</vt:lpstr>
      <vt:lpstr>Gill Sans MT</vt:lpstr>
      <vt:lpstr>画廊</vt:lpstr>
      <vt:lpstr>组合数学</vt:lpstr>
      <vt:lpstr>组合数与计数</vt:lpstr>
      <vt:lpstr>没有障碍的过河卒</vt:lpstr>
      <vt:lpstr>二项式定理</vt:lpstr>
      <vt:lpstr>组合数与计数</vt:lpstr>
      <vt:lpstr>组合数与计数</vt:lpstr>
      <vt:lpstr>组合数与计数</vt:lpstr>
      <vt:lpstr>组合数与计数</vt:lpstr>
      <vt:lpstr>卡特兰数</vt:lpstr>
      <vt:lpstr>第一类斯特林数</vt:lpstr>
      <vt:lpstr>第二类斯特林数</vt:lpstr>
      <vt:lpstr>错排公式</vt:lpstr>
      <vt:lpstr>Lucas组合数取模</vt:lpstr>
      <vt:lpstr>lucas</vt:lpstr>
      <vt:lpstr>lucas</vt:lpstr>
      <vt:lpstr>容斥原理   正难则反，尝试求补集      </vt:lpstr>
      <vt:lpstr>求区间内与n互素的数的个数</vt:lpstr>
      <vt:lpstr>spoj6285</vt:lpstr>
      <vt:lpstr>spoj6285</vt:lpstr>
      <vt:lpstr>HDU 5794 ASimpleChess </vt:lpstr>
      <vt:lpstr>PowerPoint 演示文稿</vt:lpstr>
      <vt:lpstr>bzoj2839</vt:lpstr>
      <vt:lpstr>bzoj2839</vt:lpstr>
      <vt:lpstr>连通图计数</vt:lpstr>
      <vt:lpstr>完结撒花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xjtworking@outlook.com</dc:creator>
  <cp:lastModifiedBy>凡淞 孟</cp:lastModifiedBy>
  <cp:revision>133</cp:revision>
  <dcterms:created xsi:type="dcterms:W3CDTF">2018-06-25T04:04:11Z</dcterms:created>
  <dcterms:modified xsi:type="dcterms:W3CDTF">2025-06-25T09:09:59Z</dcterms:modified>
</cp:coreProperties>
</file>