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4" r:id="rId5"/>
    <p:sldId id="261" r:id="rId6"/>
    <p:sldId id="265" r:id="rId7"/>
    <p:sldId id="266" r:id="rId8"/>
    <p:sldId id="258" r:id="rId9"/>
    <p:sldId id="260" r:id="rId10"/>
    <p:sldId id="267" r:id="rId11"/>
    <p:sldId id="268" r:id="rId12"/>
    <p:sldId id="269" r:id="rId13"/>
    <p:sldId id="270" r:id="rId14"/>
    <p:sldId id="271" r:id="rId15"/>
    <p:sldId id="262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5" r:id="rId25"/>
    <p:sldId id="263" r:id="rId26"/>
    <p:sldId id="286" r:id="rId27"/>
    <p:sldId id="287" r:id="rId28"/>
    <p:sldId id="288" r:id="rId29"/>
    <p:sldId id="290" r:id="rId30"/>
    <p:sldId id="289" r:id="rId31"/>
    <p:sldId id="291" r:id="rId32"/>
    <p:sldId id="292" r:id="rId33"/>
    <p:sldId id="293" r:id="rId34"/>
    <p:sldId id="295" r:id="rId35"/>
    <p:sldId id="281" r:id="rId36"/>
    <p:sldId id="282" r:id="rId37"/>
    <p:sldId id="283" r:id="rId38"/>
    <p:sldId id="284" r:id="rId3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标题 4"/>
          <p:cNvSpPr>
            <a:spLocks noGrp="1"/>
          </p:cNvSpPr>
          <p:nvPr>
            <p:ph type="ctrTitle" hasCustomPrompt="1"/>
          </p:nvPr>
        </p:nvSpPr>
        <p:spPr>
          <a:xfrm>
            <a:off x="3962400" y="1857828"/>
            <a:ext cx="8026400" cy="1168152"/>
          </a:xfrm>
        </p:spPr>
        <p:txBody>
          <a:bodyPr/>
          <a:lstStyle>
            <a:lvl1pPr>
              <a:defRPr lang="zh-CN" altLang="en-US" sz="6000" dirty="0" smtClean="0">
                <a:solidFill>
                  <a:srgbClr val="FFFFFF"/>
                </a:solidFill>
                <a:latin typeface="隶书" pitchFamily="49" charset="-122"/>
                <a:ea typeface="隶书" pitchFamily="49" charset="-122"/>
                <a:cs typeface="+mj-cs"/>
              </a:defRPr>
            </a:lvl1pPr>
          </a:lstStyle>
          <a:p>
            <a:pPr algn="ctr">
              <a:defRPr/>
            </a:pPr>
            <a:r>
              <a:rPr lang="zh-CN" altLang="en-US" sz="6000" dirty="0" smtClean="0">
                <a:latin typeface="隶书" pitchFamily="49" charset="-122"/>
                <a:ea typeface="隶书" pitchFamily="49" charset="-122"/>
              </a:rPr>
              <a:t>课题</a:t>
            </a:r>
            <a:endParaRPr lang="zh-CN" altLang="en-US" sz="6000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0" name="副标题 5"/>
          <p:cNvSpPr>
            <a:spLocks noGrp="1"/>
          </p:cNvSpPr>
          <p:nvPr>
            <p:ph type="subTitle" idx="1"/>
          </p:nvPr>
        </p:nvSpPr>
        <p:spPr>
          <a:xfrm>
            <a:off x="3599723" y="5033938"/>
            <a:ext cx="8592277" cy="9873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algn="ctr">
              <a:defRPr/>
            </a:pPr>
            <a:r>
              <a:rPr lang="zh-CN" altLang="en-US" sz="2800" smtClean="0">
                <a:latin typeface="华文新魏" pitchFamily="2" charset="-122"/>
                <a:ea typeface="华文新魏" pitchFamily="2" charset="-122"/>
              </a:rPr>
              <a:t>单击此处编辑母版副标题样式</a:t>
            </a:r>
            <a:endParaRPr lang="en-US" altLang="zh-CN" sz="28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4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3887755" y="2982612"/>
            <a:ext cx="8024208" cy="122396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 lang="zh-CN" altLang="en-US" sz="5000" b="1" kern="1200" dirty="0" smtClean="0">
                <a:solidFill>
                  <a:srgbClr val="FFFFFF"/>
                </a:solidFill>
                <a:latin typeface="隶书" pitchFamily="49" charset="-122"/>
                <a:ea typeface="隶书" pitchFamily="49" charset="-122"/>
                <a:cs typeface="Times New Roman" pitchFamily="18" charset="0"/>
              </a:defRPr>
            </a:lvl1pPr>
          </a:lstStyle>
          <a:p>
            <a:pPr algn="r">
              <a:defRPr/>
            </a:pPr>
            <a:r>
              <a:rPr lang="en-US" altLang="zh-CN" dirty="0" smtClean="0">
                <a:latin typeface="隶书" pitchFamily="49" charset="-122"/>
                <a:ea typeface="隶书" pitchFamily="49" charset="-122"/>
              </a:rPr>
              <a:t>——</a:t>
            </a:r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副标题</a:t>
            </a:r>
            <a:endParaRPr lang="zh-CN" altLang="en-US" b="0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841890-1777-4B8B-A55C-2AFCB6CF366F}" type="datetimeFigureOut">
              <a:rPr lang="zh-CN" altLang="en-US" smtClean="0"/>
              <a:t>2023/8/2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>
          <a:xfrm>
            <a:off x="4165600" y="6248399"/>
            <a:ext cx="3860800" cy="4730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810D40-A051-451F-B11D-4C7529F3383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572" y="45091"/>
            <a:ext cx="1965762" cy="4121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1933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8399"/>
            <a:ext cx="3860800" cy="4730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810D40-A051-451F-B11D-4C7529F3383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841890-1777-4B8B-A55C-2AFCB6CF366F}" type="datetimeFigureOut">
              <a:rPr lang="zh-CN" altLang="en-US" smtClean="0"/>
              <a:t>2023/8/2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598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410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5410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8399"/>
            <a:ext cx="3860800" cy="4730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810D40-A051-451F-B11D-4C7529F3383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841890-1777-4B8B-A55C-2AFCB6CF366F}" type="datetimeFigureOut">
              <a:rPr lang="zh-CN" altLang="en-US" smtClean="0"/>
              <a:t>2023/8/2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627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388620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8399"/>
            <a:ext cx="3860800" cy="4730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810D40-A051-451F-B11D-4C7529F3383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841890-1777-4B8B-A55C-2AFCB6CF366F}" type="datetimeFigureOut">
              <a:rPr lang="zh-CN" altLang="en-US" smtClean="0"/>
              <a:t>2023/8/2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001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8399"/>
            <a:ext cx="3860800" cy="4730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810D40-A051-451F-B11D-4C7529F3383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841890-1777-4B8B-A55C-2AFCB6CF366F}" type="datetimeFigureOut">
              <a:rPr lang="zh-CN" altLang="en-US" smtClean="0"/>
              <a:t>2023/8/2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7644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1890-1777-4B8B-A55C-2AFCB6CF366F}" type="datetimeFigureOut">
              <a:rPr lang="zh-CN" altLang="en-US" smtClean="0"/>
              <a:t>2023/8/2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399"/>
            <a:ext cx="3860800" cy="4730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10D40-A051-451F-B11D-4C7529F338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777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371" y="102119"/>
            <a:ext cx="11334829" cy="861471"/>
          </a:xfrm>
        </p:spPr>
        <p:txBody>
          <a:bodyPr/>
          <a:lstStyle>
            <a:lvl1pPr>
              <a:defRPr sz="4000" b="1"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4824536"/>
          </a:xfrm>
        </p:spPr>
        <p:txBody>
          <a:bodyPr/>
          <a:lstStyle>
            <a:lvl1pPr eaLnBrk="1" hangingPunct="1">
              <a:buClr>
                <a:srgbClr val="00007D"/>
              </a:buClr>
              <a:defRPr lang="zh-CN" altLang="en-US" sz="3600" dirty="0" smtClean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cs typeface="+mn-cs"/>
              </a:defRPr>
            </a:lvl1pPr>
            <a:lvl2pPr eaLnBrk="1" hangingPunct="1">
              <a:buClr>
                <a:srgbClr val="00007D"/>
              </a:buClr>
              <a:defRPr sz="3200">
                <a:latin typeface="华文楷体" pitchFamily="2" charset="-122"/>
                <a:ea typeface="华文楷体" pitchFamily="2" charset="-122"/>
              </a:defRPr>
            </a:lvl2pPr>
            <a:lvl3pPr marL="1143000" indent="-228600" eaLnBrk="1" hangingPunct="1">
              <a:buClr>
                <a:srgbClr val="00007D"/>
              </a:buClr>
              <a:buFont typeface="Wingdings" pitchFamily="2" charset="2"/>
              <a:buChar char="ü"/>
              <a:defRPr sz="3200">
                <a:latin typeface="华文楷体" pitchFamily="2" charset="-122"/>
                <a:ea typeface="华文楷体" pitchFamily="2" charset="-122"/>
              </a:defRPr>
            </a:lvl3pPr>
            <a:lvl4pPr>
              <a:defRPr sz="2400">
                <a:latin typeface="微软雅黑" pitchFamily="34" charset="-122"/>
                <a:ea typeface="微软雅黑" pitchFamily="34" charset="-122"/>
              </a:defRPr>
            </a:lvl4pPr>
            <a:lvl5pPr>
              <a:defRPr sz="2400"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8399"/>
            <a:ext cx="3860800" cy="4730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 sz="2000"/>
            </a:lvl1pPr>
          </a:lstStyle>
          <a:p>
            <a:fld id="{23810D40-A051-451F-B11D-4C7529F3383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841890-1777-4B8B-A55C-2AFCB6CF366F}" type="datetimeFigureOut">
              <a:rPr lang="zh-CN" altLang="en-US" smtClean="0"/>
              <a:t>2023/8/2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84" y="45091"/>
            <a:ext cx="2006150" cy="420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1743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8399"/>
            <a:ext cx="3860800" cy="4730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810D40-A051-451F-B11D-4C7529F3383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841890-1777-4B8B-A55C-2AFCB6CF366F}" type="datetimeFigureOut">
              <a:rPr lang="zh-CN" altLang="en-US" smtClean="0"/>
              <a:t>2023/8/2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456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>
            <a:lvl1pPr>
              <a:defRPr sz="2800">
                <a:latin typeface="微软雅黑" pitchFamily="34" charset="-122"/>
                <a:ea typeface="微软雅黑" pitchFamily="34" charset="-122"/>
              </a:defRPr>
            </a:lvl1pPr>
            <a:lvl2pPr>
              <a:defRPr sz="2400">
                <a:latin typeface="微软雅黑" pitchFamily="34" charset="-122"/>
                <a:ea typeface="微软雅黑" pitchFamily="34" charset="-122"/>
              </a:defRPr>
            </a:lvl2pPr>
            <a:lvl3pPr>
              <a:defRPr sz="2000">
                <a:latin typeface="微软雅黑" pitchFamily="34" charset="-122"/>
                <a:ea typeface="微软雅黑" pitchFamily="34" charset="-122"/>
              </a:defRPr>
            </a:lvl3pPr>
            <a:lvl4pPr>
              <a:defRPr sz="1800">
                <a:latin typeface="微软雅黑" pitchFamily="34" charset="-122"/>
                <a:ea typeface="微软雅黑" pitchFamily="34" charset="-122"/>
              </a:defRPr>
            </a:lvl4pPr>
            <a:lvl5pPr>
              <a:defRPr sz="1800">
                <a:latin typeface="微软雅黑" pitchFamily="34" charset="-122"/>
                <a:ea typeface="微软雅黑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>
            <a:lvl1pPr>
              <a:defRPr sz="2800">
                <a:latin typeface="微软雅黑" pitchFamily="34" charset="-122"/>
                <a:ea typeface="微软雅黑" pitchFamily="34" charset="-122"/>
              </a:defRPr>
            </a:lvl1pPr>
            <a:lvl2pPr>
              <a:defRPr sz="2400">
                <a:latin typeface="微软雅黑" pitchFamily="34" charset="-122"/>
                <a:ea typeface="微软雅黑" pitchFamily="34" charset="-122"/>
              </a:defRPr>
            </a:lvl2pPr>
            <a:lvl3pPr>
              <a:defRPr sz="2000">
                <a:latin typeface="微软雅黑" pitchFamily="34" charset="-122"/>
                <a:ea typeface="微软雅黑" pitchFamily="34" charset="-122"/>
              </a:defRPr>
            </a:lvl3pPr>
            <a:lvl4pPr>
              <a:defRPr sz="1800">
                <a:latin typeface="微软雅黑" pitchFamily="34" charset="-122"/>
                <a:ea typeface="微软雅黑" pitchFamily="34" charset="-122"/>
              </a:defRPr>
            </a:lvl4pPr>
            <a:lvl5pPr>
              <a:defRPr sz="1800">
                <a:latin typeface="微软雅黑" pitchFamily="34" charset="-122"/>
                <a:ea typeface="微软雅黑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8399"/>
            <a:ext cx="3860800" cy="4730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810D40-A051-451F-B11D-4C7529F3383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841890-1777-4B8B-A55C-2AFCB6CF366F}" type="datetimeFigureOut">
              <a:rPr lang="zh-CN" altLang="en-US" smtClean="0"/>
              <a:t>2023/8/2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27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微软雅黑" pitchFamily="34" charset="-122"/>
                <a:ea typeface="微软雅黑" pitchFamily="34" charset="-122"/>
              </a:defRPr>
            </a:lvl1pPr>
            <a:lvl2pPr>
              <a:defRPr sz="2000">
                <a:latin typeface="微软雅黑" pitchFamily="34" charset="-122"/>
                <a:ea typeface="微软雅黑" pitchFamily="34" charset="-122"/>
              </a:defRPr>
            </a:lvl2pPr>
            <a:lvl3pPr>
              <a:defRPr sz="1800">
                <a:latin typeface="微软雅黑" pitchFamily="34" charset="-122"/>
                <a:ea typeface="微软雅黑" pitchFamily="34" charset="-122"/>
              </a:defRPr>
            </a:lvl3pPr>
            <a:lvl4pPr>
              <a:defRPr sz="1600">
                <a:latin typeface="微软雅黑" pitchFamily="34" charset="-122"/>
                <a:ea typeface="微软雅黑" pitchFamily="34" charset="-122"/>
              </a:defRPr>
            </a:lvl4pPr>
            <a:lvl5pPr>
              <a:defRPr sz="1600">
                <a:latin typeface="微软雅黑" pitchFamily="34" charset="-122"/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微软雅黑" pitchFamily="34" charset="-122"/>
                <a:ea typeface="微软雅黑" pitchFamily="34" charset="-122"/>
              </a:defRPr>
            </a:lvl1pPr>
            <a:lvl2pPr>
              <a:defRPr sz="2000">
                <a:latin typeface="微软雅黑" pitchFamily="34" charset="-122"/>
                <a:ea typeface="微软雅黑" pitchFamily="34" charset="-122"/>
              </a:defRPr>
            </a:lvl2pPr>
            <a:lvl3pPr>
              <a:defRPr sz="1800">
                <a:latin typeface="微软雅黑" pitchFamily="34" charset="-122"/>
                <a:ea typeface="微软雅黑" pitchFamily="34" charset="-122"/>
              </a:defRPr>
            </a:lvl3pPr>
            <a:lvl4pPr>
              <a:defRPr sz="1600">
                <a:latin typeface="微软雅黑" pitchFamily="34" charset="-122"/>
                <a:ea typeface="微软雅黑" pitchFamily="34" charset="-122"/>
              </a:defRPr>
            </a:lvl4pPr>
            <a:lvl5pPr>
              <a:defRPr sz="1600">
                <a:latin typeface="微软雅黑" pitchFamily="34" charset="-122"/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8399"/>
            <a:ext cx="3860800" cy="4730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810D40-A051-451F-B11D-4C7529F3383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841890-1777-4B8B-A55C-2AFCB6CF366F}" type="datetimeFigureOut">
              <a:rPr lang="zh-CN" altLang="en-US" smtClean="0"/>
              <a:t>2023/8/2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4004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8399"/>
            <a:ext cx="3860800" cy="4730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810D40-A051-451F-B11D-4C7529F3383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841890-1777-4B8B-A55C-2AFCB6CF366F}" type="datetimeFigureOut">
              <a:rPr lang="zh-CN" altLang="en-US" smtClean="0"/>
              <a:t>2023/8/2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329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8399"/>
            <a:ext cx="3860800" cy="4730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810D40-A051-451F-B11D-4C7529F3383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841890-1777-4B8B-A55C-2AFCB6CF366F}" type="datetimeFigureOut">
              <a:rPr lang="zh-CN" altLang="en-US" smtClean="0"/>
              <a:t>2023/8/2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576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8399"/>
            <a:ext cx="3860800" cy="4730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810D40-A051-451F-B11D-4C7529F3383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841890-1777-4B8B-A55C-2AFCB6CF366F}" type="datetimeFigureOut">
              <a:rPr lang="zh-CN" altLang="en-US" smtClean="0"/>
              <a:t>2023/8/2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15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8399"/>
            <a:ext cx="3860800" cy="4730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810D40-A051-451F-B11D-4C7529F3383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841890-1777-4B8B-A55C-2AFCB6CF366F}" type="datetimeFigureOut">
              <a:rPr lang="zh-CN" altLang="en-US" smtClean="0"/>
              <a:t>2023/8/2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1025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微软雅黑" pitchFamily="34" charset="-122"/>
                <a:ea typeface="微软雅黑" pitchFamily="34" charset="-122"/>
                <a:cs typeface="微软雅黑" pitchFamily="34" charset="-122"/>
              </a:defRPr>
            </a:lvl1pPr>
          </a:lstStyle>
          <a:p>
            <a:fld id="{23810D40-A051-451F-B11D-4C7529F3383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/>
              <a:t>单击此处编辑母版标题样式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/>
              <a:t>单击此处编辑母版文本样式</a:t>
            </a:r>
          </a:p>
          <a:p>
            <a:pPr lvl="1"/>
            <a:r>
              <a:rPr lang="zh-CN" altLang="en-GB"/>
              <a:t>第二级</a:t>
            </a:r>
          </a:p>
          <a:p>
            <a:pPr lvl="2"/>
            <a:r>
              <a:rPr lang="zh-CN" altLang="en-GB"/>
              <a:t>第三级</a:t>
            </a:r>
          </a:p>
          <a:p>
            <a:pPr lvl="3"/>
            <a:r>
              <a:rPr lang="zh-CN" altLang="en-GB"/>
              <a:t>第四级</a:t>
            </a:r>
          </a:p>
          <a:p>
            <a:pPr lvl="4"/>
            <a:r>
              <a:rPr lang="zh-CN" altLang="en-GB"/>
              <a:t>第五级</a:t>
            </a: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微软雅黑" pitchFamily="34" charset="-122"/>
                <a:ea typeface="微软雅黑" pitchFamily="34" charset="-122"/>
                <a:cs typeface="微软雅黑" pitchFamily="34" charset="-122"/>
              </a:defRPr>
            </a:lvl1pPr>
          </a:lstStyle>
          <a:p>
            <a:fld id="{87841890-1777-4B8B-A55C-2AFCB6CF366F}" type="datetimeFigureOut">
              <a:rPr lang="zh-CN" altLang="en-US" smtClean="0"/>
              <a:t>2023/8/2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GlowEdges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572" y="45091"/>
            <a:ext cx="1965762" cy="4121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792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微软雅黑" pitchFamily="34" charset="-122"/>
          <a:ea typeface="微软雅黑" pitchFamily="34" charset="-122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微软雅黑" pitchFamily="34" charset="-122"/>
          <a:ea typeface="微软雅黑" pitchFamily="34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csdn.net/qq_42790311/article/details/81486742" TargetMode="External"/><Relationship Id="rId2" Type="http://schemas.openxmlformats.org/officeDocument/2006/relationships/hyperlink" Target="https://www.cnblogs.com/yyf0309/p/5972701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最近公共祖先问题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472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算法实现：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dirty="0" err="1"/>
              <a:t>int</a:t>
            </a:r>
            <a:r>
              <a:rPr lang="en-US" altLang="zh-CN" dirty="0"/>
              <a:t> id[2*</a:t>
            </a:r>
            <a:r>
              <a:rPr lang="en-US" altLang="zh-CN" dirty="0" err="1"/>
              <a:t>maxn</a:t>
            </a:r>
            <a:r>
              <a:rPr lang="en-US" altLang="zh-CN" dirty="0"/>
              <a:t>];        //</a:t>
            </a:r>
            <a:r>
              <a:rPr lang="zh-CN" altLang="en-US" dirty="0"/>
              <a:t>保存</a:t>
            </a:r>
            <a:r>
              <a:rPr lang="en-US" altLang="zh-CN" dirty="0"/>
              <a:t>DFS</a:t>
            </a:r>
            <a:r>
              <a:rPr lang="zh-CN" altLang="en-US" dirty="0"/>
              <a:t>时每个编号对应的节点</a:t>
            </a:r>
            <a:r>
              <a:rPr lang="zh-CN" altLang="en-US" dirty="0" smtClean="0"/>
              <a:t>编号</a:t>
            </a:r>
            <a:endParaRPr lang="en-US" altLang="zh-CN" dirty="0" smtClean="0"/>
          </a:p>
          <a:p>
            <a:r>
              <a:rPr lang="en-US" altLang="zh-CN" dirty="0" err="1" smtClean="0"/>
              <a:t>int</a:t>
            </a:r>
            <a:r>
              <a:rPr lang="en-US" altLang="zh-CN" dirty="0" smtClean="0"/>
              <a:t> depth[2*</a:t>
            </a:r>
            <a:r>
              <a:rPr lang="en-US" altLang="zh-CN" dirty="0" err="1" smtClean="0"/>
              <a:t>maxn</a:t>
            </a:r>
            <a:r>
              <a:rPr lang="en-US" altLang="zh-CN" dirty="0"/>
              <a:t>];     //</a:t>
            </a:r>
            <a:r>
              <a:rPr lang="zh-CN" altLang="en-US" dirty="0"/>
              <a:t>保存</a:t>
            </a:r>
            <a:r>
              <a:rPr lang="en-US" altLang="zh-CN" dirty="0"/>
              <a:t>DFS</a:t>
            </a:r>
            <a:r>
              <a:rPr lang="zh-CN" altLang="en-US" dirty="0"/>
              <a:t>时每个编号对应的节点</a:t>
            </a:r>
            <a:r>
              <a:rPr lang="zh-CN" altLang="en-US" dirty="0" smtClean="0"/>
              <a:t>深度</a:t>
            </a:r>
            <a:endParaRPr lang="en-US" altLang="zh-CN" dirty="0" smtClean="0"/>
          </a:p>
          <a:p>
            <a:r>
              <a:rPr lang="en-US" altLang="zh-CN" dirty="0" err="1" smtClean="0"/>
              <a:t>int</a:t>
            </a:r>
            <a:r>
              <a:rPr lang="en-US" altLang="zh-CN" dirty="0" smtClean="0"/>
              <a:t> </a:t>
            </a:r>
            <a:r>
              <a:rPr lang="en-US" altLang="zh-CN" dirty="0" err="1"/>
              <a:t>ss</a:t>
            </a:r>
            <a:r>
              <a:rPr lang="en-US" altLang="zh-CN" dirty="0"/>
              <a:t>[</a:t>
            </a:r>
            <a:r>
              <a:rPr lang="en-US" altLang="zh-CN" dirty="0" err="1"/>
              <a:t>maxn</a:t>
            </a:r>
            <a:r>
              <a:rPr lang="en-US" altLang="zh-CN" dirty="0"/>
              <a:t>];          //</a:t>
            </a:r>
            <a:r>
              <a:rPr lang="zh-CN" altLang="en-US" dirty="0"/>
              <a:t>保存每个节点在</a:t>
            </a:r>
            <a:r>
              <a:rPr lang="en-US" altLang="zh-CN" dirty="0"/>
              <a:t>DFS</a:t>
            </a:r>
            <a:r>
              <a:rPr lang="zh-CN" altLang="en-US" dirty="0"/>
              <a:t>时第一次出现的</a:t>
            </a:r>
            <a:r>
              <a:rPr lang="zh-CN" altLang="en-US" dirty="0" smtClean="0"/>
              <a:t>编号</a:t>
            </a:r>
            <a:endParaRPr lang="en-US" altLang="zh-CN" dirty="0" smtClean="0"/>
          </a:p>
          <a:p>
            <a:r>
              <a:rPr lang="en-US" altLang="zh-CN" dirty="0" err="1" smtClean="0"/>
              <a:t>int</a:t>
            </a:r>
            <a:r>
              <a:rPr lang="en-US" altLang="zh-CN" dirty="0" smtClean="0"/>
              <a:t> </a:t>
            </a:r>
            <a:r>
              <a:rPr lang="en-US" altLang="zh-CN" dirty="0" err="1"/>
              <a:t>dp</a:t>
            </a:r>
            <a:r>
              <a:rPr lang="en-US" altLang="zh-CN" dirty="0"/>
              <a:t>[2*</a:t>
            </a:r>
            <a:r>
              <a:rPr lang="en-US" altLang="zh-CN" dirty="0" err="1"/>
              <a:t>maxn</a:t>
            </a:r>
            <a:r>
              <a:rPr lang="en-US" altLang="zh-CN" dirty="0"/>
              <a:t>][30];    //ST</a:t>
            </a:r>
            <a:r>
              <a:rPr lang="zh-CN" altLang="en-US" dirty="0"/>
              <a:t>预处理时的数组</a:t>
            </a:r>
            <a:r>
              <a:rPr lang="en-US" altLang="zh-CN" dirty="0"/>
              <a:t>,</a:t>
            </a:r>
            <a:r>
              <a:rPr lang="zh-CN" altLang="en-US" dirty="0"/>
              <a:t>用以查询区间里深度最小的编号</a:t>
            </a:r>
            <a:r>
              <a:rPr lang="en-US" altLang="zh-CN" dirty="0"/>
              <a:t>(DFS</a:t>
            </a:r>
            <a:r>
              <a:rPr lang="zh-CN" altLang="en-US" dirty="0"/>
              <a:t>序编号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--------------------- </a:t>
            </a:r>
          </a:p>
          <a:p>
            <a:r>
              <a:rPr lang="zh-CN" altLang="en-US" dirty="0"/>
              <a:t>作者：</a:t>
            </a:r>
            <a:r>
              <a:rPr lang="en-US" altLang="zh-CN" dirty="0" err="1"/>
              <a:t>Dust_Heart</a:t>
            </a:r>
            <a:r>
              <a:rPr lang="en-US" altLang="zh-CN" dirty="0"/>
              <a:t> </a:t>
            </a:r>
          </a:p>
          <a:p>
            <a:r>
              <a:rPr lang="zh-CN" altLang="en-US" dirty="0"/>
              <a:t>来源：</a:t>
            </a:r>
            <a:r>
              <a:rPr lang="en-US" altLang="zh-CN" dirty="0"/>
              <a:t>CSDN </a:t>
            </a:r>
          </a:p>
          <a:p>
            <a:r>
              <a:rPr lang="zh-CN" altLang="en-US" dirty="0"/>
              <a:t>原文：</a:t>
            </a:r>
            <a:r>
              <a:rPr lang="en-US" altLang="zh-CN" dirty="0"/>
              <a:t>https://blog.csdn.net/my_sunshine26/article/details/72717112 </a:t>
            </a:r>
          </a:p>
        </p:txBody>
      </p:sp>
    </p:spTree>
    <p:extLst>
      <p:ext uri="{BB962C8B-B14F-4D97-AF65-F5344CB8AC3E}">
        <p14:creationId xmlns:p14="http://schemas.microsoft.com/office/powerpoint/2010/main" val="392091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CN" dirty="0" smtClean="0"/>
              <a:t>void </a:t>
            </a:r>
            <a:r>
              <a:rPr lang="en-US" altLang="zh-CN" dirty="0" err="1"/>
              <a:t>dfs</a:t>
            </a:r>
            <a:r>
              <a:rPr lang="en-US" altLang="zh-CN" dirty="0"/>
              <a:t>(</a:t>
            </a:r>
            <a:r>
              <a:rPr lang="en-US" altLang="zh-CN" dirty="0" err="1"/>
              <a:t>int</a:t>
            </a:r>
            <a:r>
              <a:rPr lang="en-US" altLang="zh-CN" dirty="0"/>
              <a:t> </a:t>
            </a:r>
            <a:r>
              <a:rPr lang="en-US" altLang="zh-CN" dirty="0" err="1"/>
              <a:t>u,int</a:t>
            </a:r>
            <a:r>
              <a:rPr lang="en-US" altLang="zh-CN" dirty="0"/>
              <a:t> </a:t>
            </a:r>
            <a:r>
              <a:rPr lang="en-US" altLang="zh-CN" dirty="0" err="1"/>
              <a:t>pre,int</a:t>
            </a:r>
            <a:r>
              <a:rPr lang="en-US" altLang="zh-CN" dirty="0"/>
              <a:t> </a:t>
            </a:r>
            <a:r>
              <a:rPr lang="en-US" altLang="zh-CN" dirty="0" err="1" smtClean="0"/>
              <a:t>dep</a:t>
            </a:r>
            <a:r>
              <a:rPr lang="en-US" altLang="zh-CN" dirty="0" smtClean="0"/>
              <a:t>)</a:t>
            </a:r>
            <a:r>
              <a:rPr lang="en-US" altLang="zh-CN" dirty="0"/>
              <a:t> </a:t>
            </a:r>
            <a:r>
              <a:rPr lang="en-US" altLang="zh-CN" dirty="0" smtClean="0"/>
              <a:t>{//</a:t>
            </a:r>
            <a:r>
              <a:rPr lang="zh-CN" altLang="en-US" dirty="0" smtClean="0"/>
              <a:t>求结点的深度、父结点、访问</a:t>
            </a:r>
            <a:r>
              <a:rPr lang="en-US" altLang="zh-CN" dirty="0" smtClean="0"/>
              <a:t>DFS</a:t>
            </a:r>
            <a:r>
              <a:rPr lang="zh-CN" altLang="en-US" dirty="0" smtClean="0"/>
              <a:t>序</a:t>
            </a:r>
            <a:endParaRPr lang="en-US" altLang="zh-CN" dirty="0"/>
          </a:p>
          <a:p>
            <a:r>
              <a:rPr lang="en-US" altLang="zh-CN" dirty="0" smtClean="0"/>
              <a:t>    id</a:t>
            </a:r>
            <a:r>
              <a:rPr lang="en-US" altLang="zh-CN" dirty="0"/>
              <a:t>[++tot]=u</a:t>
            </a:r>
            <a:r>
              <a:rPr lang="en-US" altLang="zh-CN" dirty="0" smtClean="0"/>
              <a:t>;  //</a:t>
            </a:r>
            <a:r>
              <a:rPr lang="zh-CN" altLang="en-US" dirty="0" smtClean="0"/>
              <a:t>记录访问序号对应的结点</a:t>
            </a:r>
            <a:endParaRPr lang="en-US" altLang="zh-CN" dirty="0"/>
          </a:p>
          <a:p>
            <a:r>
              <a:rPr lang="en-US" altLang="zh-CN" dirty="0"/>
              <a:t>    </a:t>
            </a:r>
            <a:r>
              <a:rPr lang="en-US" altLang="zh-CN" dirty="0" err="1"/>
              <a:t>ss</a:t>
            </a:r>
            <a:r>
              <a:rPr lang="en-US" altLang="zh-CN" dirty="0"/>
              <a:t>[u]=tot</a:t>
            </a:r>
            <a:r>
              <a:rPr lang="en-US" altLang="zh-CN" dirty="0" smtClean="0"/>
              <a:t>;  //</a:t>
            </a:r>
            <a:r>
              <a:rPr lang="zh-CN" altLang="en-US" dirty="0" smtClean="0"/>
              <a:t>记录结点对应的访问序号</a:t>
            </a:r>
            <a:endParaRPr lang="en-US" altLang="zh-CN" dirty="0"/>
          </a:p>
          <a:p>
            <a:r>
              <a:rPr lang="en-US" altLang="zh-CN" dirty="0"/>
              <a:t>    depth[tot]=</a:t>
            </a:r>
            <a:r>
              <a:rPr lang="en-US" altLang="zh-CN" dirty="0" err="1"/>
              <a:t>dep</a:t>
            </a:r>
            <a:r>
              <a:rPr lang="en-US" altLang="zh-CN" dirty="0" smtClean="0"/>
              <a:t>; //</a:t>
            </a:r>
            <a:r>
              <a:rPr lang="zh-CN" altLang="en-US" dirty="0" smtClean="0"/>
              <a:t>记录访问序号对应的结点深度</a:t>
            </a:r>
            <a:endParaRPr lang="en-US" altLang="zh-CN" dirty="0"/>
          </a:p>
          <a:p>
            <a:r>
              <a:rPr lang="en-US" altLang="zh-CN" dirty="0"/>
              <a:t>    for(</a:t>
            </a:r>
            <a:r>
              <a:rPr lang="en-US" altLang="zh-CN" dirty="0" err="1"/>
              <a:t>int</a:t>
            </a:r>
            <a:r>
              <a:rPr lang="en-US" altLang="zh-CN" dirty="0"/>
              <a:t> </a:t>
            </a:r>
            <a:r>
              <a:rPr lang="en-US" altLang="zh-CN" dirty="0" err="1"/>
              <a:t>i</a:t>
            </a:r>
            <a:r>
              <a:rPr lang="en-US" altLang="zh-CN" dirty="0"/>
              <a:t>=head[u];~</a:t>
            </a:r>
            <a:r>
              <a:rPr lang="en-US" altLang="zh-CN" dirty="0" err="1"/>
              <a:t>i;i</a:t>
            </a:r>
            <a:r>
              <a:rPr lang="en-US" altLang="zh-CN" dirty="0"/>
              <a:t>=e[</a:t>
            </a:r>
            <a:r>
              <a:rPr lang="en-US" altLang="zh-CN" dirty="0" err="1"/>
              <a:t>i</a:t>
            </a:r>
            <a:r>
              <a:rPr lang="en-US" altLang="zh-CN" dirty="0"/>
              <a:t>].next</a:t>
            </a:r>
            <a:r>
              <a:rPr lang="en-US" altLang="zh-CN" dirty="0" smtClean="0"/>
              <a:t>) </a:t>
            </a:r>
            <a:r>
              <a:rPr lang="en-US" altLang="zh-CN" dirty="0"/>
              <a:t>{</a:t>
            </a:r>
          </a:p>
          <a:p>
            <a:r>
              <a:rPr lang="en-US" altLang="zh-CN" dirty="0"/>
              <a:t>        </a:t>
            </a:r>
            <a:r>
              <a:rPr lang="en-US" altLang="zh-CN" dirty="0" err="1"/>
              <a:t>int</a:t>
            </a:r>
            <a:r>
              <a:rPr lang="en-US" altLang="zh-CN" dirty="0"/>
              <a:t> v=e[</a:t>
            </a:r>
            <a:r>
              <a:rPr lang="en-US" altLang="zh-CN" dirty="0" err="1"/>
              <a:t>i</a:t>
            </a:r>
            <a:r>
              <a:rPr lang="en-US" altLang="zh-CN" dirty="0"/>
              <a:t>].v;</a:t>
            </a:r>
          </a:p>
          <a:p>
            <a:r>
              <a:rPr lang="en-US" altLang="zh-CN" dirty="0"/>
              <a:t>        if(v==pre) continue;</a:t>
            </a:r>
          </a:p>
          <a:p>
            <a:r>
              <a:rPr lang="en-US" altLang="zh-CN" dirty="0"/>
              <a:t>        </a:t>
            </a:r>
            <a:r>
              <a:rPr lang="en-US" altLang="zh-CN" dirty="0" err="1"/>
              <a:t>dfs</a:t>
            </a:r>
            <a:r>
              <a:rPr lang="en-US" altLang="zh-CN" dirty="0"/>
              <a:t>(v,u,dep+1);</a:t>
            </a:r>
          </a:p>
          <a:p>
            <a:r>
              <a:rPr lang="en-US" altLang="zh-CN" dirty="0"/>
              <a:t>        id[++tot]=u;</a:t>
            </a:r>
          </a:p>
          <a:p>
            <a:r>
              <a:rPr lang="en-US" altLang="zh-CN" dirty="0"/>
              <a:t>        depth[tot]=</a:t>
            </a:r>
            <a:r>
              <a:rPr lang="en-US" altLang="zh-CN" dirty="0" err="1"/>
              <a:t>dep</a:t>
            </a:r>
            <a:r>
              <a:rPr lang="en-US" altLang="zh-CN" dirty="0"/>
              <a:t>;</a:t>
            </a:r>
          </a:p>
          <a:p>
            <a:r>
              <a:rPr lang="en-US" altLang="zh-CN" dirty="0"/>
              <a:t>    }</a:t>
            </a:r>
          </a:p>
          <a:p>
            <a:r>
              <a:rPr lang="en-US" altLang="zh-CN" dirty="0" smtClean="0"/>
              <a:t>}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3223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CN" dirty="0"/>
              <a:t>void ST(</a:t>
            </a:r>
            <a:r>
              <a:rPr lang="en-US" altLang="zh-CN" dirty="0" err="1"/>
              <a:t>int</a:t>
            </a:r>
            <a:r>
              <a:rPr lang="en-US" altLang="zh-CN" dirty="0"/>
              <a:t> n) { </a:t>
            </a:r>
            <a:r>
              <a:rPr lang="en-US" altLang="zh-CN" dirty="0" smtClean="0"/>
              <a:t>//</a:t>
            </a:r>
            <a:r>
              <a:rPr lang="en-US" altLang="zh-CN" dirty="0"/>
              <a:t>n</a:t>
            </a:r>
            <a:r>
              <a:rPr lang="zh-CN" altLang="en-US" dirty="0"/>
              <a:t>一般取</a:t>
            </a:r>
            <a:r>
              <a:rPr lang="en-US" altLang="zh-CN" dirty="0" smtClean="0"/>
              <a:t>2*n-1</a:t>
            </a:r>
            <a:endParaRPr lang="en-US" altLang="zh-CN" dirty="0"/>
          </a:p>
          <a:p>
            <a:r>
              <a:rPr lang="en-US" altLang="zh-CN" dirty="0"/>
              <a:t>    </a:t>
            </a:r>
            <a:r>
              <a:rPr lang="en-US" altLang="zh-CN" dirty="0" err="1"/>
              <a:t>int</a:t>
            </a:r>
            <a:r>
              <a:rPr lang="en-US" altLang="zh-CN" dirty="0"/>
              <a:t> k=(</a:t>
            </a:r>
            <a:r>
              <a:rPr lang="en-US" altLang="zh-CN" dirty="0" err="1"/>
              <a:t>int</a:t>
            </a:r>
            <a:r>
              <a:rPr lang="en-US" altLang="zh-CN" dirty="0"/>
              <a:t>)(log2(1.0*n));</a:t>
            </a:r>
          </a:p>
          <a:p>
            <a:r>
              <a:rPr lang="en-US" altLang="zh-CN" dirty="0"/>
              <a:t>    for(</a:t>
            </a:r>
            <a:r>
              <a:rPr lang="en-US" altLang="zh-CN" dirty="0" err="1"/>
              <a:t>int</a:t>
            </a:r>
            <a:r>
              <a:rPr lang="en-US" altLang="zh-CN" dirty="0"/>
              <a:t> </a:t>
            </a:r>
            <a:r>
              <a:rPr lang="en-US" altLang="zh-CN" dirty="0" err="1"/>
              <a:t>i</a:t>
            </a:r>
            <a:r>
              <a:rPr lang="en-US" altLang="zh-CN" dirty="0"/>
              <a:t>=1;i&lt;=</a:t>
            </a:r>
            <a:r>
              <a:rPr lang="en-US" altLang="zh-CN" dirty="0" err="1"/>
              <a:t>n;i</a:t>
            </a:r>
            <a:r>
              <a:rPr lang="en-US" altLang="zh-CN" dirty="0"/>
              <a:t>++) </a:t>
            </a:r>
            <a:r>
              <a:rPr lang="en-US" altLang="zh-CN" dirty="0" err="1"/>
              <a:t>dp</a:t>
            </a:r>
            <a:r>
              <a:rPr lang="en-US" altLang="zh-CN" dirty="0"/>
              <a:t>[</a:t>
            </a:r>
            <a:r>
              <a:rPr lang="en-US" altLang="zh-CN" dirty="0" err="1"/>
              <a:t>i</a:t>
            </a:r>
            <a:r>
              <a:rPr lang="en-US" altLang="zh-CN" dirty="0"/>
              <a:t>][0]=</a:t>
            </a:r>
            <a:r>
              <a:rPr lang="en-US" altLang="zh-CN" dirty="0" err="1"/>
              <a:t>i</a:t>
            </a:r>
            <a:r>
              <a:rPr lang="en-US" altLang="zh-CN" dirty="0" smtClean="0"/>
              <a:t>;</a:t>
            </a:r>
          </a:p>
          <a:p>
            <a:r>
              <a:rPr lang="en-US" altLang="zh-CN" dirty="0" smtClean="0"/>
              <a:t>//</a:t>
            </a:r>
            <a:r>
              <a:rPr lang="zh-CN" altLang="en-US" dirty="0" smtClean="0"/>
              <a:t>下面求以第</a:t>
            </a:r>
            <a:r>
              <a:rPr lang="en-US" altLang="zh-CN" dirty="0" err="1" smtClean="0"/>
              <a:t>i</a:t>
            </a:r>
            <a:r>
              <a:rPr lang="zh-CN" altLang="en-US" dirty="0" smtClean="0"/>
              <a:t>个元素开头，长度为</a:t>
            </a:r>
            <a:r>
              <a:rPr lang="en-US" altLang="zh-CN" dirty="0" smtClean="0"/>
              <a:t>2^j</a:t>
            </a:r>
            <a:r>
              <a:rPr lang="zh-CN" altLang="en-US" dirty="0" smtClean="0"/>
              <a:t>的数列的最值</a:t>
            </a:r>
            <a:endParaRPr lang="en-US" altLang="zh-CN" dirty="0"/>
          </a:p>
          <a:p>
            <a:r>
              <a:rPr lang="en-US" altLang="zh-CN" dirty="0"/>
              <a:t>    for(</a:t>
            </a:r>
            <a:r>
              <a:rPr lang="en-US" altLang="zh-CN" dirty="0" err="1"/>
              <a:t>int</a:t>
            </a:r>
            <a:r>
              <a:rPr lang="en-US" altLang="zh-CN" dirty="0"/>
              <a:t> j=1;j&lt;=</a:t>
            </a:r>
            <a:r>
              <a:rPr lang="en-US" altLang="zh-CN" dirty="0" err="1"/>
              <a:t>k;j</a:t>
            </a:r>
            <a:r>
              <a:rPr lang="en-US" altLang="zh-CN" dirty="0"/>
              <a:t>++)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</a:t>
            </a:r>
            <a:r>
              <a:rPr lang="en-US" altLang="zh-CN" dirty="0"/>
              <a:t>for(</a:t>
            </a:r>
            <a:r>
              <a:rPr lang="en-US" altLang="zh-CN" dirty="0" err="1"/>
              <a:t>int</a:t>
            </a:r>
            <a:r>
              <a:rPr lang="en-US" altLang="zh-CN" dirty="0"/>
              <a:t> </a:t>
            </a:r>
            <a:r>
              <a:rPr lang="en-US" altLang="zh-CN" dirty="0" err="1"/>
              <a:t>i</a:t>
            </a:r>
            <a:r>
              <a:rPr lang="en-US" altLang="zh-CN" dirty="0"/>
              <a:t>=1;i+(1&lt;&lt;j)-1&lt;=</a:t>
            </a:r>
            <a:r>
              <a:rPr lang="en-US" altLang="zh-CN" dirty="0" err="1"/>
              <a:t>n;i</a:t>
            </a:r>
            <a:r>
              <a:rPr lang="en-US" altLang="zh-CN" dirty="0" smtClean="0"/>
              <a:t>++){</a:t>
            </a:r>
            <a:endParaRPr lang="en-US" altLang="zh-CN" dirty="0"/>
          </a:p>
          <a:p>
            <a:r>
              <a:rPr lang="en-US" altLang="zh-CN" dirty="0"/>
              <a:t>        </a:t>
            </a:r>
            <a:r>
              <a:rPr lang="en-US" altLang="zh-CN" dirty="0" err="1"/>
              <a:t>int</a:t>
            </a:r>
            <a:r>
              <a:rPr lang="en-US" altLang="zh-CN" dirty="0"/>
              <a:t> a=</a:t>
            </a:r>
            <a:r>
              <a:rPr lang="en-US" altLang="zh-CN" dirty="0" err="1"/>
              <a:t>dp</a:t>
            </a:r>
            <a:r>
              <a:rPr lang="en-US" altLang="zh-CN" dirty="0"/>
              <a:t>[</a:t>
            </a:r>
            <a:r>
              <a:rPr lang="en-US" altLang="zh-CN" dirty="0" err="1"/>
              <a:t>i</a:t>
            </a:r>
            <a:r>
              <a:rPr lang="en-US" altLang="zh-CN" dirty="0"/>
              <a:t>][j-1];</a:t>
            </a:r>
          </a:p>
          <a:p>
            <a:r>
              <a:rPr lang="en-US" altLang="zh-CN" dirty="0"/>
              <a:t>        </a:t>
            </a:r>
            <a:r>
              <a:rPr lang="en-US" altLang="zh-CN" dirty="0" err="1"/>
              <a:t>int</a:t>
            </a:r>
            <a:r>
              <a:rPr lang="en-US" altLang="zh-CN" dirty="0"/>
              <a:t> b=</a:t>
            </a:r>
            <a:r>
              <a:rPr lang="en-US" altLang="zh-CN" dirty="0" err="1"/>
              <a:t>dp</a:t>
            </a:r>
            <a:r>
              <a:rPr lang="en-US" altLang="zh-CN" dirty="0"/>
              <a:t>[</a:t>
            </a:r>
            <a:r>
              <a:rPr lang="en-US" altLang="zh-CN" dirty="0" err="1"/>
              <a:t>i</a:t>
            </a:r>
            <a:r>
              <a:rPr lang="en-US" altLang="zh-CN" dirty="0"/>
              <a:t>+(1&lt;&lt;(j-1))][j-1];</a:t>
            </a:r>
          </a:p>
          <a:p>
            <a:r>
              <a:rPr lang="en-US" altLang="zh-CN" dirty="0"/>
              <a:t>        if(depth[a]&lt;depth[b]) </a:t>
            </a:r>
            <a:r>
              <a:rPr lang="en-US" altLang="zh-CN" dirty="0" err="1"/>
              <a:t>dp</a:t>
            </a:r>
            <a:r>
              <a:rPr lang="en-US" altLang="zh-CN" dirty="0"/>
              <a:t>[</a:t>
            </a:r>
            <a:r>
              <a:rPr lang="en-US" altLang="zh-CN" dirty="0" err="1"/>
              <a:t>i</a:t>
            </a:r>
            <a:r>
              <a:rPr lang="en-US" altLang="zh-CN" dirty="0"/>
              <a:t>][j]=a;</a:t>
            </a:r>
          </a:p>
          <a:p>
            <a:r>
              <a:rPr lang="en-US" altLang="zh-CN" dirty="0"/>
              <a:t>        else </a:t>
            </a:r>
            <a:r>
              <a:rPr lang="en-US" altLang="zh-CN" dirty="0" err="1"/>
              <a:t>dp</a:t>
            </a:r>
            <a:r>
              <a:rPr lang="en-US" altLang="zh-CN" dirty="0"/>
              <a:t>[</a:t>
            </a:r>
            <a:r>
              <a:rPr lang="en-US" altLang="zh-CN" dirty="0" err="1"/>
              <a:t>i</a:t>
            </a:r>
            <a:r>
              <a:rPr lang="en-US" altLang="zh-CN" dirty="0"/>
              <a:t>][j]=b;</a:t>
            </a:r>
          </a:p>
          <a:p>
            <a:r>
              <a:rPr lang="en-US" altLang="zh-CN" dirty="0"/>
              <a:t>    }</a:t>
            </a:r>
          </a:p>
          <a:p>
            <a:r>
              <a:rPr lang="en-US" altLang="zh-CN" dirty="0" smtClean="0"/>
              <a:t>}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9834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err="1" smtClean="0"/>
              <a:t>int</a:t>
            </a:r>
            <a:r>
              <a:rPr lang="en-US" altLang="zh-CN" dirty="0" smtClean="0"/>
              <a:t> </a:t>
            </a:r>
            <a:r>
              <a:rPr lang="en-US" altLang="zh-CN" dirty="0"/>
              <a:t>RMQ(</a:t>
            </a:r>
            <a:r>
              <a:rPr lang="en-US" altLang="zh-CN" dirty="0" err="1"/>
              <a:t>int</a:t>
            </a:r>
            <a:r>
              <a:rPr lang="en-US" altLang="zh-CN" dirty="0"/>
              <a:t> </a:t>
            </a:r>
            <a:r>
              <a:rPr lang="en-US" altLang="zh-CN" dirty="0" err="1"/>
              <a:t>l,int</a:t>
            </a:r>
            <a:r>
              <a:rPr lang="en-US" altLang="zh-CN" dirty="0"/>
              <a:t> r</a:t>
            </a:r>
            <a:r>
              <a:rPr lang="en-US" altLang="zh-CN" dirty="0" smtClean="0"/>
              <a:t>){</a:t>
            </a:r>
            <a:endParaRPr lang="en-US" altLang="zh-CN" dirty="0"/>
          </a:p>
          <a:p>
            <a:r>
              <a:rPr lang="en-US" altLang="zh-CN" dirty="0"/>
              <a:t>    </a:t>
            </a:r>
            <a:r>
              <a:rPr lang="en-US" altLang="zh-CN" dirty="0" err="1"/>
              <a:t>int</a:t>
            </a:r>
            <a:r>
              <a:rPr lang="en-US" altLang="zh-CN" dirty="0"/>
              <a:t> k=(</a:t>
            </a:r>
            <a:r>
              <a:rPr lang="en-US" altLang="zh-CN" dirty="0" err="1"/>
              <a:t>int</a:t>
            </a:r>
            <a:r>
              <a:rPr lang="en-US" altLang="zh-CN" dirty="0"/>
              <a:t>)(log2(1.0*r-l+1));</a:t>
            </a:r>
          </a:p>
          <a:p>
            <a:r>
              <a:rPr lang="en-US" altLang="zh-CN" dirty="0"/>
              <a:t>    </a:t>
            </a:r>
            <a:r>
              <a:rPr lang="en-US" altLang="zh-CN" dirty="0" err="1"/>
              <a:t>int</a:t>
            </a:r>
            <a:r>
              <a:rPr lang="en-US" altLang="zh-CN" dirty="0"/>
              <a:t> a=</a:t>
            </a:r>
            <a:r>
              <a:rPr lang="en-US" altLang="zh-CN" dirty="0" err="1"/>
              <a:t>dp</a:t>
            </a:r>
            <a:r>
              <a:rPr lang="en-US" altLang="zh-CN" dirty="0"/>
              <a:t>[l][k];</a:t>
            </a:r>
          </a:p>
          <a:p>
            <a:r>
              <a:rPr lang="en-US" altLang="zh-CN" dirty="0"/>
              <a:t>    </a:t>
            </a:r>
            <a:r>
              <a:rPr lang="en-US" altLang="zh-CN" dirty="0" err="1"/>
              <a:t>int</a:t>
            </a:r>
            <a:r>
              <a:rPr lang="en-US" altLang="zh-CN" dirty="0"/>
              <a:t> b=</a:t>
            </a:r>
            <a:r>
              <a:rPr lang="en-US" altLang="zh-CN" dirty="0" err="1"/>
              <a:t>dp</a:t>
            </a:r>
            <a:r>
              <a:rPr lang="en-US" altLang="zh-CN" dirty="0"/>
              <a:t>[r-(1&lt;&lt;k)+1][k];</a:t>
            </a:r>
          </a:p>
          <a:p>
            <a:r>
              <a:rPr lang="en-US" altLang="zh-CN" dirty="0"/>
              <a:t>    if(depth[a]&lt;depth[b]) return a;</a:t>
            </a:r>
          </a:p>
          <a:p>
            <a:r>
              <a:rPr lang="en-US" altLang="zh-CN" dirty="0"/>
              <a:t>    else return b;</a:t>
            </a:r>
          </a:p>
          <a:p>
            <a:r>
              <a:rPr lang="en-US" altLang="zh-CN" dirty="0" smtClean="0"/>
              <a:t>}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4583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int</a:t>
            </a:r>
            <a:r>
              <a:rPr lang="en-US" altLang="zh-CN" dirty="0" smtClean="0"/>
              <a:t> </a:t>
            </a:r>
            <a:r>
              <a:rPr lang="en-US" altLang="zh-CN" dirty="0"/>
              <a:t>LCA(</a:t>
            </a:r>
            <a:r>
              <a:rPr lang="en-US" altLang="zh-CN" dirty="0" err="1"/>
              <a:t>int</a:t>
            </a:r>
            <a:r>
              <a:rPr lang="en-US" altLang="zh-CN" dirty="0"/>
              <a:t> </a:t>
            </a:r>
            <a:r>
              <a:rPr lang="en-US" altLang="zh-CN" dirty="0" err="1"/>
              <a:t>x,int</a:t>
            </a:r>
            <a:r>
              <a:rPr lang="en-US" altLang="zh-CN" dirty="0"/>
              <a:t> y</a:t>
            </a:r>
            <a:r>
              <a:rPr lang="en-US" altLang="zh-CN" dirty="0" smtClean="0"/>
              <a:t>){</a:t>
            </a:r>
            <a:endParaRPr lang="en-US" altLang="zh-CN" dirty="0"/>
          </a:p>
          <a:p>
            <a:r>
              <a:rPr lang="en-US" altLang="zh-CN" dirty="0"/>
              <a:t>    </a:t>
            </a:r>
            <a:r>
              <a:rPr lang="en-US" altLang="zh-CN" dirty="0" err="1"/>
              <a:t>int</a:t>
            </a:r>
            <a:r>
              <a:rPr lang="en-US" altLang="zh-CN" dirty="0"/>
              <a:t> l=</a:t>
            </a:r>
            <a:r>
              <a:rPr lang="en-US" altLang="zh-CN" dirty="0" err="1"/>
              <a:t>ss</a:t>
            </a:r>
            <a:r>
              <a:rPr lang="en-US" altLang="zh-CN" dirty="0"/>
              <a:t>[x];</a:t>
            </a:r>
          </a:p>
          <a:p>
            <a:r>
              <a:rPr lang="en-US" altLang="zh-CN" dirty="0"/>
              <a:t>    </a:t>
            </a:r>
            <a:r>
              <a:rPr lang="en-US" altLang="zh-CN" dirty="0" err="1"/>
              <a:t>int</a:t>
            </a:r>
            <a:r>
              <a:rPr lang="en-US" altLang="zh-CN" dirty="0"/>
              <a:t> r=</a:t>
            </a:r>
            <a:r>
              <a:rPr lang="en-US" altLang="zh-CN" dirty="0" err="1"/>
              <a:t>ss</a:t>
            </a:r>
            <a:r>
              <a:rPr lang="en-US" altLang="zh-CN" dirty="0"/>
              <a:t>[y];</a:t>
            </a:r>
          </a:p>
          <a:p>
            <a:r>
              <a:rPr lang="en-US" altLang="zh-CN" dirty="0"/>
              <a:t>    if(l&gt;r) swap(</a:t>
            </a:r>
            <a:r>
              <a:rPr lang="en-US" altLang="zh-CN" dirty="0" err="1"/>
              <a:t>l,r</a:t>
            </a:r>
            <a:r>
              <a:rPr lang="en-US" altLang="zh-CN" dirty="0"/>
              <a:t>);</a:t>
            </a:r>
          </a:p>
          <a:p>
            <a:r>
              <a:rPr lang="en-US" altLang="zh-CN" dirty="0"/>
              <a:t>    return id[RMQ(</a:t>
            </a:r>
            <a:r>
              <a:rPr lang="en-US" altLang="zh-CN" dirty="0" err="1"/>
              <a:t>l,r</a:t>
            </a:r>
            <a:r>
              <a:rPr lang="en-US" altLang="zh-CN" dirty="0"/>
              <a:t>)];</a:t>
            </a:r>
          </a:p>
          <a:p>
            <a:r>
              <a:rPr lang="en-US" altLang="zh-CN" dirty="0"/>
              <a:t>}</a:t>
            </a:r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980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在线算法四：树链剖分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CN" altLang="en-US" dirty="0"/>
              <a:t>把树分成轻链和重链。</a:t>
            </a:r>
          </a:p>
          <a:p>
            <a:r>
              <a:rPr lang="zh-CN" altLang="en-US" dirty="0"/>
              <a:t>先一遍</a:t>
            </a:r>
            <a:r>
              <a:rPr lang="en-US" altLang="zh-CN" dirty="0" err="1"/>
              <a:t>dfs</a:t>
            </a:r>
            <a:r>
              <a:rPr lang="zh-CN" altLang="en-US" dirty="0"/>
              <a:t>找到重儿子，即子树最大的儿子。</a:t>
            </a:r>
          </a:p>
          <a:p>
            <a:r>
              <a:rPr lang="zh-CN" altLang="en-US" dirty="0"/>
              <a:t>每个点与重儿子的连边组成重链。</a:t>
            </a:r>
          </a:p>
          <a:p>
            <a:r>
              <a:rPr lang="zh-CN" altLang="en-US" dirty="0"/>
              <a:t>第二遍</a:t>
            </a:r>
            <a:r>
              <a:rPr lang="en-US" altLang="zh-CN" dirty="0" err="1"/>
              <a:t>dfs</a:t>
            </a:r>
            <a:r>
              <a:rPr lang="zh-CN" altLang="en-US" dirty="0"/>
              <a:t>记录每个点的</a:t>
            </a:r>
            <a:r>
              <a:rPr lang="en-US" altLang="zh-CN" dirty="0" err="1"/>
              <a:t>tp</a:t>
            </a:r>
            <a:r>
              <a:rPr lang="zh-CN" altLang="en-US" dirty="0"/>
              <a:t>值：所在重链的顶端。</a:t>
            </a:r>
          </a:p>
          <a:p>
            <a:r>
              <a:rPr lang="zh-CN" altLang="en-US" dirty="0"/>
              <a:t>如果在轻链上，</a:t>
            </a:r>
            <a:r>
              <a:rPr lang="en-US" altLang="zh-CN" dirty="0" err="1"/>
              <a:t>tp</a:t>
            </a:r>
            <a:r>
              <a:rPr lang="zh-CN" altLang="en-US" dirty="0"/>
              <a:t>就是它自己。</a:t>
            </a:r>
          </a:p>
          <a:p>
            <a:r>
              <a:rPr lang="zh-CN" altLang="en-US" dirty="0"/>
              <a:t>求</a:t>
            </a:r>
            <a:r>
              <a:rPr lang="en-US" altLang="zh-CN" dirty="0"/>
              <a:t>LCA</a:t>
            </a:r>
            <a:r>
              <a:rPr lang="zh-CN" altLang="en-US" dirty="0"/>
              <a:t>；类似倍增。</a:t>
            </a:r>
          </a:p>
          <a:p>
            <a:r>
              <a:rPr lang="zh-CN" altLang="en-US" dirty="0"/>
              <a:t>让</a:t>
            </a:r>
            <a:r>
              <a:rPr lang="en-US" altLang="zh-CN" dirty="0" err="1"/>
              <a:t>tp</a:t>
            </a:r>
            <a:r>
              <a:rPr lang="zh-CN" altLang="en-US" dirty="0"/>
              <a:t>较深的点上跳，跳到</a:t>
            </a:r>
            <a:r>
              <a:rPr lang="en-US" altLang="zh-CN" dirty="0" smtClean="0"/>
              <a:t>f[</a:t>
            </a:r>
            <a:r>
              <a:rPr lang="en-US" altLang="zh-CN" dirty="0" err="1" smtClean="0"/>
              <a:t>tp</a:t>
            </a:r>
            <a:r>
              <a:rPr lang="en-US" altLang="zh-CN" dirty="0"/>
              <a:t>]</a:t>
            </a:r>
            <a:r>
              <a:rPr lang="zh-CN" altLang="en-US" dirty="0"/>
              <a:t>。</a:t>
            </a:r>
          </a:p>
          <a:p>
            <a:r>
              <a:rPr lang="zh-CN" altLang="en-US" dirty="0"/>
              <a:t>最后</a:t>
            </a:r>
            <a:r>
              <a:rPr lang="en-US" altLang="zh-CN" dirty="0" err="1"/>
              <a:t>tp</a:t>
            </a:r>
            <a:r>
              <a:rPr lang="en-US" altLang="zh-CN" dirty="0"/>
              <a:t>[x]==</a:t>
            </a:r>
            <a:r>
              <a:rPr lang="en-US" altLang="zh-CN" dirty="0" err="1"/>
              <a:t>tp</a:t>
            </a:r>
            <a:r>
              <a:rPr lang="en-US" altLang="zh-CN" dirty="0"/>
              <a:t>[y]</a:t>
            </a:r>
            <a:r>
              <a:rPr lang="zh-CN" altLang="en-US" dirty="0"/>
              <a:t>的时候，二者在同一重链上，</a:t>
            </a:r>
            <a:r>
              <a:rPr lang="en-US" altLang="zh-CN" dirty="0"/>
              <a:t>LCA</a:t>
            </a:r>
            <a:r>
              <a:rPr lang="zh-CN" altLang="en-US" dirty="0"/>
              <a:t>即为深度较浅的那个点。</a:t>
            </a:r>
          </a:p>
          <a:p>
            <a:r>
              <a:rPr lang="zh-CN" altLang="en-US" dirty="0"/>
              <a:t>预处理：</a:t>
            </a:r>
            <a:r>
              <a:rPr lang="en-US" altLang="zh-CN" dirty="0"/>
              <a:t>O(n)</a:t>
            </a:r>
          </a:p>
          <a:p>
            <a:r>
              <a:rPr lang="zh-CN" altLang="en-US" dirty="0"/>
              <a:t>每次询问：</a:t>
            </a:r>
            <a:r>
              <a:rPr lang="en-US" altLang="zh-CN" dirty="0"/>
              <a:t>O(</a:t>
            </a:r>
            <a:r>
              <a:rPr lang="en-US" altLang="zh-CN" dirty="0" err="1"/>
              <a:t>logn</a:t>
            </a:r>
            <a:r>
              <a:rPr lang="en-US" altLang="zh-CN" dirty="0" smtClean="0"/>
              <a:t>)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351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树链剖分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sz="2800" dirty="0"/>
              <a:t>内容来自</a:t>
            </a:r>
            <a:r>
              <a:rPr lang="en-US" altLang="zh-CN" sz="2800" dirty="0" smtClean="0"/>
              <a:t>https</a:t>
            </a:r>
            <a:r>
              <a:rPr lang="en-US" altLang="zh-CN" sz="2800" dirty="0"/>
              <a:t>://</a:t>
            </a:r>
            <a:r>
              <a:rPr lang="en-US" altLang="zh-CN" sz="2800" dirty="0" smtClean="0"/>
              <a:t>www.cnblogs.com/ivanovcraft/p/9019090.html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首先明确概念：</a:t>
            </a:r>
          </a:p>
          <a:p>
            <a:r>
              <a:rPr lang="zh-CN" altLang="en-US" dirty="0" smtClean="0"/>
              <a:t>重</a:t>
            </a:r>
            <a:r>
              <a:rPr lang="zh-CN" altLang="en-US" dirty="0"/>
              <a:t>儿子：父亲节点的所有儿子中子树结点数目最多（</a:t>
            </a:r>
            <a:r>
              <a:rPr lang="en-US" altLang="zh-CN" dirty="0"/>
              <a:t>size</a:t>
            </a:r>
            <a:r>
              <a:rPr lang="zh-CN" altLang="en-US" dirty="0"/>
              <a:t>最大）的结点；</a:t>
            </a:r>
          </a:p>
          <a:p>
            <a:r>
              <a:rPr lang="zh-CN" altLang="en-US" dirty="0" smtClean="0"/>
              <a:t>轻</a:t>
            </a:r>
            <a:r>
              <a:rPr lang="zh-CN" altLang="en-US" dirty="0"/>
              <a:t>儿子：父亲节点中除了重儿子以外的儿子</a:t>
            </a:r>
            <a:r>
              <a:rPr lang="zh-CN" altLang="en-US" dirty="0" smtClean="0"/>
              <a:t>；</a:t>
            </a:r>
            <a:endParaRPr lang="zh-CN" altLang="en-US" dirty="0"/>
          </a:p>
          <a:p>
            <a:r>
              <a:rPr lang="zh-CN" altLang="en-US" dirty="0"/>
              <a:t>重边：父亲结点和重儿子连成的边</a:t>
            </a:r>
            <a:r>
              <a:rPr lang="zh-CN" altLang="en-US" dirty="0" smtClean="0"/>
              <a:t>；</a:t>
            </a:r>
            <a:endParaRPr lang="zh-CN" altLang="en-US" dirty="0"/>
          </a:p>
          <a:p>
            <a:r>
              <a:rPr lang="zh-CN" altLang="en-US" dirty="0"/>
              <a:t>轻边：父亲节点和轻儿子连成的边；</a:t>
            </a:r>
          </a:p>
          <a:p>
            <a:r>
              <a:rPr lang="zh-CN" altLang="en-US" dirty="0" smtClean="0"/>
              <a:t>重链</a:t>
            </a:r>
            <a:r>
              <a:rPr lang="zh-CN" altLang="en-US" dirty="0"/>
              <a:t>：由多条重边连接而成的路径；</a:t>
            </a:r>
          </a:p>
          <a:p>
            <a:r>
              <a:rPr lang="zh-CN" altLang="en-US" dirty="0" smtClean="0"/>
              <a:t>轻链</a:t>
            </a:r>
            <a:r>
              <a:rPr lang="zh-CN" altLang="en-US" dirty="0"/>
              <a:t>：由多条轻边连接而成的路径</a:t>
            </a:r>
            <a:r>
              <a:rPr lang="zh-CN" altLang="en-US" dirty="0" smtClean="0"/>
              <a:t>；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71671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40954"/>
            <a:ext cx="4722750" cy="3924300"/>
          </a:xfrm>
        </p:spPr>
      </p:pic>
      <p:sp>
        <p:nvSpPr>
          <p:cNvPr id="5" name="文本框 4"/>
          <p:cNvSpPr txBox="1"/>
          <p:nvPr/>
        </p:nvSpPr>
        <p:spPr>
          <a:xfrm>
            <a:off x="6268995" y="2397211"/>
            <a:ext cx="48191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比如这</a:t>
            </a:r>
            <a:r>
              <a:rPr lang="zh-CN" altLang="en-US" dirty="0"/>
              <a:t>幅图中，用黑线连接的结点都是重结点，其余均是轻结点，</a:t>
            </a:r>
          </a:p>
          <a:p>
            <a:r>
              <a:rPr lang="en-US" altLang="zh-CN" dirty="0"/>
              <a:t>2-11</a:t>
            </a:r>
            <a:r>
              <a:rPr lang="zh-CN" altLang="en-US" dirty="0"/>
              <a:t>就是重链，</a:t>
            </a:r>
            <a:r>
              <a:rPr lang="en-US" altLang="zh-CN" dirty="0"/>
              <a:t>2-5</a:t>
            </a:r>
            <a:r>
              <a:rPr lang="zh-CN" altLang="en-US" dirty="0"/>
              <a:t>就是轻链，用红点标记的就是该结点所在重链的起点，也就是下文提到的</a:t>
            </a:r>
            <a:r>
              <a:rPr lang="en-US" altLang="zh-CN" dirty="0"/>
              <a:t>top</a:t>
            </a:r>
            <a:r>
              <a:rPr lang="zh-CN" altLang="en-US" dirty="0"/>
              <a:t>结点，</a:t>
            </a:r>
          </a:p>
          <a:p>
            <a:r>
              <a:rPr lang="zh-CN" altLang="en-US" dirty="0"/>
              <a:t>还有每条边的值其实是进行</a:t>
            </a:r>
            <a:r>
              <a:rPr lang="en-US" altLang="zh-CN" dirty="0" err="1"/>
              <a:t>dfs</a:t>
            </a:r>
            <a:r>
              <a:rPr lang="zh-CN" altLang="en-US" dirty="0"/>
              <a:t>时的执行序号。</a:t>
            </a:r>
          </a:p>
        </p:txBody>
      </p:sp>
    </p:spTree>
    <p:extLst>
      <p:ext uri="{BB962C8B-B14F-4D97-AF65-F5344CB8AC3E}">
        <p14:creationId xmlns:p14="http://schemas.microsoft.com/office/powerpoint/2010/main" val="418807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CN" dirty="0" err="1"/>
              <a:t>const</a:t>
            </a:r>
            <a:r>
              <a:rPr lang="en-US" altLang="zh-CN" dirty="0"/>
              <a:t> </a:t>
            </a:r>
            <a:r>
              <a:rPr lang="en-US" altLang="zh-CN" dirty="0" err="1"/>
              <a:t>int</a:t>
            </a:r>
            <a:r>
              <a:rPr lang="en-US" altLang="zh-CN" dirty="0"/>
              <a:t> </a:t>
            </a:r>
            <a:r>
              <a:rPr lang="en-US" altLang="zh-CN" dirty="0" err="1"/>
              <a:t>maxn</a:t>
            </a:r>
            <a:r>
              <a:rPr lang="en-US" altLang="zh-CN" dirty="0"/>
              <a:t>=1e5+10;</a:t>
            </a:r>
          </a:p>
          <a:p>
            <a:r>
              <a:rPr lang="en-US" altLang="zh-CN" dirty="0" err="1"/>
              <a:t>struct</a:t>
            </a:r>
            <a:r>
              <a:rPr lang="en-US" altLang="zh-CN" dirty="0"/>
              <a:t> edge{</a:t>
            </a:r>
          </a:p>
          <a:p>
            <a:r>
              <a:rPr lang="en-US" altLang="zh-CN" dirty="0"/>
              <a:t>    </a:t>
            </a:r>
            <a:r>
              <a:rPr lang="en-US" altLang="zh-CN" dirty="0" err="1"/>
              <a:t>int</a:t>
            </a:r>
            <a:r>
              <a:rPr lang="en-US" altLang="zh-CN" dirty="0"/>
              <a:t> </a:t>
            </a:r>
            <a:r>
              <a:rPr lang="en-US" altLang="zh-CN" dirty="0" err="1"/>
              <a:t>next,to</a:t>
            </a:r>
            <a:r>
              <a:rPr lang="en-US" altLang="zh-CN" dirty="0"/>
              <a:t>;</a:t>
            </a:r>
          </a:p>
          <a:p>
            <a:r>
              <a:rPr lang="en-US" altLang="zh-CN" dirty="0"/>
              <a:t>}e[2*</a:t>
            </a:r>
            <a:r>
              <a:rPr lang="en-US" altLang="zh-CN" dirty="0" err="1"/>
              <a:t>maxn</a:t>
            </a:r>
            <a:r>
              <a:rPr lang="en-US" altLang="zh-CN" dirty="0"/>
              <a:t>];</a:t>
            </a:r>
          </a:p>
          <a:p>
            <a:r>
              <a:rPr lang="en-US" altLang="zh-CN" dirty="0" err="1"/>
              <a:t>struct</a:t>
            </a:r>
            <a:r>
              <a:rPr lang="en-US" altLang="zh-CN" dirty="0"/>
              <a:t> Node{</a:t>
            </a:r>
          </a:p>
          <a:p>
            <a:r>
              <a:rPr lang="en-US" altLang="zh-CN" dirty="0"/>
              <a:t>    </a:t>
            </a:r>
            <a:r>
              <a:rPr lang="en-US" altLang="zh-CN" dirty="0" err="1"/>
              <a:t>int</a:t>
            </a:r>
            <a:r>
              <a:rPr lang="en-US" altLang="zh-CN" dirty="0"/>
              <a:t> </a:t>
            </a:r>
            <a:r>
              <a:rPr lang="en-US" altLang="zh-CN" dirty="0" err="1"/>
              <a:t>sum,lazy,l,r,ls,rs</a:t>
            </a:r>
            <a:r>
              <a:rPr lang="en-US" altLang="zh-CN" dirty="0"/>
              <a:t>;</a:t>
            </a:r>
          </a:p>
          <a:p>
            <a:r>
              <a:rPr lang="en-US" altLang="zh-CN" dirty="0"/>
              <a:t>}node[2*</a:t>
            </a:r>
            <a:r>
              <a:rPr lang="en-US" altLang="zh-CN" dirty="0" err="1"/>
              <a:t>maxn</a:t>
            </a:r>
            <a:r>
              <a:rPr lang="en-US" altLang="zh-CN" dirty="0"/>
              <a:t>];</a:t>
            </a:r>
          </a:p>
          <a:p>
            <a:r>
              <a:rPr lang="en-US" altLang="zh-CN" dirty="0" err="1"/>
              <a:t>int</a:t>
            </a:r>
            <a:r>
              <a:rPr lang="en-US" altLang="zh-CN" dirty="0"/>
              <a:t> </a:t>
            </a:r>
            <a:r>
              <a:rPr lang="en-US" altLang="zh-CN" dirty="0" err="1"/>
              <a:t>rt,n,m,r,a</a:t>
            </a:r>
            <a:r>
              <a:rPr lang="en-US" altLang="zh-CN" dirty="0"/>
              <a:t>[</a:t>
            </a:r>
            <a:r>
              <a:rPr lang="en-US" altLang="zh-CN" dirty="0" err="1"/>
              <a:t>maxn</a:t>
            </a:r>
            <a:r>
              <a:rPr lang="en-US" altLang="zh-CN" dirty="0"/>
              <a:t>],</a:t>
            </a:r>
            <a:r>
              <a:rPr lang="en-US" altLang="zh-CN" dirty="0" err="1" smtClean="0"/>
              <a:t>cnt,head</a:t>
            </a:r>
            <a:r>
              <a:rPr lang="en-US" altLang="zh-CN" dirty="0" smtClean="0"/>
              <a:t>[</a:t>
            </a:r>
            <a:r>
              <a:rPr lang="en-US" altLang="zh-CN" dirty="0" err="1" smtClean="0"/>
              <a:t>maxn</a:t>
            </a:r>
            <a:r>
              <a:rPr lang="en-US" altLang="zh-CN" dirty="0" smtClean="0"/>
              <a:t>]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en-US" altLang="zh-CN" dirty="0" err="1" smtClean="0"/>
              <a:t>int</a:t>
            </a:r>
            <a:r>
              <a:rPr lang="en-US" altLang="zh-CN" dirty="0" smtClean="0"/>
              <a:t> f[</a:t>
            </a:r>
            <a:r>
              <a:rPr lang="en-US" altLang="zh-CN" dirty="0" err="1" smtClean="0"/>
              <a:t>maxn</a:t>
            </a:r>
            <a:r>
              <a:rPr lang="en-US" altLang="zh-CN" dirty="0"/>
              <a:t>],d[</a:t>
            </a:r>
            <a:r>
              <a:rPr lang="en-US" altLang="zh-CN" dirty="0" err="1"/>
              <a:t>maxn</a:t>
            </a:r>
            <a:r>
              <a:rPr lang="en-US" altLang="zh-CN" dirty="0"/>
              <a:t>],size[</a:t>
            </a:r>
            <a:r>
              <a:rPr lang="en-US" altLang="zh-CN" dirty="0" err="1"/>
              <a:t>maxn</a:t>
            </a:r>
            <a:r>
              <a:rPr lang="en-US" altLang="zh-CN" dirty="0"/>
              <a:t>],son[</a:t>
            </a:r>
            <a:r>
              <a:rPr lang="en-US" altLang="zh-CN" dirty="0" err="1"/>
              <a:t>maxn</a:t>
            </a:r>
            <a:r>
              <a:rPr lang="en-US" altLang="zh-CN" dirty="0"/>
              <a:t>],</a:t>
            </a:r>
            <a:r>
              <a:rPr lang="en-US" altLang="zh-CN" dirty="0" err="1"/>
              <a:t>rk</a:t>
            </a:r>
            <a:r>
              <a:rPr lang="en-US" altLang="zh-CN" dirty="0"/>
              <a:t>[</a:t>
            </a:r>
            <a:r>
              <a:rPr lang="en-US" altLang="zh-CN" dirty="0" err="1"/>
              <a:t>maxn</a:t>
            </a:r>
            <a:r>
              <a:rPr lang="en-US" altLang="zh-CN" dirty="0"/>
              <a:t>],top[</a:t>
            </a:r>
            <a:r>
              <a:rPr lang="en-US" altLang="zh-CN" dirty="0" err="1"/>
              <a:t>maxn</a:t>
            </a:r>
            <a:r>
              <a:rPr lang="en-US" altLang="zh-CN" dirty="0"/>
              <a:t>],id[</a:t>
            </a:r>
            <a:r>
              <a:rPr lang="en-US" altLang="zh-CN" dirty="0" err="1"/>
              <a:t>maxn</a:t>
            </a:r>
            <a:r>
              <a:rPr lang="en-US" altLang="zh-CN" dirty="0"/>
              <a:t>];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284449"/>
              </p:ext>
            </p:extLst>
          </p:nvPr>
        </p:nvGraphicFramePr>
        <p:xfrm>
          <a:off x="4751173" y="1690688"/>
          <a:ext cx="7276071" cy="3541559"/>
        </p:xfrm>
        <a:graphic>
          <a:graphicData uri="http://schemas.openxmlformats.org/drawingml/2006/table">
            <a:tbl>
              <a:tblPr/>
              <a:tblGrid>
                <a:gridCol w="1155357"/>
                <a:gridCol w="6120714"/>
              </a:tblGrid>
              <a:tr h="337534"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effectLst/>
                          <a:latin typeface="comic sans ms" panose="030F0702030302020204" pitchFamily="66" charset="0"/>
                        </a:rPr>
                        <a:t>名称</a:t>
                      </a:r>
                      <a:endParaRPr lang="zh-CN" altLang="en-US">
                        <a:effectLst/>
                      </a:endParaRPr>
                    </a:p>
                  </a:txBody>
                  <a:tcPr marL="133350" marR="133350" marT="76200" marB="7620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effectLst/>
                          <a:latin typeface="comic sans ms" panose="030F0702030302020204" pitchFamily="66" charset="0"/>
                        </a:rPr>
                        <a:t>解释</a:t>
                      </a:r>
                      <a:endParaRPr lang="zh-CN" altLang="en-US">
                        <a:effectLst/>
                      </a:endParaRPr>
                    </a:p>
                  </a:txBody>
                  <a:tcPr marL="133350" marR="133350" marT="76200" marB="7620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534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comic sans ms" panose="030F0702030302020204" pitchFamily="66" charset="0"/>
                        </a:rPr>
                        <a:t>f[u]</a:t>
                      </a:r>
                      <a:endParaRPr lang="en-US">
                        <a:effectLst/>
                      </a:endParaRPr>
                    </a:p>
                  </a:txBody>
                  <a:tcPr marL="133350" marR="133350" marT="76200" marB="7620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effectLst/>
                          <a:latin typeface="comic sans ms" panose="030F0702030302020204" pitchFamily="66" charset="0"/>
                        </a:rPr>
                        <a:t>保存结点</a:t>
                      </a:r>
                      <a:r>
                        <a:rPr lang="en-US" altLang="zh-CN">
                          <a:effectLst/>
                          <a:latin typeface="comic sans ms" panose="030F0702030302020204" pitchFamily="66" charset="0"/>
                        </a:rPr>
                        <a:t>u</a:t>
                      </a:r>
                      <a:r>
                        <a:rPr lang="zh-CN" altLang="en-US">
                          <a:effectLst/>
                          <a:latin typeface="comic sans ms" panose="030F0702030302020204" pitchFamily="66" charset="0"/>
                        </a:rPr>
                        <a:t>的父亲节点</a:t>
                      </a:r>
                      <a:endParaRPr lang="zh-CN" altLang="en-US">
                        <a:effectLst/>
                      </a:endParaRPr>
                    </a:p>
                  </a:txBody>
                  <a:tcPr marL="133350" marR="133350" marT="76200" marB="7620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534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comic sans ms" panose="030F0702030302020204" pitchFamily="66" charset="0"/>
                        </a:rPr>
                        <a:t>d[u]</a:t>
                      </a:r>
                      <a:endParaRPr lang="en-US">
                        <a:effectLst/>
                      </a:endParaRPr>
                    </a:p>
                  </a:txBody>
                  <a:tcPr marL="133350" marR="133350" marT="76200" marB="7620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effectLst/>
                          <a:latin typeface="comic sans ms" panose="030F0702030302020204" pitchFamily="66" charset="0"/>
                        </a:rPr>
                        <a:t>保存结点</a:t>
                      </a:r>
                      <a:r>
                        <a:rPr lang="en-US" altLang="zh-CN">
                          <a:effectLst/>
                          <a:latin typeface="comic sans ms" panose="030F0702030302020204" pitchFamily="66" charset="0"/>
                        </a:rPr>
                        <a:t>u</a:t>
                      </a:r>
                      <a:r>
                        <a:rPr lang="zh-CN" altLang="en-US">
                          <a:effectLst/>
                          <a:latin typeface="comic sans ms" panose="030F0702030302020204" pitchFamily="66" charset="0"/>
                        </a:rPr>
                        <a:t>的深度值</a:t>
                      </a:r>
                      <a:endParaRPr lang="zh-CN" altLang="en-US">
                        <a:effectLst/>
                      </a:endParaRPr>
                    </a:p>
                  </a:txBody>
                  <a:tcPr marL="133350" marR="133350" marT="76200" marB="7620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534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comic sans ms" panose="030F0702030302020204" pitchFamily="66" charset="0"/>
                        </a:rPr>
                        <a:t>size[u]</a:t>
                      </a:r>
                      <a:endParaRPr lang="en-US">
                        <a:effectLst/>
                      </a:endParaRPr>
                    </a:p>
                  </a:txBody>
                  <a:tcPr marL="133350" marR="133350" marT="76200" marB="7620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effectLst/>
                          <a:latin typeface="comic sans ms" panose="030F0702030302020204" pitchFamily="66" charset="0"/>
                        </a:rPr>
                        <a:t>保存以</a:t>
                      </a:r>
                      <a:r>
                        <a:rPr lang="en-US" altLang="zh-CN">
                          <a:effectLst/>
                          <a:latin typeface="comic sans ms" panose="030F0702030302020204" pitchFamily="66" charset="0"/>
                        </a:rPr>
                        <a:t>u</a:t>
                      </a:r>
                      <a:r>
                        <a:rPr lang="zh-CN" altLang="en-US">
                          <a:effectLst/>
                          <a:latin typeface="comic sans ms" panose="030F0702030302020204" pitchFamily="66" charset="0"/>
                        </a:rPr>
                        <a:t>为根的子树节点个数</a:t>
                      </a:r>
                      <a:endParaRPr lang="zh-CN" altLang="en-US">
                        <a:effectLst/>
                      </a:endParaRPr>
                    </a:p>
                  </a:txBody>
                  <a:tcPr marL="133350" marR="133350" marT="76200" marB="7620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534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comic sans ms" panose="030F0702030302020204" pitchFamily="66" charset="0"/>
                        </a:rPr>
                        <a:t>son[u]</a:t>
                      </a:r>
                      <a:endParaRPr lang="en-US">
                        <a:effectLst/>
                      </a:endParaRPr>
                    </a:p>
                  </a:txBody>
                  <a:tcPr marL="133350" marR="133350" marT="76200" marB="7620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effectLst/>
                          <a:latin typeface="comic sans ms" panose="030F0702030302020204" pitchFamily="66" charset="0"/>
                        </a:rPr>
                        <a:t>保存重儿子</a:t>
                      </a:r>
                      <a:endParaRPr lang="zh-CN" altLang="en-US">
                        <a:effectLst/>
                      </a:endParaRPr>
                    </a:p>
                  </a:txBody>
                  <a:tcPr marL="133350" marR="133350" marT="76200" marB="7620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534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comic sans ms" panose="030F0702030302020204" pitchFamily="66" charset="0"/>
                        </a:rPr>
                        <a:t>rk[u]</a:t>
                      </a:r>
                      <a:endParaRPr lang="en-US">
                        <a:effectLst/>
                      </a:endParaRPr>
                    </a:p>
                  </a:txBody>
                  <a:tcPr marL="133350" marR="133350" marT="76200" marB="7620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effectLst/>
                          <a:latin typeface="comic sans ms" panose="030F0702030302020204" pitchFamily="66" charset="0"/>
                        </a:rPr>
                        <a:t>保存当前</a:t>
                      </a:r>
                      <a:r>
                        <a:rPr lang="en-US" altLang="zh-CN">
                          <a:effectLst/>
                          <a:latin typeface="comic sans ms" panose="030F0702030302020204" pitchFamily="66" charset="0"/>
                        </a:rPr>
                        <a:t>dfs</a:t>
                      </a:r>
                      <a:r>
                        <a:rPr lang="zh-CN" altLang="en-US">
                          <a:effectLst/>
                          <a:latin typeface="comic sans ms" panose="030F0702030302020204" pitchFamily="66" charset="0"/>
                        </a:rPr>
                        <a:t>标号在树中所对应的节点</a:t>
                      </a:r>
                      <a:endParaRPr lang="zh-CN" altLang="en-US">
                        <a:effectLst/>
                      </a:endParaRPr>
                    </a:p>
                  </a:txBody>
                  <a:tcPr marL="133350" marR="133350" marT="76200" marB="7620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534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comic sans ms" panose="030F0702030302020204" pitchFamily="66" charset="0"/>
                        </a:rPr>
                        <a:t>top[u]</a:t>
                      </a:r>
                      <a:endParaRPr lang="en-US">
                        <a:effectLst/>
                      </a:endParaRPr>
                    </a:p>
                  </a:txBody>
                  <a:tcPr marL="133350" marR="133350" marT="76200" marB="7620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effectLst/>
                          <a:latin typeface="comic sans ms" panose="030F0702030302020204" pitchFamily="66" charset="0"/>
                        </a:rPr>
                        <a:t>保存当前节点所在链的顶端节点</a:t>
                      </a:r>
                      <a:endParaRPr lang="zh-CN" altLang="en-US">
                        <a:effectLst/>
                      </a:endParaRPr>
                    </a:p>
                  </a:txBody>
                  <a:tcPr marL="133350" marR="133350" marT="76200" marB="7620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4519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comic sans ms" panose="030F0702030302020204" pitchFamily="66" charset="0"/>
                        </a:rPr>
                        <a:t>id[u]</a:t>
                      </a:r>
                      <a:endParaRPr lang="en-US">
                        <a:effectLst/>
                      </a:endParaRPr>
                    </a:p>
                  </a:txBody>
                  <a:tcPr marL="133350" marR="133350" marT="76200" marB="7620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effectLst/>
                          <a:latin typeface="comic sans ms" panose="030F0702030302020204" pitchFamily="66" charset="0"/>
                        </a:rPr>
                        <a:t>保存树中每个节点剖分以后的新编号（</a:t>
                      </a:r>
                      <a:r>
                        <a:rPr lang="en-US" altLang="zh-CN" dirty="0">
                          <a:effectLst/>
                          <a:latin typeface="comic sans ms" panose="030F0702030302020204" pitchFamily="66" charset="0"/>
                        </a:rPr>
                        <a:t>DFS</a:t>
                      </a:r>
                      <a:r>
                        <a:rPr lang="zh-CN" altLang="en-US" dirty="0">
                          <a:effectLst/>
                          <a:latin typeface="comic sans ms" panose="030F0702030302020204" pitchFamily="66" charset="0"/>
                        </a:rPr>
                        <a:t>的执行顺序）</a:t>
                      </a:r>
                      <a:endParaRPr lang="zh-CN" altLang="en-US" dirty="0">
                        <a:effectLst/>
                      </a:endParaRPr>
                    </a:p>
                  </a:txBody>
                  <a:tcPr marL="133350" marR="133350" marT="76200" marB="7620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454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/>
              <a:t>在</a:t>
            </a:r>
            <a:r>
              <a:rPr lang="en-US" altLang="zh-CN" sz="3200" dirty="0" err="1"/>
              <a:t>dfs</a:t>
            </a:r>
            <a:r>
              <a:rPr lang="zh-CN" altLang="en-US" sz="3200" dirty="0"/>
              <a:t>过程中顺便记录其父亲以及深度（即处理出</a:t>
            </a:r>
            <a:r>
              <a:rPr lang="en-US" altLang="zh-CN" sz="3200" dirty="0" err="1"/>
              <a:t>f,d</a:t>
            </a:r>
            <a:r>
              <a:rPr lang="zh-CN" altLang="en-US" sz="3200" dirty="0"/>
              <a:t>数组</a:t>
            </a:r>
            <a:r>
              <a:rPr lang="zh-CN" altLang="en-US" sz="3200" dirty="0" smtClean="0"/>
              <a:t>）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CN" dirty="0"/>
              <a:t>void dfs1(</a:t>
            </a:r>
            <a:r>
              <a:rPr lang="en-US" altLang="zh-CN" dirty="0" err="1"/>
              <a:t>int</a:t>
            </a:r>
            <a:r>
              <a:rPr lang="en-US" altLang="zh-CN" dirty="0"/>
              <a:t> </a:t>
            </a:r>
            <a:r>
              <a:rPr lang="en-US" altLang="zh-CN" dirty="0" err="1"/>
              <a:t>u,int</a:t>
            </a:r>
            <a:r>
              <a:rPr lang="en-US" altLang="zh-CN" dirty="0"/>
              <a:t> </a:t>
            </a:r>
            <a:r>
              <a:rPr lang="en-US" altLang="zh-CN" dirty="0" err="1"/>
              <a:t>fa,int</a:t>
            </a:r>
            <a:r>
              <a:rPr lang="en-US" altLang="zh-CN" dirty="0"/>
              <a:t> depth) </a:t>
            </a:r>
            <a:r>
              <a:rPr lang="en-US" altLang="zh-CN" dirty="0" smtClean="0"/>
              <a:t>{   </a:t>
            </a:r>
            <a:r>
              <a:rPr lang="en-US" altLang="zh-CN" dirty="0"/>
              <a:t>//</a:t>
            </a:r>
            <a:r>
              <a:rPr lang="zh-CN" altLang="en-US" dirty="0"/>
              <a:t>当前节点、父节点、层次深度</a:t>
            </a:r>
          </a:p>
          <a:p>
            <a:r>
              <a:rPr lang="en-US" altLang="zh-CN" dirty="0" smtClean="0"/>
              <a:t>    f[u</a:t>
            </a:r>
            <a:r>
              <a:rPr lang="en-US" altLang="zh-CN" dirty="0"/>
              <a:t>]=</a:t>
            </a:r>
            <a:r>
              <a:rPr lang="en-US" altLang="zh-CN" dirty="0" err="1"/>
              <a:t>fa</a:t>
            </a:r>
            <a:r>
              <a:rPr lang="en-US" altLang="zh-CN" dirty="0" smtClean="0"/>
              <a:t>;    </a:t>
            </a:r>
            <a:r>
              <a:rPr lang="en-US" altLang="zh-CN" dirty="0"/>
              <a:t>d[u]=depth;</a:t>
            </a:r>
          </a:p>
          <a:p>
            <a:r>
              <a:rPr lang="en-US" altLang="zh-CN" dirty="0"/>
              <a:t>    size[u]=1;    //</a:t>
            </a:r>
            <a:r>
              <a:rPr lang="zh-CN" altLang="en-US" dirty="0"/>
              <a:t>这个点本身</a:t>
            </a:r>
            <a:r>
              <a:rPr lang="en-US" altLang="zh-CN" dirty="0"/>
              <a:t>size=1</a:t>
            </a:r>
          </a:p>
          <a:p>
            <a:r>
              <a:rPr lang="en-US" altLang="zh-CN" dirty="0" smtClean="0"/>
              <a:t>    for(</a:t>
            </a:r>
            <a:r>
              <a:rPr lang="en-US" altLang="zh-CN" dirty="0" err="1" smtClean="0"/>
              <a:t>int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=head[u];</a:t>
            </a:r>
            <a:r>
              <a:rPr lang="en-US" altLang="zh-CN" dirty="0" err="1" smtClean="0"/>
              <a:t>i;i</a:t>
            </a:r>
            <a:r>
              <a:rPr lang="en-US" altLang="zh-CN" dirty="0" smtClean="0"/>
              <a:t>=e[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].next) {</a:t>
            </a:r>
          </a:p>
          <a:p>
            <a:r>
              <a:rPr lang="en-US" altLang="zh-CN" dirty="0" smtClean="0"/>
              <a:t>        </a:t>
            </a:r>
            <a:r>
              <a:rPr lang="en-US" altLang="zh-CN" dirty="0" err="1" smtClean="0"/>
              <a:t>int</a:t>
            </a:r>
            <a:r>
              <a:rPr lang="en-US" altLang="zh-CN" dirty="0" smtClean="0"/>
              <a:t> v=e[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].to;        if(v==</a:t>
            </a:r>
            <a:r>
              <a:rPr lang="en-US" altLang="zh-CN" dirty="0" err="1" smtClean="0"/>
              <a:t>fa</a:t>
            </a:r>
            <a:r>
              <a:rPr lang="en-US" altLang="zh-CN" dirty="0" smtClean="0"/>
              <a:t>)   continue;</a:t>
            </a:r>
          </a:p>
          <a:p>
            <a:r>
              <a:rPr lang="en-US" altLang="zh-CN" dirty="0" smtClean="0"/>
              <a:t>        </a:t>
            </a:r>
            <a:r>
              <a:rPr lang="en-US" altLang="zh-CN" dirty="0"/>
              <a:t>dfs1(v,u,depth+1);    //</a:t>
            </a:r>
            <a:r>
              <a:rPr lang="zh-CN" altLang="en-US" dirty="0"/>
              <a:t>层次深度</a:t>
            </a:r>
            <a:r>
              <a:rPr lang="en-US" altLang="zh-CN" dirty="0"/>
              <a:t>+1</a:t>
            </a:r>
          </a:p>
          <a:p>
            <a:r>
              <a:rPr lang="en-US" altLang="zh-CN" dirty="0"/>
              <a:t>        size[u]+=size[v];    //</a:t>
            </a:r>
            <a:r>
              <a:rPr lang="zh-CN" altLang="en-US" dirty="0"/>
              <a:t>子节点的</a:t>
            </a:r>
            <a:r>
              <a:rPr lang="en-US" altLang="zh-CN" dirty="0"/>
              <a:t>size</a:t>
            </a:r>
            <a:r>
              <a:rPr lang="zh-CN" altLang="en-US" dirty="0"/>
              <a:t>已被处理，用它来更新父节点的</a:t>
            </a:r>
            <a:r>
              <a:rPr lang="en-US" altLang="zh-CN" dirty="0"/>
              <a:t>size</a:t>
            </a:r>
          </a:p>
          <a:p>
            <a:r>
              <a:rPr lang="en-US" altLang="zh-CN" dirty="0"/>
              <a:t>        if(size[v]&gt;size[son[u</a:t>
            </a:r>
            <a:r>
              <a:rPr lang="en-US" altLang="zh-CN" dirty="0" smtClean="0"/>
              <a:t>]])          </a:t>
            </a:r>
            <a:r>
              <a:rPr lang="en-US" altLang="zh-CN" dirty="0"/>
              <a:t>son[u]=v;    //</a:t>
            </a:r>
            <a:r>
              <a:rPr lang="zh-CN" altLang="en-US" dirty="0"/>
              <a:t>选取</a:t>
            </a:r>
            <a:r>
              <a:rPr lang="en-US" altLang="zh-CN" dirty="0"/>
              <a:t>size</a:t>
            </a:r>
            <a:r>
              <a:rPr lang="zh-CN" altLang="en-US" dirty="0"/>
              <a:t>最大的作为重儿子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}</a:t>
            </a:r>
          </a:p>
          <a:p>
            <a:r>
              <a:rPr lang="en-US" altLang="zh-CN" dirty="0"/>
              <a:t>}</a:t>
            </a:r>
          </a:p>
          <a:p>
            <a:r>
              <a:rPr lang="en-US" altLang="zh-CN" dirty="0"/>
              <a:t>//</a:t>
            </a:r>
            <a:r>
              <a:rPr lang="zh-CN" altLang="en-US" dirty="0"/>
              <a:t>进入</a:t>
            </a:r>
          </a:p>
          <a:p>
            <a:r>
              <a:rPr lang="en-US" altLang="zh-CN" dirty="0"/>
              <a:t>dfs1(root,0,1);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038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定义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2385" y="1196752"/>
            <a:ext cx="9987882" cy="4797648"/>
          </a:xfrm>
        </p:spPr>
        <p:txBody>
          <a:bodyPr/>
          <a:lstStyle/>
          <a:p>
            <a:r>
              <a:rPr lang="en-US" altLang="zh-CN" sz="2800" dirty="0" smtClean="0"/>
              <a:t>LCA</a:t>
            </a:r>
            <a:r>
              <a:rPr lang="zh-CN" altLang="en-US" sz="2800" dirty="0" smtClean="0"/>
              <a:t>（</a:t>
            </a:r>
            <a:r>
              <a:rPr lang="en-US" altLang="zh-CN" sz="2800" dirty="0" smtClean="0"/>
              <a:t>Least Common Ancestors</a:t>
            </a:r>
            <a:r>
              <a:rPr lang="zh-CN" altLang="en-US" sz="2800" dirty="0" smtClean="0"/>
              <a:t>），即最近公共祖先，是指在有根树中，找出某两个结点</a:t>
            </a:r>
            <a:r>
              <a:rPr lang="en-US" altLang="zh-CN" sz="2800" dirty="0" smtClean="0"/>
              <a:t>u</a:t>
            </a:r>
            <a:r>
              <a:rPr lang="zh-CN" altLang="en-US" sz="2800" dirty="0" smtClean="0"/>
              <a:t>和</a:t>
            </a:r>
            <a:r>
              <a:rPr lang="en-US" altLang="zh-CN" sz="2800" dirty="0" smtClean="0"/>
              <a:t>v</a:t>
            </a:r>
            <a:r>
              <a:rPr lang="zh-CN" altLang="en-US" sz="2800" dirty="0" smtClean="0"/>
              <a:t>最近的公共祖先。</a:t>
            </a:r>
          </a:p>
          <a:p>
            <a:r>
              <a:rPr lang="zh-CN" altLang="en-US" sz="2800" dirty="0" smtClean="0"/>
              <a:t>对于有根树</a:t>
            </a:r>
            <a:r>
              <a:rPr lang="en-US" altLang="zh-CN" sz="2800" dirty="0" smtClean="0"/>
              <a:t>T</a:t>
            </a:r>
            <a:r>
              <a:rPr lang="zh-CN" altLang="en-US" sz="2800" dirty="0" smtClean="0"/>
              <a:t>的两个结点</a:t>
            </a:r>
            <a:r>
              <a:rPr lang="en-US" altLang="zh-CN" sz="2800" dirty="0" smtClean="0"/>
              <a:t>u</a:t>
            </a:r>
            <a:r>
              <a:rPr lang="zh-CN" altLang="en-US" sz="2800" dirty="0" smtClean="0"/>
              <a:t>、</a:t>
            </a:r>
            <a:r>
              <a:rPr lang="en-US" altLang="zh-CN" sz="2800" dirty="0" smtClean="0"/>
              <a:t>v</a:t>
            </a:r>
            <a:r>
              <a:rPr lang="zh-CN" altLang="en-US" sz="2800" dirty="0" smtClean="0"/>
              <a:t>，最近公共祖先</a:t>
            </a:r>
            <a:r>
              <a:rPr lang="en-US" altLang="zh-CN" sz="2800" dirty="0" smtClean="0"/>
              <a:t>LCA(</a:t>
            </a:r>
            <a:r>
              <a:rPr lang="en-US" altLang="zh-CN" sz="2800" dirty="0" err="1" smtClean="0"/>
              <a:t>T,u,v</a:t>
            </a:r>
            <a:r>
              <a:rPr lang="en-US" altLang="zh-CN" sz="2800" dirty="0" smtClean="0"/>
              <a:t>)</a:t>
            </a:r>
            <a:r>
              <a:rPr lang="zh-CN" altLang="en-US" sz="2800" dirty="0" smtClean="0"/>
              <a:t>表示一个结点</a:t>
            </a:r>
            <a:r>
              <a:rPr lang="en-US" altLang="zh-CN" sz="2800" dirty="0" smtClean="0"/>
              <a:t>x</a:t>
            </a:r>
            <a:r>
              <a:rPr lang="zh-CN" altLang="en-US" sz="2800" dirty="0" smtClean="0"/>
              <a:t>，满足</a:t>
            </a:r>
            <a:r>
              <a:rPr lang="en-US" altLang="zh-CN" sz="2800" dirty="0" smtClean="0"/>
              <a:t>x</a:t>
            </a:r>
            <a:r>
              <a:rPr lang="zh-CN" altLang="en-US" sz="2800" dirty="0" smtClean="0"/>
              <a:t>是</a:t>
            </a:r>
            <a:r>
              <a:rPr lang="en-US" altLang="zh-CN" sz="2800" dirty="0" smtClean="0"/>
              <a:t>u</a:t>
            </a:r>
            <a:r>
              <a:rPr lang="zh-CN" altLang="en-US" sz="2800" dirty="0" smtClean="0"/>
              <a:t>、</a:t>
            </a:r>
            <a:r>
              <a:rPr lang="en-US" altLang="zh-CN" sz="2800" dirty="0" smtClean="0"/>
              <a:t>v</a:t>
            </a:r>
            <a:r>
              <a:rPr lang="zh-CN" altLang="en-US" sz="2800" dirty="0" smtClean="0"/>
              <a:t>的祖先且</a:t>
            </a:r>
            <a:r>
              <a:rPr lang="en-US" altLang="zh-CN" sz="2800" dirty="0" smtClean="0"/>
              <a:t>x</a:t>
            </a:r>
            <a:r>
              <a:rPr lang="zh-CN" altLang="en-US" sz="2800" dirty="0" smtClean="0"/>
              <a:t>的深度尽可能大。</a:t>
            </a:r>
          </a:p>
          <a:p>
            <a:r>
              <a:rPr lang="zh-CN" altLang="en-US" sz="2800" dirty="0" smtClean="0"/>
              <a:t>另一种理解方式是把</a:t>
            </a:r>
            <a:r>
              <a:rPr lang="en-US" altLang="zh-CN" sz="2800" dirty="0" smtClean="0"/>
              <a:t>T</a:t>
            </a:r>
            <a:r>
              <a:rPr lang="zh-CN" altLang="en-US" sz="2800" dirty="0" smtClean="0"/>
              <a:t>理解为一个无向无环图，而</a:t>
            </a:r>
            <a:r>
              <a:rPr lang="en-US" altLang="zh-CN" sz="2800" dirty="0" smtClean="0"/>
              <a:t>LCA(</a:t>
            </a:r>
            <a:r>
              <a:rPr lang="en-US" altLang="zh-CN" sz="2800" dirty="0" err="1" smtClean="0"/>
              <a:t>T,u,v</a:t>
            </a:r>
            <a:r>
              <a:rPr lang="en-US" altLang="zh-CN" sz="2800" dirty="0" smtClean="0"/>
              <a:t>)</a:t>
            </a:r>
            <a:r>
              <a:rPr lang="zh-CN" altLang="en-US" sz="2800" dirty="0" smtClean="0"/>
              <a:t>即</a:t>
            </a:r>
            <a:r>
              <a:rPr lang="en-US" altLang="zh-CN" sz="2800" dirty="0" smtClean="0"/>
              <a:t>u</a:t>
            </a:r>
            <a:r>
              <a:rPr lang="zh-CN" altLang="en-US" sz="2800" dirty="0" smtClean="0"/>
              <a:t>到</a:t>
            </a:r>
            <a:r>
              <a:rPr lang="en-US" altLang="zh-CN" sz="2800" dirty="0" smtClean="0"/>
              <a:t>v</a:t>
            </a:r>
            <a:r>
              <a:rPr lang="zh-CN" altLang="en-US" sz="2800" dirty="0" smtClean="0"/>
              <a:t>的最短路上深度最小的点。</a:t>
            </a:r>
            <a:endParaRPr lang="en-US" altLang="zh-CN" sz="2800" dirty="0" smtClean="0"/>
          </a:p>
          <a:p>
            <a:r>
              <a:rPr lang="zh-CN" altLang="en-US" sz="2800" dirty="0" smtClean="0"/>
              <a:t>在线算法：每次读入一个查询并处理这个查询，给出答案</a:t>
            </a:r>
            <a:endParaRPr lang="en-US" altLang="zh-CN" sz="2800" dirty="0" smtClean="0"/>
          </a:p>
          <a:p>
            <a:r>
              <a:rPr lang="zh-CN" altLang="en-US" sz="2800" dirty="0" smtClean="0"/>
              <a:t>离线算法：一次性读入所有查询，统一进行处理，给出所有答案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9018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050" name="Picture 2" descr="https://images2018.cnblogs.com/blog/1397737/201805/1397737-20180510124458843-18587151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54" y="590442"/>
            <a:ext cx="6353175" cy="494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10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4691"/>
          </a:xfrm>
        </p:spPr>
        <p:txBody>
          <a:bodyPr>
            <a:noAutofit/>
          </a:bodyPr>
          <a:lstStyle/>
          <a:p>
            <a:r>
              <a:rPr lang="zh-CN" altLang="en-US" sz="2000" dirty="0"/>
              <a:t>第二遍</a:t>
            </a:r>
            <a:r>
              <a:rPr lang="en-US" altLang="zh-CN" sz="2000" dirty="0" err="1"/>
              <a:t>dfs</a:t>
            </a:r>
            <a:r>
              <a:rPr lang="zh-CN" altLang="en-US" sz="2000" dirty="0"/>
              <a:t>，然后连接重链，同时标记每一个节点的</a:t>
            </a:r>
            <a:r>
              <a:rPr lang="en-US" altLang="zh-CN" sz="2000" dirty="0" err="1"/>
              <a:t>dfs</a:t>
            </a:r>
            <a:r>
              <a:rPr lang="zh-CN" altLang="en-US" sz="2000" dirty="0"/>
              <a:t>序，并且为了用数据结构来维护重链，我们在</a:t>
            </a:r>
            <a:r>
              <a:rPr lang="en-US" altLang="zh-CN" sz="2000" dirty="0" err="1"/>
              <a:t>dfs</a:t>
            </a:r>
            <a:r>
              <a:rPr lang="zh-CN" altLang="en-US" sz="2000" dirty="0"/>
              <a:t>时保证一条重链上各个节点</a:t>
            </a:r>
            <a:r>
              <a:rPr lang="en-US" altLang="zh-CN" sz="2000" dirty="0" err="1"/>
              <a:t>dfs</a:t>
            </a:r>
            <a:r>
              <a:rPr lang="zh-CN" altLang="en-US" sz="2000" dirty="0"/>
              <a:t>序连续（即处理出数组</a:t>
            </a:r>
            <a:r>
              <a:rPr lang="en-US" altLang="zh-CN" sz="2000" dirty="0" err="1"/>
              <a:t>top,id,rk</a:t>
            </a:r>
            <a:r>
              <a:rPr lang="zh-CN" altLang="en-US" sz="2000" dirty="0"/>
              <a:t>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33384"/>
            <a:ext cx="10515600" cy="4743579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dirty="0"/>
              <a:t>void dfs2(</a:t>
            </a:r>
            <a:r>
              <a:rPr lang="en-US" altLang="zh-CN" dirty="0" err="1"/>
              <a:t>int</a:t>
            </a:r>
            <a:r>
              <a:rPr lang="en-US" altLang="zh-CN" dirty="0"/>
              <a:t> </a:t>
            </a:r>
            <a:r>
              <a:rPr lang="en-US" altLang="zh-CN" dirty="0" err="1"/>
              <a:t>u,int</a:t>
            </a:r>
            <a:r>
              <a:rPr lang="en-US" altLang="zh-CN" dirty="0"/>
              <a:t> t) {</a:t>
            </a:r>
            <a:r>
              <a:rPr lang="en-US" altLang="zh-CN" dirty="0" smtClean="0"/>
              <a:t>   </a:t>
            </a:r>
            <a:r>
              <a:rPr lang="en-US" altLang="zh-CN" dirty="0"/>
              <a:t>//</a:t>
            </a:r>
            <a:r>
              <a:rPr lang="zh-CN" altLang="en-US" dirty="0"/>
              <a:t>当前节点、重链</a:t>
            </a:r>
            <a:r>
              <a:rPr lang="zh-CN" altLang="en-US" dirty="0" smtClean="0"/>
              <a:t>顶端</a:t>
            </a:r>
            <a:endParaRPr lang="en-US" altLang="zh-CN" dirty="0"/>
          </a:p>
          <a:p>
            <a:r>
              <a:rPr lang="en-US" altLang="zh-CN" dirty="0"/>
              <a:t>    top[u]=t</a:t>
            </a:r>
            <a:r>
              <a:rPr lang="en-US" altLang="zh-CN" dirty="0" smtClean="0"/>
              <a:t>;    </a:t>
            </a:r>
            <a:r>
              <a:rPr lang="en-US" altLang="zh-CN" dirty="0"/>
              <a:t>id[u]=++</a:t>
            </a:r>
            <a:r>
              <a:rPr lang="en-US" altLang="zh-CN" dirty="0" err="1"/>
              <a:t>cnt</a:t>
            </a:r>
            <a:r>
              <a:rPr lang="en-US" altLang="zh-CN" dirty="0"/>
              <a:t>;    //</a:t>
            </a:r>
            <a:r>
              <a:rPr lang="zh-CN" altLang="en-US" dirty="0"/>
              <a:t>标记</a:t>
            </a:r>
            <a:r>
              <a:rPr lang="en-US" altLang="zh-CN" dirty="0" err="1"/>
              <a:t>dfs</a:t>
            </a:r>
            <a:r>
              <a:rPr lang="zh-CN" altLang="en-US" dirty="0"/>
              <a:t>序</a:t>
            </a:r>
          </a:p>
          <a:p>
            <a:r>
              <a:rPr lang="zh-CN" altLang="en-US" dirty="0"/>
              <a:t>    </a:t>
            </a:r>
            <a:r>
              <a:rPr lang="en-US" altLang="zh-CN" dirty="0" err="1"/>
              <a:t>rk</a:t>
            </a:r>
            <a:r>
              <a:rPr lang="en-US" altLang="zh-CN" dirty="0"/>
              <a:t>[</a:t>
            </a:r>
            <a:r>
              <a:rPr lang="en-US" altLang="zh-CN" dirty="0" err="1"/>
              <a:t>cnt</a:t>
            </a:r>
            <a:r>
              <a:rPr lang="en-US" altLang="zh-CN" dirty="0"/>
              <a:t>]=u;    //</a:t>
            </a:r>
            <a:r>
              <a:rPr lang="zh-CN" altLang="en-US" dirty="0"/>
              <a:t>序号</a:t>
            </a:r>
            <a:r>
              <a:rPr lang="en-US" altLang="zh-CN" dirty="0" err="1"/>
              <a:t>cnt</a:t>
            </a:r>
            <a:r>
              <a:rPr lang="zh-CN" altLang="en-US" dirty="0"/>
              <a:t>对应节点</a:t>
            </a:r>
            <a:r>
              <a:rPr lang="en-US" altLang="zh-CN" dirty="0"/>
              <a:t>u</a:t>
            </a:r>
          </a:p>
          <a:p>
            <a:r>
              <a:rPr lang="en-US" altLang="zh-CN" dirty="0"/>
              <a:t>    if(!son[u</a:t>
            </a:r>
            <a:r>
              <a:rPr lang="en-US" altLang="zh-CN" dirty="0" smtClean="0"/>
              <a:t>])     </a:t>
            </a:r>
            <a:r>
              <a:rPr lang="en-US" altLang="zh-CN" dirty="0"/>
              <a:t>return;</a:t>
            </a:r>
          </a:p>
          <a:p>
            <a:r>
              <a:rPr lang="en-US" altLang="zh-CN" dirty="0"/>
              <a:t>    dfs2(son[u],t);</a:t>
            </a:r>
          </a:p>
          <a:p>
            <a:r>
              <a:rPr lang="en-US" altLang="zh-CN" dirty="0"/>
              <a:t>/*</a:t>
            </a:r>
            <a:r>
              <a:rPr lang="zh-CN" altLang="en-US" dirty="0"/>
              <a:t>我们选择优先进入重儿子来保证一条重链上各个节点</a:t>
            </a:r>
            <a:r>
              <a:rPr lang="en-US" altLang="zh-CN" dirty="0" err="1"/>
              <a:t>dfs</a:t>
            </a:r>
            <a:r>
              <a:rPr lang="zh-CN" altLang="en-US" dirty="0"/>
              <a:t>序连续，</a:t>
            </a:r>
          </a:p>
          <a:p>
            <a:r>
              <a:rPr lang="zh-CN" altLang="en-US" dirty="0"/>
              <a:t>一个点和它的重儿子处于同一条重链，所以重儿子所在重链的顶端还是</a:t>
            </a:r>
            <a:r>
              <a:rPr lang="en-US" altLang="zh-CN" dirty="0"/>
              <a:t>t*/</a:t>
            </a:r>
          </a:p>
          <a:p>
            <a:r>
              <a:rPr lang="en-US" altLang="zh-CN" dirty="0"/>
              <a:t>    for(</a:t>
            </a:r>
            <a:r>
              <a:rPr lang="en-US" altLang="zh-CN" dirty="0" err="1"/>
              <a:t>int</a:t>
            </a:r>
            <a:r>
              <a:rPr lang="en-US" altLang="zh-CN" dirty="0"/>
              <a:t> </a:t>
            </a:r>
            <a:r>
              <a:rPr lang="en-US" altLang="zh-CN" dirty="0" err="1"/>
              <a:t>i</a:t>
            </a:r>
            <a:r>
              <a:rPr lang="en-US" altLang="zh-CN" dirty="0"/>
              <a:t>=head[u];</a:t>
            </a:r>
            <a:r>
              <a:rPr lang="en-US" altLang="zh-CN" dirty="0" err="1"/>
              <a:t>i;i</a:t>
            </a:r>
            <a:r>
              <a:rPr lang="en-US" altLang="zh-CN" dirty="0"/>
              <a:t>=e[</a:t>
            </a:r>
            <a:r>
              <a:rPr lang="en-US" altLang="zh-CN" dirty="0" err="1"/>
              <a:t>i</a:t>
            </a:r>
            <a:r>
              <a:rPr lang="en-US" altLang="zh-CN" dirty="0"/>
              <a:t>].next</a:t>
            </a:r>
            <a:r>
              <a:rPr lang="en-US" altLang="zh-CN" dirty="0" smtClean="0"/>
              <a:t>) </a:t>
            </a:r>
            <a:r>
              <a:rPr lang="en-US" altLang="zh-CN" dirty="0"/>
              <a:t>{</a:t>
            </a:r>
          </a:p>
          <a:p>
            <a:r>
              <a:rPr lang="en-US" altLang="zh-CN" dirty="0"/>
              <a:t>        </a:t>
            </a:r>
            <a:r>
              <a:rPr lang="en-US" altLang="zh-CN" dirty="0" err="1"/>
              <a:t>int</a:t>
            </a:r>
            <a:r>
              <a:rPr lang="en-US" altLang="zh-CN" dirty="0"/>
              <a:t> v=e[</a:t>
            </a:r>
            <a:r>
              <a:rPr lang="en-US" altLang="zh-CN" dirty="0" err="1"/>
              <a:t>i</a:t>
            </a:r>
            <a:r>
              <a:rPr lang="en-US" altLang="zh-CN" dirty="0"/>
              <a:t>].to;</a:t>
            </a:r>
          </a:p>
          <a:p>
            <a:r>
              <a:rPr lang="en-US" altLang="zh-CN" dirty="0"/>
              <a:t>        if(v!=son[u]&amp;&amp;v!=f[u])</a:t>
            </a:r>
          </a:p>
          <a:p>
            <a:r>
              <a:rPr lang="en-US" altLang="zh-CN" dirty="0"/>
              <a:t>            dfs2(</a:t>
            </a:r>
            <a:r>
              <a:rPr lang="en-US" altLang="zh-CN" dirty="0" err="1"/>
              <a:t>v,v</a:t>
            </a:r>
            <a:r>
              <a:rPr lang="en-US" altLang="zh-CN" dirty="0"/>
              <a:t>);    //</a:t>
            </a:r>
            <a:r>
              <a:rPr lang="zh-CN" altLang="en-US" dirty="0"/>
              <a:t>一个点位于轻链底端，那么它的</a:t>
            </a:r>
            <a:r>
              <a:rPr lang="en-US" altLang="zh-CN" dirty="0"/>
              <a:t>top</a:t>
            </a:r>
            <a:r>
              <a:rPr lang="zh-CN" altLang="en-US" dirty="0"/>
              <a:t>必然是它本身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}</a:t>
            </a:r>
          </a:p>
          <a:p>
            <a:r>
              <a:rPr lang="en-US" altLang="zh-CN" dirty="0"/>
              <a:t>}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703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 descr="https://images2018.cnblogs.com/blog/1397737/201805/1397737-20180510124617970-66600531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785" y="1825625"/>
            <a:ext cx="49792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47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dirty="0" err="1"/>
              <a:t>int</a:t>
            </a:r>
            <a:r>
              <a:rPr lang="en-US" altLang="zh-CN" dirty="0"/>
              <a:t> </a:t>
            </a:r>
            <a:r>
              <a:rPr lang="en-US" altLang="zh-CN" dirty="0" err="1" smtClean="0"/>
              <a:t>lca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int</a:t>
            </a:r>
            <a:r>
              <a:rPr lang="en-US" altLang="zh-CN" dirty="0" smtClean="0"/>
              <a:t> </a:t>
            </a:r>
            <a:r>
              <a:rPr lang="en-US" altLang="zh-CN" dirty="0" err="1"/>
              <a:t>x,int</a:t>
            </a:r>
            <a:r>
              <a:rPr lang="en-US" altLang="zh-CN" dirty="0"/>
              <a:t> y)</a:t>
            </a:r>
          </a:p>
          <a:p>
            <a:r>
              <a:rPr lang="en-US" altLang="zh-CN" dirty="0"/>
              <a:t>{</a:t>
            </a:r>
          </a:p>
          <a:p>
            <a:r>
              <a:rPr lang="en-US" altLang="zh-CN" dirty="0"/>
              <a:t>    for</a:t>
            </a:r>
            <a:r>
              <a:rPr lang="en-US" altLang="zh-CN" dirty="0" smtClean="0"/>
              <a:t>(  ; top[x</a:t>
            </a:r>
            <a:r>
              <a:rPr lang="en-US" altLang="zh-CN" dirty="0"/>
              <a:t>]!=top[y</a:t>
            </a:r>
            <a:r>
              <a:rPr lang="en-US" altLang="zh-CN" dirty="0" smtClean="0"/>
              <a:t>] ;  ){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if (d[top[x</a:t>
            </a:r>
            <a:r>
              <a:rPr lang="en-US" altLang="zh-CN" dirty="0"/>
              <a:t>]]&gt;</a:t>
            </a:r>
            <a:r>
              <a:rPr lang="en-US" altLang="zh-CN" dirty="0" smtClean="0"/>
              <a:t>d[top[y]])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       x=f[top[x]];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else 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       y=f[top[y]]);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}</a:t>
            </a:r>
            <a:endParaRPr lang="en-US" altLang="zh-CN" dirty="0"/>
          </a:p>
          <a:p>
            <a:r>
              <a:rPr lang="en-US" altLang="zh-CN" dirty="0"/>
              <a:t>    return </a:t>
            </a:r>
            <a:r>
              <a:rPr lang="en-US" altLang="zh-CN" dirty="0" smtClean="0"/>
              <a:t>d[x</a:t>
            </a:r>
            <a:r>
              <a:rPr lang="en-US" altLang="zh-CN" dirty="0"/>
              <a:t>]&lt;</a:t>
            </a:r>
            <a:r>
              <a:rPr lang="en-US" altLang="zh-CN" dirty="0" smtClean="0"/>
              <a:t>d[y</a:t>
            </a:r>
            <a:r>
              <a:rPr lang="en-US" altLang="zh-CN" dirty="0"/>
              <a:t>]?</a:t>
            </a:r>
            <a:r>
              <a:rPr lang="en-US" altLang="zh-CN" dirty="0" err="1"/>
              <a:t>x:y</a:t>
            </a:r>
            <a:r>
              <a:rPr lang="en-US" altLang="zh-CN" dirty="0"/>
              <a:t>;</a:t>
            </a:r>
          </a:p>
          <a:p>
            <a:r>
              <a:rPr lang="en-US" altLang="zh-CN" dirty="0"/>
              <a:t>}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5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树链剖分</a:t>
            </a:r>
            <a:r>
              <a:rPr lang="zh-CN" altLang="en-US" dirty="0" smtClean="0"/>
              <a:t>的时间复杂度问题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树链剖分的两个性质：</a:t>
            </a:r>
          </a:p>
          <a:p>
            <a:r>
              <a:rPr lang="en-US" altLang="zh-CN" dirty="0" smtClean="0"/>
              <a:t>1</a:t>
            </a:r>
            <a:r>
              <a:rPr lang="zh-CN" altLang="en-US" dirty="0"/>
              <a:t>，如果</a:t>
            </a:r>
            <a:r>
              <a:rPr lang="en-US" altLang="zh-CN" dirty="0"/>
              <a:t>(u, v)</a:t>
            </a:r>
            <a:r>
              <a:rPr lang="zh-CN" altLang="en-US" dirty="0"/>
              <a:t>是一条轻边，那么</a:t>
            </a:r>
            <a:r>
              <a:rPr lang="en-US" altLang="zh-CN" dirty="0"/>
              <a:t>size(v) &lt; size(u)/2</a:t>
            </a:r>
            <a:r>
              <a:rPr lang="zh-CN" altLang="en-US" dirty="0"/>
              <a:t>；</a:t>
            </a:r>
          </a:p>
          <a:p>
            <a:r>
              <a:rPr lang="en-US" altLang="zh-CN" dirty="0" smtClean="0"/>
              <a:t>2</a:t>
            </a:r>
            <a:r>
              <a:rPr lang="zh-CN" altLang="en-US" dirty="0"/>
              <a:t>，从根结点到任意结点的路所经过的轻重链的个数必定都小于</a:t>
            </a:r>
            <a:r>
              <a:rPr lang="en-US" altLang="zh-CN" dirty="0" err="1"/>
              <a:t>logn</a:t>
            </a:r>
            <a:r>
              <a:rPr lang="zh-CN" altLang="en-US" dirty="0"/>
              <a:t>；</a:t>
            </a:r>
          </a:p>
          <a:p>
            <a:r>
              <a:rPr lang="zh-CN" altLang="en-US" dirty="0" smtClean="0"/>
              <a:t>可以</a:t>
            </a:r>
            <a:r>
              <a:rPr lang="zh-CN" altLang="en-US" dirty="0"/>
              <a:t>证明，树链剖分的时间复杂度为</a:t>
            </a:r>
            <a:r>
              <a:rPr lang="en-US" altLang="zh-CN" dirty="0"/>
              <a:t>O(nlog^2n)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23903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离线</a:t>
            </a:r>
            <a:r>
              <a:rPr lang="en-US" altLang="zh-CN" dirty="0" err="1" smtClean="0"/>
              <a:t>Tarjan</a:t>
            </a:r>
            <a:r>
              <a:rPr lang="zh-CN" altLang="en-US" dirty="0" smtClean="0"/>
              <a:t>算法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CN" b="1" dirty="0" smtClean="0"/>
              <a:t>1</a:t>
            </a:r>
            <a:r>
              <a:rPr lang="en-US" altLang="zh-CN" b="1" dirty="0"/>
              <a:t>.</a:t>
            </a:r>
            <a:r>
              <a:rPr lang="zh-CN" altLang="en-US" b="1" dirty="0"/>
              <a:t>任选一个点为根节点，从根节点开始。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b="1" dirty="0" smtClean="0"/>
              <a:t>2</a:t>
            </a:r>
            <a:r>
              <a:rPr lang="en-US" altLang="zh-CN" b="1" dirty="0"/>
              <a:t>.</a:t>
            </a:r>
            <a:r>
              <a:rPr lang="zh-CN" altLang="en-US" b="1" dirty="0"/>
              <a:t>遍历该点</a:t>
            </a:r>
            <a:r>
              <a:rPr lang="en-US" altLang="zh-CN" b="1" dirty="0"/>
              <a:t>u</a:t>
            </a:r>
            <a:r>
              <a:rPr lang="zh-CN" altLang="en-US" b="1" dirty="0"/>
              <a:t> </a:t>
            </a:r>
            <a:r>
              <a:rPr lang="zh-CN" altLang="en-US" b="1" i="1" dirty="0"/>
              <a:t>所有  </a:t>
            </a:r>
            <a:r>
              <a:rPr lang="zh-CN" altLang="en-US" b="1" dirty="0"/>
              <a:t>子节点</a:t>
            </a:r>
            <a:r>
              <a:rPr lang="en-US" altLang="zh-CN" b="1" dirty="0"/>
              <a:t>v</a:t>
            </a:r>
            <a:r>
              <a:rPr lang="zh-CN" altLang="en-US" b="1" dirty="0"/>
              <a:t>，并标记这些子节点</a:t>
            </a:r>
            <a:r>
              <a:rPr lang="en-US" altLang="zh-CN" b="1" dirty="0"/>
              <a:t>v</a:t>
            </a:r>
            <a:r>
              <a:rPr lang="zh-CN" altLang="en-US" b="1" dirty="0"/>
              <a:t>已被访问过。</a:t>
            </a:r>
            <a:r>
              <a:rPr lang="en-US" altLang="zh-CN" b="1" dirty="0"/>
              <a:t>//  </a:t>
            </a:r>
            <a:r>
              <a:rPr lang="zh-CN" altLang="en-US" b="1" dirty="0"/>
              <a:t>先遍历完所有的子节点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b="1" dirty="0" smtClean="0"/>
              <a:t>3</a:t>
            </a:r>
            <a:r>
              <a:rPr lang="en-US" altLang="zh-CN" b="1" dirty="0"/>
              <a:t>.</a:t>
            </a:r>
            <a:r>
              <a:rPr lang="zh-CN" altLang="en-US" b="1" dirty="0"/>
              <a:t>若是 </a:t>
            </a:r>
            <a:r>
              <a:rPr lang="en-US" altLang="zh-CN" b="1" dirty="0"/>
              <a:t>v </a:t>
            </a:r>
            <a:r>
              <a:rPr lang="zh-CN" altLang="en-US" b="1" dirty="0"/>
              <a:t>还有子节点，返回</a:t>
            </a:r>
            <a:r>
              <a:rPr lang="en-US" altLang="zh-CN" b="1" dirty="0"/>
              <a:t>2</a:t>
            </a:r>
            <a:r>
              <a:rPr lang="zh-CN" altLang="en-US" b="1" dirty="0"/>
              <a:t>，否则下一步。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b="1" dirty="0" smtClean="0"/>
              <a:t>4</a:t>
            </a:r>
            <a:r>
              <a:rPr lang="en-US" altLang="zh-CN" b="1" dirty="0"/>
              <a:t>.</a:t>
            </a:r>
            <a:r>
              <a:rPr lang="zh-CN" altLang="en-US" b="1" dirty="0"/>
              <a:t>合并 </a:t>
            </a:r>
            <a:r>
              <a:rPr lang="en-US" altLang="zh-CN" b="1" dirty="0"/>
              <a:t>v </a:t>
            </a:r>
            <a:r>
              <a:rPr lang="zh-CN" altLang="en-US" b="1" dirty="0"/>
              <a:t>到</a:t>
            </a:r>
            <a:r>
              <a:rPr lang="en-US" altLang="zh-CN" b="1" dirty="0"/>
              <a:t>u</a:t>
            </a:r>
            <a:r>
              <a:rPr lang="zh-CN" altLang="en-US" b="1" dirty="0"/>
              <a:t>上 </a:t>
            </a:r>
            <a:r>
              <a:rPr lang="en-US" altLang="zh-CN" b="1" dirty="0"/>
              <a:t>—— father[ v ]  = u 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b="1" dirty="0" smtClean="0"/>
              <a:t>5</a:t>
            </a:r>
            <a:r>
              <a:rPr lang="en-US" altLang="zh-CN" b="1" dirty="0"/>
              <a:t>.</a:t>
            </a:r>
            <a:r>
              <a:rPr lang="zh-CN" altLang="en-US" b="1" dirty="0"/>
              <a:t>寻找与当前点</a:t>
            </a:r>
            <a:r>
              <a:rPr lang="en-US" altLang="zh-CN" b="1" dirty="0"/>
              <a:t>u</a:t>
            </a:r>
            <a:r>
              <a:rPr lang="zh-CN" altLang="en-US" b="1" dirty="0"/>
              <a:t>有询问关系的点</a:t>
            </a:r>
            <a:r>
              <a:rPr lang="en-US" altLang="zh-CN" b="1" dirty="0"/>
              <a:t>v</a:t>
            </a:r>
            <a:r>
              <a:rPr lang="zh-CN" altLang="en-US" b="1" dirty="0"/>
              <a:t>。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b="1" dirty="0" smtClean="0"/>
              <a:t>6</a:t>
            </a:r>
            <a:r>
              <a:rPr lang="en-US" altLang="zh-CN" b="1" dirty="0"/>
              <a:t>.</a:t>
            </a:r>
            <a:r>
              <a:rPr lang="zh-CN" altLang="en-US" b="1" dirty="0"/>
              <a:t>若是</a:t>
            </a:r>
            <a:r>
              <a:rPr lang="en-US" altLang="zh-CN" b="1" dirty="0"/>
              <a:t>v</a:t>
            </a:r>
            <a:r>
              <a:rPr lang="zh-CN" altLang="en-US" b="1" dirty="0"/>
              <a:t>已经被访问过了，则可以确认</a:t>
            </a:r>
            <a:r>
              <a:rPr lang="en-US" altLang="zh-CN" b="1" dirty="0"/>
              <a:t>u</a:t>
            </a:r>
            <a:r>
              <a:rPr lang="zh-CN" altLang="en-US" b="1" dirty="0"/>
              <a:t>和</a:t>
            </a:r>
            <a:r>
              <a:rPr lang="en-US" altLang="zh-CN" b="1" dirty="0"/>
              <a:t>v</a:t>
            </a:r>
            <a:r>
              <a:rPr lang="zh-CN" altLang="en-US" b="1" dirty="0"/>
              <a:t>的最近公共祖先为 </a:t>
            </a:r>
            <a:r>
              <a:rPr lang="en-US" altLang="zh-CN" b="1" dirty="0" smtClean="0"/>
              <a:t>v</a:t>
            </a:r>
            <a:r>
              <a:rPr lang="zh-CN" altLang="en-US" b="1" dirty="0"/>
              <a:t>被合并到的父亲节点 </a:t>
            </a:r>
            <a:r>
              <a:rPr lang="en-US" altLang="zh-CN" b="1" dirty="0"/>
              <a:t>a= </a:t>
            </a:r>
            <a:r>
              <a:rPr lang="en-US" altLang="zh-CN" b="1" dirty="0" smtClean="0"/>
              <a:t>find</a:t>
            </a:r>
            <a:r>
              <a:rPr lang="en-US" altLang="zh-CN" b="1" dirty="0"/>
              <a:t>(</a:t>
            </a:r>
            <a:r>
              <a:rPr lang="en-US" altLang="zh-CN" b="1" dirty="0" smtClean="0"/>
              <a:t>v</a:t>
            </a:r>
            <a:r>
              <a:rPr lang="en-US" altLang="zh-CN" b="1" dirty="0"/>
              <a:t>)</a:t>
            </a:r>
            <a:endParaRPr lang="zh-CN" altLang="en-US" dirty="0"/>
          </a:p>
          <a:p>
            <a:r>
              <a:rPr lang="zh-CN" altLang="en-US" dirty="0" smtClean="0"/>
              <a:t>参考来源：</a:t>
            </a:r>
            <a:br>
              <a:rPr lang="zh-CN" altLang="en-US" dirty="0" smtClean="0"/>
            </a:br>
            <a:r>
              <a:rPr lang="zh-CN" altLang="en-US" dirty="0" smtClean="0"/>
              <a:t> </a:t>
            </a:r>
            <a:r>
              <a:rPr lang="en-US" altLang="zh-CN" dirty="0" smtClean="0"/>
              <a:t>https://blog.csdn.net/JKdd123456/article/details/81388495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296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https://images2015.cnblogs.com/blog/818487/201510/818487-20151005085438253-58447927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2254" y="1353038"/>
            <a:ext cx="7883091" cy="442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1016000" y="2269067"/>
            <a:ext cx="41571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假设我们有一组数据 </a:t>
            </a:r>
            <a:r>
              <a:rPr lang="en-US" altLang="zh-CN" dirty="0"/>
              <a:t>9</a:t>
            </a:r>
            <a:r>
              <a:rPr lang="zh-CN" altLang="en-US" dirty="0"/>
              <a:t>个节点 </a:t>
            </a:r>
            <a:r>
              <a:rPr lang="en-US" altLang="zh-CN" dirty="0"/>
              <a:t>8</a:t>
            </a:r>
            <a:r>
              <a:rPr lang="zh-CN" altLang="en-US" dirty="0"/>
              <a:t>条边 联通情况如下：</a:t>
            </a:r>
          </a:p>
          <a:p>
            <a:r>
              <a:rPr lang="zh-CN" altLang="en-US" dirty="0"/>
              <a:t>　　　　</a:t>
            </a:r>
            <a:r>
              <a:rPr lang="en-US" altLang="zh-CN" dirty="0"/>
              <a:t>1--2</a:t>
            </a:r>
            <a:r>
              <a:rPr lang="zh-CN" altLang="en-US" dirty="0"/>
              <a:t>，</a:t>
            </a:r>
            <a:r>
              <a:rPr lang="en-US" altLang="zh-CN" dirty="0"/>
              <a:t>1--3</a:t>
            </a:r>
            <a:r>
              <a:rPr lang="zh-CN" altLang="en-US" dirty="0"/>
              <a:t>，</a:t>
            </a:r>
            <a:r>
              <a:rPr lang="en-US" altLang="zh-CN" dirty="0"/>
              <a:t>2--4</a:t>
            </a:r>
            <a:r>
              <a:rPr lang="zh-CN" altLang="en-US" dirty="0"/>
              <a:t>，</a:t>
            </a:r>
            <a:r>
              <a:rPr lang="en-US" altLang="zh-CN" dirty="0"/>
              <a:t>2--5</a:t>
            </a:r>
            <a:r>
              <a:rPr lang="zh-CN" altLang="en-US" dirty="0"/>
              <a:t>，</a:t>
            </a:r>
            <a:r>
              <a:rPr lang="en-US" altLang="zh-CN" dirty="0"/>
              <a:t>3--6</a:t>
            </a:r>
            <a:r>
              <a:rPr lang="zh-CN" altLang="en-US" dirty="0"/>
              <a:t>，</a:t>
            </a:r>
            <a:r>
              <a:rPr lang="en-US" altLang="zh-CN" dirty="0"/>
              <a:t>5--7</a:t>
            </a:r>
            <a:r>
              <a:rPr lang="zh-CN" altLang="en-US" dirty="0"/>
              <a:t>，</a:t>
            </a:r>
            <a:r>
              <a:rPr lang="en-US" altLang="zh-CN" dirty="0"/>
              <a:t>5--8</a:t>
            </a:r>
            <a:r>
              <a:rPr lang="zh-CN" altLang="en-US" dirty="0"/>
              <a:t>，</a:t>
            </a:r>
            <a:r>
              <a:rPr lang="en-US" altLang="zh-CN" dirty="0"/>
              <a:t>7--9 </a:t>
            </a:r>
            <a:r>
              <a:rPr lang="zh-CN" altLang="en-US" dirty="0"/>
              <a:t>即下图所示的树</a:t>
            </a:r>
          </a:p>
          <a:p>
            <a:r>
              <a:rPr lang="zh-CN" altLang="en-US" dirty="0"/>
              <a:t>　　　　设我们要查找最近公共祖先的点为</a:t>
            </a:r>
            <a:r>
              <a:rPr lang="en-US" altLang="zh-CN" dirty="0"/>
              <a:t>9--8</a:t>
            </a:r>
            <a:r>
              <a:rPr lang="zh-CN" altLang="en-US" dirty="0"/>
              <a:t>，</a:t>
            </a:r>
            <a:r>
              <a:rPr lang="en-US" altLang="zh-CN" dirty="0"/>
              <a:t>4--6</a:t>
            </a:r>
            <a:r>
              <a:rPr lang="zh-CN" altLang="en-US" dirty="0"/>
              <a:t>，</a:t>
            </a:r>
            <a:r>
              <a:rPr lang="en-US" altLang="zh-CN" dirty="0"/>
              <a:t>7--5</a:t>
            </a:r>
            <a:r>
              <a:rPr lang="zh-CN" altLang="en-US" dirty="0"/>
              <a:t>，</a:t>
            </a:r>
            <a:r>
              <a:rPr lang="en-US" altLang="zh-CN" dirty="0"/>
              <a:t>5--3</a:t>
            </a:r>
            <a:r>
              <a:rPr lang="zh-CN" altLang="en-US" dirty="0"/>
              <a:t>；</a:t>
            </a:r>
          </a:p>
          <a:p>
            <a:r>
              <a:rPr lang="zh-CN" altLang="en-US" dirty="0"/>
              <a:t>　　　设</a:t>
            </a:r>
            <a:r>
              <a:rPr lang="en-US" altLang="zh-CN" dirty="0"/>
              <a:t>f[]</a:t>
            </a:r>
            <a:r>
              <a:rPr lang="zh-CN" altLang="en-US" dirty="0"/>
              <a:t>数组为并查集的父亲节点数组，初始化</a:t>
            </a:r>
            <a:r>
              <a:rPr lang="en-US" altLang="zh-CN" dirty="0"/>
              <a:t>f[</a:t>
            </a:r>
            <a:r>
              <a:rPr lang="en-US" altLang="zh-CN" dirty="0" err="1"/>
              <a:t>i</a:t>
            </a:r>
            <a:r>
              <a:rPr lang="en-US" altLang="zh-CN" dirty="0"/>
              <a:t>]=</a:t>
            </a:r>
            <a:r>
              <a:rPr lang="en-US" altLang="zh-CN" dirty="0" err="1"/>
              <a:t>i</a:t>
            </a:r>
            <a:r>
              <a:rPr lang="zh-CN" altLang="en-US" dirty="0"/>
              <a:t>，</a:t>
            </a:r>
            <a:r>
              <a:rPr lang="en-US" altLang="zh-CN" dirty="0" err="1"/>
              <a:t>vis</a:t>
            </a:r>
            <a:r>
              <a:rPr lang="en-US" altLang="zh-CN" dirty="0"/>
              <a:t>[]</a:t>
            </a:r>
            <a:r>
              <a:rPr lang="zh-CN" altLang="en-US" dirty="0"/>
              <a:t>数组为是否访问过的数组，初始为</a:t>
            </a:r>
            <a:r>
              <a:rPr lang="en-US" altLang="zh-CN" dirty="0"/>
              <a:t>0;</a:t>
            </a:r>
            <a:r>
              <a:rPr lang="zh-CN" altLang="en-US" dirty="0"/>
              <a:t>　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69892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99" y="1825625"/>
            <a:ext cx="4800601" cy="4558242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取</a:t>
            </a:r>
            <a:r>
              <a:rPr lang="en-US" altLang="zh-CN" sz="2400" dirty="0"/>
              <a:t>1</a:t>
            </a:r>
            <a:r>
              <a:rPr lang="zh-CN" altLang="en-US" sz="2400" dirty="0"/>
              <a:t>为</a:t>
            </a:r>
            <a:r>
              <a:rPr lang="zh-CN" altLang="en-US" sz="2400" b="1" dirty="0"/>
              <a:t>根节点</a:t>
            </a:r>
            <a:r>
              <a:rPr lang="zh-CN" altLang="en-US" sz="2400" dirty="0"/>
              <a:t>，</a:t>
            </a:r>
            <a:r>
              <a:rPr lang="zh-CN" altLang="en-US" sz="2400" b="1" dirty="0"/>
              <a:t>往下搜索</a:t>
            </a:r>
            <a:r>
              <a:rPr lang="zh-CN" altLang="en-US" sz="2400" dirty="0"/>
              <a:t>发现有两个儿子</a:t>
            </a:r>
            <a:r>
              <a:rPr lang="en-US" altLang="zh-CN" sz="2400" dirty="0"/>
              <a:t>2</a:t>
            </a:r>
            <a:r>
              <a:rPr lang="zh-CN" altLang="en-US" sz="2400" dirty="0"/>
              <a:t>和</a:t>
            </a:r>
            <a:r>
              <a:rPr lang="en-US" altLang="zh-CN" sz="2400" dirty="0"/>
              <a:t>3</a:t>
            </a:r>
            <a:r>
              <a:rPr lang="zh-CN" altLang="en-US" sz="2400" dirty="0"/>
              <a:t>；</a:t>
            </a:r>
          </a:p>
          <a:p>
            <a:r>
              <a:rPr lang="zh-CN" altLang="en-US" sz="2400" dirty="0" smtClean="0"/>
              <a:t>先</a:t>
            </a:r>
            <a:r>
              <a:rPr lang="zh-CN" altLang="en-US" sz="2400" dirty="0"/>
              <a:t>搜</a:t>
            </a:r>
            <a:r>
              <a:rPr lang="en-US" altLang="zh-CN" sz="2400" dirty="0"/>
              <a:t>2</a:t>
            </a:r>
            <a:r>
              <a:rPr lang="zh-CN" altLang="en-US" sz="2400" dirty="0"/>
              <a:t>，发现</a:t>
            </a:r>
            <a:r>
              <a:rPr lang="en-US" altLang="zh-CN" sz="2400" dirty="0"/>
              <a:t>2</a:t>
            </a:r>
            <a:r>
              <a:rPr lang="zh-CN" altLang="en-US" sz="2400" dirty="0"/>
              <a:t>有两个儿子</a:t>
            </a:r>
            <a:r>
              <a:rPr lang="en-US" altLang="zh-CN" sz="2400" dirty="0"/>
              <a:t>4</a:t>
            </a:r>
            <a:r>
              <a:rPr lang="zh-CN" altLang="en-US" sz="2400" dirty="0"/>
              <a:t>和</a:t>
            </a:r>
            <a:r>
              <a:rPr lang="en-US" altLang="zh-CN" sz="2400" dirty="0"/>
              <a:t>5</a:t>
            </a:r>
            <a:r>
              <a:rPr lang="zh-CN" altLang="en-US" sz="2400" dirty="0"/>
              <a:t>，先搜索</a:t>
            </a:r>
            <a:r>
              <a:rPr lang="en-US" altLang="zh-CN" sz="2400" dirty="0"/>
              <a:t>4</a:t>
            </a:r>
            <a:r>
              <a:rPr lang="zh-CN" altLang="en-US" sz="2400" dirty="0"/>
              <a:t>，发现</a:t>
            </a:r>
            <a:r>
              <a:rPr lang="en-US" altLang="zh-CN" sz="2400" dirty="0"/>
              <a:t>4</a:t>
            </a:r>
            <a:r>
              <a:rPr lang="zh-CN" altLang="en-US" sz="2400" b="1" dirty="0"/>
              <a:t>没有子节点</a:t>
            </a:r>
            <a:r>
              <a:rPr lang="zh-CN" altLang="en-US" sz="2400" dirty="0"/>
              <a:t>，则寻找与其有关系的点；</a:t>
            </a:r>
          </a:p>
          <a:p>
            <a:r>
              <a:rPr lang="zh-CN" altLang="en-US" sz="2400" dirty="0" smtClean="0"/>
              <a:t>发现</a:t>
            </a:r>
            <a:r>
              <a:rPr lang="en-US" altLang="zh-CN" sz="2400" dirty="0"/>
              <a:t>6</a:t>
            </a:r>
            <a:r>
              <a:rPr lang="zh-CN" altLang="en-US" sz="2400" dirty="0"/>
              <a:t>与</a:t>
            </a:r>
            <a:r>
              <a:rPr lang="en-US" altLang="zh-CN" sz="2400" dirty="0"/>
              <a:t>4</a:t>
            </a:r>
            <a:r>
              <a:rPr lang="zh-CN" altLang="en-US" sz="2400" dirty="0"/>
              <a:t>有关系，但是</a:t>
            </a:r>
            <a:r>
              <a:rPr lang="en-US" altLang="zh-CN" sz="2400" b="1" dirty="0" err="1"/>
              <a:t>vis</a:t>
            </a:r>
            <a:r>
              <a:rPr lang="en-US" altLang="zh-CN" sz="2400" b="1" dirty="0"/>
              <a:t>[6]=0</a:t>
            </a:r>
            <a:r>
              <a:rPr lang="zh-CN" altLang="en-US" sz="2400" dirty="0"/>
              <a:t>，即</a:t>
            </a:r>
            <a:r>
              <a:rPr lang="en-US" altLang="zh-CN" sz="2400" dirty="0"/>
              <a:t>6</a:t>
            </a:r>
            <a:r>
              <a:rPr lang="zh-CN" altLang="en-US" sz="2400" dirty="0"/>
              <a:t>还没被搜过，所以</a:t>
            </a:r>
            <a:r>
              <a:rPr lang="zh-CN" altLang="en-US" sz="2400" b="1" dirty="0"/>
              <a:t>不操作</a:t>
            </a:r>
            <a:r>
              <a:rPr lang="zh-CN" altLang="en-US" sz="2400" dirty="0"/>
              <a:t>；</a:t>
            </a:r>
          </a:p>
          <a:p>
            <a:r>
              <a:rPr lang="zh-CN" altLang="en-US" sz="2400" dirty="0" smtClean="0"/>
              <a:t>发现</a:t>
            </a:r>
            <a:r>
              <a:rPr lang="zh-CN" altLang="en-US" sz="2400" dirty="0"/>
              <a:t>没有和</a:t>
            </a:r>
            <a:r>
              <a:rPr lang="en-US" altLang="zh-CN" sz="2400" dirty="0"/>
              <a:t>4</a:t>
            </a:r>
            <a:r>
              <a:rPr lang="zh-CN" altLang="en-US" sz="2400" dirty="0"/>
              <a:t>有询问关系的点了，返回此前一次搜索，</a:t>
            </a:r>
            <a:r>
              <a:rPr lang="zh-CN" altLang="en-US" sz="2400" b="1" dirty="0"/>
              <a:t>更新</a:t>
            </a:r>
            <a:r>
              <a:rPr lang="en-US" altLang="zh-CN" sz="2400" b="1" dirty="0" err="1"/>
              <a:t>vis</a:t>
            </a:r>
            <a:r>
              <a:rPr lang="en-US" altLang="zh-CN" sz="2400" b="1" dirty="0"/>
              <a:t>[4]=1</a:t>
            </a:r>
            <a:r>
              <a:rPr lang="zh-CN" altLang="en-US" sz="2400" dirty="0"/>
              <a:t>；</a:t>
            </a:r>
          </a:p>
          <a:p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974850"/>
            <a:ext cx="571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63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4"/>
            <a:ext cx="5329766" cy="47360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zh-CN" altLang="en-US" sz="1600" dirty="0"/>
              <a:t>表示</a:t>
            </a:r>
            <a:r>
              <a:rPr lang="en-US" altLang="zh-CN" sz="1600" dirty="0"/>
              <a:t>4</a:t>
            </a:r>
            <a:r>
              <a:rPr lang="zh-CN" altLang="en-US" sz="1600" dirty="0"/>
              <a:t>已经被搜完，</a:t>
            </a:r>
            <a:r>
              <a:rPr lang="zh-CN" altLang="en-US" sz="1600" b="1" dirty="0"/>
              <a:t>更新  </a:t>
            </a:r>
            <a:r>
              <a:rPr lang="en-US" altLang="zh-CN" sz="1600" b="1" dirty="0"/>
              <a:t>f[4]=2   </a:t>
            </a:r>
            <a:r>
              <a:rPr lang="zh-CN" altLang="en-US" sz="1600" b="1" dirty="0"/>
              <a:t>（ 一定要更新其父亲节点）</a:t>
            </a:r>
            <a:r>
              <a:rPr lang="zh-CN" altLang="en-US" sz="1600" dirty="0"/>
              <a:t>，继续</a:t>
            </a:r>
            <a:r>
              <a:rPr lang="zh-CN" altLang="en-US" sz="1600" b="1" dirty="0"/>
              <a:t>搜</a:t>
            </a:r>
            <a:r>
              <a:rPr lang="en-US" altLang="zh-CN" sz="1600" b="1" dirty="0"/>
              <a:t>5</a:t>
            </a:r>
            <a:r>
              <a:rPr lang="zh-CN" altLang="en-US" sz="1600" dirty="0"/>
              <a:t>，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zh-CN" altLang="en-US" sz="1600" dirty="0" smtClean="0"/>
              <a:t>发现</a:t>
            </a:r>
            <a:r>
              <a:rPr lang="en-US" altLang="zh-CN" sz="1600" dirty="0"/>
              <a:t>5</a:t>
            </a:r>
            <a:r>
              <a:rPr lang="zh-CN" altLang="en-US" sz="1600" dirty="0"/>
              <a:t>有两个儿子</a:t>
            </a:r>
            <a:r>
              <a:rPr lang="en-US" altLang="zh-CN" sz="1600" dirty="0"/>
              <a:t>7</a:t>
            </a:r>
            <a:r>
              <a:rPr lang="zh-CN" altLang="en-US" sz="1600" dirty="0"/>
              <a:t>和</a:t>
            </a:r>
            <a:r>
              <a:rPr lang="en-US" altLang="zh-CN" sz="1600" dirty="0"/>
              <a:t>8 </a:t>
            </a:r>
            <a:r>
              <a:rPr lang="zh-CN" altLang="en-US" sz="1600" dirty="0"/>
              <a:t>（ 不去判断 </a:t>
            </a:r>
            <a:r>
              <a:rPr lang="en-US" altLang="zh-CN" sz="1600" dirty="0"/>
              <a:t>5,</a:t>
            </a:r>
            <a:r>
              <a:rPr lang="zh-CN" altLang="en-US" sz="1600" dirty="0"/>
              <a:t>而是判断其 子节点）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zh-CN" altLang="en-US" sz="1600" dirty="0" smtClean="0"/>
              <a:t>先</a:t>
            </a:r>
            <a:r>
              <a:rPr lang="zh-CN" altLang="en-US" sz="1600" b="1" dirty="0" smtClean="0"/>
              <a:t>搜</a:t>
            </a:r>
            <a:r>
              <a:rPr lang="en-US" altLang="zh-CN" sz="1600" b="1" dirty="0"/>
              <a:t>7</a:t>
            </a:r>
            <a:r>
              <a:rPr lang="zh-CN" altLang="en-US" sz="1600" dirty="0"/>
              <a:t>，发现</a:t>
            </a:r>
            <a:r>
              <a:rPr lang="en-US" altLang="zh-CN" sz="1600" dirty="0"/>
              <a:t>7</a:t>
            </a:r>
            <a:r>
              <a:rPr lang="zh-CN" altLang="en-US" sz="1600" dirty="0"/>
              <a:t>有一个子节点</a:t>
            </a:r>
            <a:r>
              <a:rPr lang="en-US" altLang="zh-CN" sz="1600" dirty="0"/>
              <a:t>9</a:t>
            </a:r>
            <a:r>
              <a:rPr lang="zh-CN" altLang="en-US" sz="1600" dirty="0"/>
              <a:t>，</a:t>
            </a:r>
            <a:r>
              <a:rPr lang="zh-CN" altLang="en-US" sz="1600" b="1" dirty="0"/>
              <a:t>搜索</a:t>
            </a:r>
            <a:r>
              <a:rPr lang="en-US" altLang="zh-CN" sz="1600" b="1" dirty="0"/>
              <a:t>9</a:t>
            </a:r>
            <a:r>
              <a:rPr lang="zh-CN" altLang="en-US" sz="1600" dirty="0"/>
              <a:t>，发现没有子节点，寻找与其有关系的点；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zh-CN" altLang="en-US" sz="1600" dirty="0" smtClean="0"/>
              <a:t>发现</a:t>
            </a:r>
            <a:r>
              <a:rPr lang="en-US" altLang="zh-CN" sz="1600" dirty="0"/>
              <a:t>8</a:t>
            </a:r>
            <a:r>
              <a:rPr lang="zh-CN" altLang="en-US" sz="1600" dirty="0"/>
              <a:t>和</a:t>
            </a:r>
            <a:r>
              <a:rPr lang="en-US" altLang="zh-CN" sz="1600" dirty="0"/>
              <a:t>9</a:t>
            </a:r>
            <a:r>
              <a:rPr lang="zh-CN" altLang="en-US" sz="1600" dirty="0"/>
              <a:t>有关系，但是 </a:t>
            </a:r>
            <a:r>
              <a:rPr lang="en-US" altLang="zh-CN" sz="1600" b="1" dirty="0" err="1"/>
              <a:t>vis</a:t>
            </a:r>
            <a:r>
              <a:rPr lang="en-US" altLang="zh-CN" sz="1600" b="1" dirty="0"/>
              <a:t>[8]=0</a:t>
            </a:r>
            <a:r>
              <a:rPr lang="en-US" altLang="zh-CN" sz="1600" dirty="0"/>
              <a:t>,</a:t>
            </a:r>
            <a:r>
              <a:rPr lang="zh-CN" altLang="en-US" sz="1600" dirty="0"/>
              <a:t>即</a:t>
            </a:r>
            <a:r>
              <a:rPr lang="en-US" altLang="zh-CN" sz="1600" dirty="0"/>
              <a:t>8</a:t>
            </a:r>
            <a:r>
              <a:rPr lang="zh-CN" altLang="en-US" sz="1600" dirty="0"/>
              <a:t>没被搜到过，所以不操作；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zh-CN" altLang="en-US" sz="1600" dirty="0" smtClean="0"/>
              <a:t>发现</a:t>
            </a:r>
            <a:r>
              <a:rPr lang="zh-CN" altLang="en-US" sz="1600" dirty="0"/>
              <a:t>没有和</a:t>
            </a:r>
            <a:r>
              <a:rPr lang="en-US" altLang="zh-CN" sz="1600" dirty="0"/>
              <a:t>9</a:t>
            </a:r>
            <a:r>
              <a:rPr lang="zh-CN" altLang="en-US" sz="1600" dirty="0"/>
              <a:t>有询问关系的点了，返回此前一次搜索，</a:t>
            </a:r>
            <a:r>
              <a:rPr lang="zh-CN" altLang="en-US" sz="1600" b="1" dirty="0"/>
              <a:t>更新</a:t>
            </a:r>
            <a:r>
              <a:rPr lang="en-US" altLang="zh-CN" sz="1600" b="1" dirty="0" err="1"/>
              <a:t>vis</a:t>
            </a:r>
            <a:r>
              <a:rPr lang="en-US" altLang="zh-CN" sz="1600" b="1" dirty="0"/>
              <a:t>[9]=1</a:t>
            </a:r>
            <a:r>
              <a:rPr lang="zh-CN" altLang="en-US" sz="1600" dirty="0"/>
              <a:t>；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zh-CN" altLang="en-US" sz="1600" dirty="0" smtClean="0"/>
              <a:t>表示</a:t>
            </a:r>
            <a:r>
              <a:rPr lang="en-US" altLang="zh-CN" sz="1600" dirty="0"/>
              <a:t>9</a:t>
            </a:r>
            <a:r>
              <a:rPr lang="zh-CN" altLang="en-US" sz="1600" dirty="0"/>
              <a:t>已经被搜完，</a:t>
            </a:r>
            <a:r>
              <a:rPr lang="zh-CN" altLang="en-US" sz="1600" b="1" dirty="0"/>
              <a:t>更新</a:t>
            </a:r>
            <a:r>
              <a:rPr lang="en-US" altLang="zh-CN" sz="1600" b="1" dirty="0"/>
              <a:t>f[9]=7</a:t>
            </a:r>
            <a:r>
              <a:rPr lang="zh-CN" altLang="en-US" sz="1600" b="1" dirty="0"/>
              <a:t> </a:t>
            </a:r>
            <a:r>
              <a:rPr lang="zh-CN" altLang="en-US" sz="1600" dirty="0"/>
              <a:t>，发现 </a:t>
            </a:r>
            <a:r>
              <a:rPr lang="en-US" altLang="zh-CN" sz="1600" dirty="0"/>
              <a:t>7</a:t>
            </a:r>
            <a:r>
              <a:rPr lang="zh-CN" altLang="en-US" sz="1600" dirty="0"/>
              <a:t>没有没被搜过的子节点了，寻找与其有关系的点；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zh-CN" altLang="en-US" sz="1600" dirty="0" smtClean="0"/>
              <a:t>发现</a:t>
            </a:r>
            <a:r>
              <a:rPr lang="en-US" altLang="zh-CN" sz="1600" dirty="0"/>
              <a:t>5</a:t>
            </a:r>
            <a:r>
              <a:rPr lang="zh-CN" altLang="en-US" sz="1600" dirty="0"/>
              <a:t>和</a:t>
            </a:r>
            <a:r>
              <a:rPr lang="en-US" altLang="zh-CN" sz="1600" dirty="0"/>
              <a:t>7</a:t>
            </a:r>
            <a:r>
              <a:rPr lang="zh-CN" altLang="en-US" sz="1600" dirty="0"/>
              <a:t>有关系，但是 </a:t>
            </a:r>
            <a:r>
              <a:rPr lang="en-US" altLang="zh-CN" sz="1600" b="1" dirty="0" err="1"/>
              <a:t>vis</a:t>
            </a:r>
            <a:r>
              <a:rPr lang="en-US" altLang="zh-CN" sz="1600" b="1" dirty="0"/>
              <a:t>[5]=0</a:t>
            </a:r>
            <a:r>
              <a:rPr lang="zh-CN" altLang="en-US" sz="1600" dirty="0"/>
              <a:t>，所以</a:t>
            </a:r>
            <a:r>
              <a:rPr lang="zh-CN" altLang="en-US" sz="1600" b="1" dirty="0"/>
              <a:t>不操作</a:t>
            </a:r>
            <a:r>
              <a:rPr lang="zh-CN" altLang="en-US" sz="1600" dirty="0"/>
              <a:t>；（只是从</a:t>
            </a:r>
            <a:r>
              <a:rPr lang="en-US" altLang="zh-CN" sz="1600" dirty="0"/>
              <a:t>5 </a:t>
            </a:r>
            <a:r>
              <a:rPr lang="zh-CN" altLang="en-US" sz="1600" dirty="0"/>
              <a:t>经过，但是没有判断 </a:t>
            </a:r>
            <a:r>
              <a:rPr lang="en-US" altLang="zh-CN" sz="1600" dirty="0"/>
              <a:t>5,</a:t>
            </a:r>
            <a:r>
              <a:rPr lang="zh-CN" altLang="en-US" sz="1600" dirty="0"/>
              <a:t>所以 </a:t>
            </a:r>
            <a:r>
              <a:rPr lang="en-US" altLang="zh-CN" sz="1600" dirty="0"/>
              <a:t>5 </a:t>
            </a:r>
            <a:r>
              <a:rPr lang="zh-CN" altLang="en-US" sz="1600" dirty="0"/>
              <a:t>还是未被访问的）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zh-CN" altLang="en-US" sz="1600" dirty="0" smtClean="0"/>
              <a:t>发现</a:t>
            </a:r>
            <a:r>
              <a:rPr lang="zh-CN" altLang="en-US" sz="1600" dirty="0"/>
              <a:t>没有和</a:t>
            </a:r>
            <a:r>
              <a:rPr lang="en-US" altLang="zh-CN" sz="1600" dirty="0"/>
              <a:t>7</a:t>
            </a:r>
            <a:r>
              <a:rPr lang="zh-CN" altLang="en-US" sz="1600" dirty="0"/>
              <a:t>有关系的点了，返回此前一次搜索，</a:t>
            </a:r>
            <a:r>
              <a:rPr lang="zh-CN" altLang="en-US" sz="1600" b="1" dirty="0"/>
              <a:t>更新</a:t>
            </a:r>
            <a:r>
              <a:rPr lang="en-US" altLang="zh-CN" sz="1600" b="1" dirty="0" err="1"/>
              <a:t>vis</a:t>
            </a:r>
            <a:r>
              <a:rPr lang="en-US" altLang="zh-CN" sz="1600" b="1" dirty="0"/>
              <a:t>[7]=1</a:t>
            </a:r>
            <a:r>
              <a:rPr lang="zh-CN" altLang="en-US" sz="1600" dirty="0" smtClean="0"/>
              <a:t>；</a:t>
            </a:r>
            <a:endParaRPr lang="zh-CN" altLang="en-US" sz="1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r="9259"/>
          <a:stretch/>
        </p:blipFill>
        <p:spPr>
          <a:xfrm>
            <a:off x="6167966" y="1825625"/>
            <a:ext cx="5185834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823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5088467" cy="466830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dirty="0"/>
              <a:t>表示</a:t>
            </a:r>
            <a:r>
              <a:rPr lang="en-US" altLang="zh-CN" dirty="0"/>
              <a:t>7</a:t>
            </a:r>
            <a:r>
              <a:rPr lang="zh-CN" altLang="en-US" dirty="0"/>
              <a:t>已经被搜完，</a:t>
            </a:r>
            <a:r>
              <a:rPr lang="zh-CN" altLang="en-US" b="1" dirty="0"/>
              <a:t>更新</a:t>
            </a:r>
            <a:r>
              <a:rPr lang="en-US" altLang="zh-CN" b="1" dirty="0"/>
              <a:t>f[7]=5</a:t>
            </a:r>
            <a:r>
              <a:rPr lang="zh-CN" altLang="en-US" dirty="0"/>
              <a:t>，继续</a:t>
            </a:r>
            <a:r>
              <a:rPr lang="zh-CN" altLang="en-US" b="1" dirty="0"/>
              <a:t>搜</a:t>
            </a:r>
            <a:r>
              <a:rPr lang="en-US" altLang="zh-CN" b="1" dirty="0"/>
              <a:t>8 </a:t>
            </a:r>
            <a:r>
              <a:rPr lang="zh-CN" altLang="en-US" b="1" dirty="0"/>
              <a:t>（ </a:t>
            </a:r>
            <a:r>
              <a:rPr lang="en-US" altLang="zh-CN" b="1" dirty="0"/>
              <a:t>8</a:t>
            </a:r>
            <a:r>
              <a:rPr lang="zh-CN" altLang="en-US" b="1" dirty="0"/>
              <a:t>是字节点）</a:t>
            </a:r>
            <a:r>
              <a:rPr lang="zh-CN" altLang="en-US" dirty="0"/>
              <a:t>，发现</a:t>
            </a:r>
            <a:r>
              <a:rPr lang="en-US" altLang="zh-CN" dirty="0"/>
              <a:t>8</a:t>
            </a:r>
            <a:r>
              <a:rPr lang="zh-CN" altLang="en-US" dirty="0"/>
              <a:t>没有子节点，则寻找与其有关系的点；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dirty="0" smtClean="0"/>
              <a:t>发现</a:t>
            </a:r>
            <a:r>
              <a:rPr lang="en-US" altLang="zh-CN" dirty="0"/>
              <a:t>9</a:t>
            </a:r>
            <a:r>
              <a:rPr lang="zh-CN" altLang="en-US" dirty="0"/>
              <a:t>与</a:t>
            </a:r>
            <a:r>
              <a:rPr lang="en-US" altLang="zh-CN" dirty="0"/>
              <a:t>8</a:t>
            </a:r>
            <a:r>
              <a:rPr lang="zh-CN" altLang="en-US" dirty="0"/>
              <a:t>有关系，</a:t>
            </a:r>
            <a:r>
              <a:rPr lang="zh-CN" altLang="en-US" b="1" dirty="0"/>
              <a:t>此时</a:t>
            </a:r>
            <a:r>
              <a:rPr lang="en-US" altLang="zh-CN" b="1" dirty="0" err="1"/>
              <a:t>vis</a:t>
            </a:r>
            <a:r>
              <a:rPr lang="en-US" altLang="zh-CN" b="1" dirty="0"/>
              <a:t>[9]=1</a:t>
            </a:r>
            <a:r>
              <a:rPr lang="zh-CN" altLang="en-US" dirty="0"/>
              <a:t>，则他们的</a:t>
            </a:r>
            <a:r>
              <a:rPr lang="zh-CN" altLang="en-US" b="1" dirty="0"/>
              <a:t>最近公共祖先</a:t>
            </a:r>
            <a:r>
              <a:rPr lang="zh-CN" altLang="en-US" dirty="0"/>
              <a:t>为</a:t>
            </a:r>
            <a:r>
              <a:rPr lang="en-US" altLang="zh-CN" b="1" dirty="0"/>
              <a:t>find(9)=5</a:t>
            </a:r>
            <a:r>
              <a:rPr lang="zh-CN" altLang="en-US" dirty="0"/>
              <a:t>；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dirty="0" smtClean="0"/>
              <a:t>(</a:t>
            </a:r>
            <a:r>
              <a:rPr lang="en-US" altLang="zh-CN" dirty="0"/>
              <a:t>find(9)</a:t>
            </a:r>
            <a:r>
              <a:rPr lang="zh-CN" altLang="en-US" dirty="0"/>
              <a:t>的顺序为  </a:t>
            </a:r>
            <a:r>
              <a:rPr lang="en-US" altLang="zh-CN" dirty="0"/>
              <a:t>f[9]=7--&gt;f[7]=5--&gt;f[5]=5 return 5   ;)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dirty="0" smtClean="0"/>
              <a:t>发现</a:t>
            </a:r>
            <a:r>
              <a:rPr lang="zh-CN" altLang="en-US" dirty="0"/>
              <a:t>没有与</a:t>
            </a:r>
            <a:r>
              <a:rPr lang="en-US" altLang="zh-CN" dirty="0"/>
              <a:t>8</a:t>
            </a:r>
            <a:r>
              <a:rPr lang="zh-CN" altLang="en-US" dirty="0"/>
              <a:t>有关系的点了，返回此前一次搜索，</a:t>
            </a:r>
            <a:r>
              <a:rPr lang="zh-CN" altLang="en-US" b="1" dirty="0"/>
              <a:t>更新</a:t>
            </a:r>
            <a:r>
              <a:rPr lang="en-US" altLang="zh-CN" b="1" dirty="0" err="1"/>
              <a:t>vis</a:t>
            </a:r>
            <a:r>
              <a:rPr lang="en-US" altLang="zh-CN" b="1" dirty="0"/>
              <a:t>[8]=1</a:t>
            </a:r>
            <a:r>
              <a:rPr lang="zh-CN" altLang="en-US" dirty="0"/>
              <a:t>；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dirty="0" smtClean="0"/>
              <a:t>表示</a:t>
            </a:r>
            <a:r>
              <a:rPr lang="en-US" altLang="zh-CN" dirty="0"/>
              <a:t>8</a:t>
            </a:r>
            <a:r>
              <a:rPr lang="zh-CN" altLang="en-US" dirty="0"/>
              <a:t>已经被搜完，</a:t>
            </a:r>
            <a:r>
              <a:rPr lang="zh-CN" altLang="en-US" b="1" dirty="0"/>
              <a:t>更新</a:t>
            </a:r>
            <a:r>
              <a:rPr lang="en-US" altLang="zh-CN" b="1" dirty="0"/>
              <a:t>f[8]=5</a:t>
            </a:r>
            <a:r>
              <a:rPr lang="zh-CN" altLang="en-US" dirty="0"/>
              <a:t>，发现</a:t>
            </a:r>
            <a:r>
              <a:rPr lang="en-US" altLang="zh-CN" dirty="0"/>
              <a:t>5</a:t>
            </a:r>
            <a:r>
              <a:rPr lang="zh-CN" altLang="en-US" dirty="0"/>
              <a:t>没有没搜过的子节点了，寻找与 </a:t>
            </a:r>
            <a:r>
              <a:rPr lang="en-US" altLang="zh-CN" dirty="0"/>
              <a:t>5 </a:t>
            </a:r>
            <a:r>
              <a:rPr lang="zh-CN" altLang="en-US" dirty="0"/>
              <a:t>其有关系的点；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83317"/>
            <a:ext cx="571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55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在线算法一：基于搜索的朴素算法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先</a:t>
            </a:r>
            <a:r>
              <a:rPr lang="en-US" altLang="zh-CN" dirty="0" err="1" smtClean="0"/>
              <a:t>dfs</a:t>
            </a:r>
            <a:r>
              <a:rPr lang="zh-CN" altLang="en-US" dirty="0" smtClean="0"/>
              <a:t>找到基本信息：每个节点的父亲、深度</a:t>
            </a:r>
            <a:r>
              <a:rPr lang="zh-CN" altLang="en-US" dirty="0" smtClean="0"/>
              <a:t>。</a:t>
            </a:r>
            <a:endParaRPr lang="zh-CN" altLang="en-US" dirty="0" smtClean="0"/>
          </a:p>
          <a:p>
            <a:r>
              <a:rPr lang="zh-CN" altLang="en-US" dirty="0" smtClean="0"/>
              <a:t>把深的节点先往上跳</a:t>
            </a:r>
            <a:r>
              <a:rPr lang="zh-CN" altLang="en-US" dirty="0" smtClean="0"/>
              <a:t>。</a:t>
            </a:r>
            <a:endParaRPr lang="zh-CN" altLang="en-US" dirty="0" smtClean="0"/>
          </a:p>
          <a:p>
            <a:r>
              <a:rPr lang="zh-CN" altLang="en-US" dirty="0" smtClean="0"/>
              <a:t>深度相同了之后，一起往上跳</a:t>
            </a:r>
            <a:r>
              <a:rPr lang="zh-CN" altLang="en-US" dirty="0" smtClean="0"/>
              <a:t>。</a:t>
            </a:r>
            <a:endParaRPr lang="zh-CN" altLang="en-US" dirty="0" smtClean="0"/>
          </a:p>
          <a:p>
            <a:r>
              <a:rPr lang="zh-CN" altLang="en-US" dirty="0" smtClean="0"/>
              <a:t>最后跳到一起了就是</a:t>
            </a:r>
            <a:r>
              <a:rPr lang="en-US" altLang="zh-CN" dirty="0" smtClean="0"/>
              <a:t>LCA</a:t>
            </a:r>
            <a:r>
              <a:rPr lang="zh-CN" altLang="en-US" dirty="0" smtClean="0"/>
              <a:t>了</a:t>
            </a:r>
            <a:r>
              <a:rPr lang="zh-CN" altLang="en-US" dirty="0" smtClean="0"/>
              <a:t>。</a:t>
            </a:r>
            <a:endParaRPr lang="zh-CN" altLang="en-US" dirty="0" smtClean="0"/>
          </a:p>
          <a:p>
            <a:r>
              <a:rPr lang="zh-CN" altLang="en-US" dirty="0" smtClean="0"/>
              <a:t>预处理：</a:t>
            </a:r>
            <a:r>
              <a:rPr lang="en-US" altLang="zh-CN" dirty="0" smtClean="0"/>
              <a:t>O(n</a:t>
            </a:r>
            <a:r>
              <a:rPr lang="en-US" altLang="zh-CN" dirty="0" smtClean="0"/>
              <a:t>)</a:t>
            </a:r>
            <a:endParaRPr lang="en-US" altLang="zh-CN" dirty="0" smtClean="0"/>
          </a:p>
          <a:p>
            <a:r>
              <a:rPr lang="zh-CN" altLang="en-US" dirty="0" smtClean="0"/>
              <a:t>每次查询：</a:t>
            </a:r>
            <a:r>
              <a:rPr lang="en-US" altLang="zh-CN" dirty="0" smtClean="0"/>
              <a:t>O(n)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8833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5367867" cy="4211108"/>
          </a:xfrm>
        </p:spPr>
        <p:txBody>
          <a:bodyPr>
            <a:normAutofit fontScale="62500" lnSpcReduction="20000"/>
          </a:bodyPr>
          <a:lstStyle/>
          <a:p>
            <a:r>
              <a:rPr lang="zh-CN" altLang="en-US" dirty="0"/>
              <a:t>发现</a:t>
            </a:r>
            <a:r>
              <a:rPr lang="en-US" altLang="zh-CN" dirty="0"/>
              <a:t>7</a:t>
            </a:r>
            <a:r>
              <a:rPr lang="zh-CN" altLang="en-US" dirty="0"/>
              <a:t>和</a:t>
            </a:r>
            <a:r>
              <a:rPr lang="en-US" altLang="zh-CN" dirty="0"/>
              <a:t>5</a:t>
            </a:r>
            <a:r>
              <a:rPr lang="zh-CN" altLang="en-US" dirty="0"/>
              <a:t>有关系，</a:t>
            </a:r>
            <a:r>
              <a:rPr lang="zh-CN" altLang="en-US" b="1" dirty="0"/>
              <a:t>此时</a:t>
            </a:r>
            <a:r>
              <a:rPr lang="en-US" altLang="zh-CN" b="1" dirty="0" err="1"/>
              <a:t>vis</a:t>
            </a:r>
            <a:r>
              <a:rPr lang="en-US" altLang="zh-CN" b="1" dirty="0"/>
              <a:t>[7]=1</a:t>
            </a:r>
            <a:r>
              <a:rPr lang="zh-CN" altLang="en-US" dirty="0"/>
              <a:t>，所以他们的</a:t>
            </a:r>
            <a:r>
              <a:rPr lang="zh-CN" altLang="en-US" b="1" dirty="0"/>
              <a:t>最近公共祖先</a:t>
            </a:r>
            <a:r>
              <a:rPr lang="zh-CN" altLang="en-US" dirty="0"/>
              <a:t>为 </a:t>
            </a:r>
            <a:r>
              <a:rPr lang="en-US" altLang="zh-CN" b="1" dirty="0"/>
              <a:t>find(7)=5</a:t>
            </a:r>
            <a:r>
              <a:rPr lang="zh-CN" altLang="en-US" dirty="0"/>
              <a:t>；</a:t>
            </a:r>
          </a:p>
          <a:p>
            <a:r>
              <a:rPr lang="en-US" altLang="zh-CN" dirty="0" smtClean="0"/>
              <a:t>(</a:t>
            </a:r>
            <a:r>
              <a:rPr lang="en-US" altLang="zh-CN" dirty="0"/>
              <a:t>find(7)</a:t>
            </a:r>
            <a:r>
              <a:rPr lang="zh-CN" altLang="en-US" dirty="0"/>
              <a:t>的顺序为   </a:t>
            </a:r>
            <a:r>
              <a:rPr lang="en-US" altLang="zh-CN" dirty="0"/>
              <a:t>f[7]=5--&gt;f[5]=5  return 5;)</a:t>
            </a:r>
          </a:p>
          <a:p>
            <a:r>
              <a:rPr lang="zh-CN" altLang="en-US" dirty="0" smtClean="0"/>
              <a:t>又</a:t>
            </a:r>
            <a:r>
              <a:rPr lang="zh-CN" altLang="en-US" dirty="0"/>
              <a:t>发现</a:t>
            </a:r>
            <a:r>
              <a:rPr lang="en-US" altLang="zh-CN" dirty="0"/>
              <a:t>5</a:t>
            </a:r>
            <a:r>
              <a:rPr lang="zh-CN" altLang="en-US" dirty="0"/>
              <a:t>和</a:t>
            </a:r>
            <a:r>
              <a:rPr lang="en-US" altLang="zh-CN" dirty="0"/>
              <a:t>3</a:t>
            </a:r>
            <a:r>
              <a:rPr lang="zh-CN" altLang="en-US" dirty="0"/>
              <a:t>有关系，但是</a:t>
            </a:r>
            <a:r>
              <a:rPr lang="en-US" altLang="zh-CN" b="1" dirty="0" err="1"/>
              <a:t>vis</a:t>
            </a:r>
            <a:r>
              <a:rPr lang="en-US" altLang="zh-CN" b="1" dirty="0"/>
              <a:t>[3]=0</a:t>
            </a:r>
            <a:r>
              <a:rPr lang="zh-CN" altLang="en-US" dirty="0"/>
              <a:t>，所以</a:t>
            </a:r>
            <a:r>
              <a:rPr lang="zh-CN" altLang="en-US" b="1" dirty="0"/>
              <a:t>不操作</a:t>
            </a:r>
            <a:r>
              <a:rPr lang="zh-CN" altLang="en-US" dirty="0"/>
              <a:t>，此时</a:t>
            </a:r>
            <a:r>
              <a:rPr lang="en-US" altLang="zh-CN" dirty="0"/>
              <a:t>5</a:t>
            </a:r>
            <a:r>
              <a:rPr lang="zh-CN" altLang="en-US" dirty="0"/>
              <a:t>的子节点全部搜完了；</a:t>
            </a:r>
          </a:p>
          <a:p>
            <a:r>
              <a:rPr lang="zh-CN" altLang="en-US" dirty="0" smtClean="0"/>
              <a:t>返回</a:t>
            </a:r>
            <a:r>
              <a:rPr lang="zh-CN" altLang="en-US" dirty="0"/>
              <a:t>此前一次搜索，</a:t>
            </a:r>
            <a:r>
              <a:rPr lang="zh-CN" altLang="en-US" b="1" dirty="0"/>
              <a:t>更新</a:t>
            </a:r>
            <a:r>
              <a:rPr lang="en-US" altLang="zh-CN" b="1" dirty="0" err="1"/>
              <a:t>vis</a:t>
            </a:r>
            <a:r>
              <a:rPr lang="en-US" altLang="zh-CN" b="1" dirty="0"/>
              <a:t>[5]=1</a:t>
            </a:r>
            <a:r>
              <a:rPr lang="zh-CN" altLang="en-US" dirty="0"/>
              <a:t>，表示</a:t>
            </a:r>
            <a:r>
              <a:rPr lang="en-US" altLang="zh-CN" dirty="0"/>
              <a:t>5</a:t>
            </a:r>
            <a:r>
              <a:rPr lang="zh-CN" altLang="en-US" dirty="0"/>
              <a:t>已经被搜完，</a:t>
            </a:r>
            <a:r>
              <a:rPr lang="zh-CN" altLang="en-US" b="1" dirty="0"/>
              <a:t>更新</a:t>
            </a:r>
            <a:r>
              <a:rPr lang="en-US" altLang="zh-CN" b="1" dirty="0"/>
              <a:t>f[5]=2</a:t>
            </a:r>
            <a:r>
              <a:rPr lang="zh-CN" altLang="en-US" dirty="0"/>
              <a:t>；</a:t>
            </a:r>
          </a:p>
          <a:p>
            <a:r>
              <a:rPr lang="zh-CN" altLang="en-US" dirty="0" smtClean="0"/>
              <a:t>发现</a:t>
            </a:r>
            <a:r>
              <a:rPr lang="en-US" altLang="zh-CN" dirty="0"/>
              <a:t>2</a:t>
            </a:r>
            <a:r>
              <a:rPr lang="zh-CN" altLang="en-US" dirty="0"/>
              <a:t>没有未被搜完的子节点，寻找与其有关系的点；</a:t>
            </a:r>
          </a:p>
          <a:p>
            <a:r>
              <a:rPr lang="zh-CN" altLang="en-US" dirty="0" smtClean="0"/>
              <a:t>又</a:t>
            </a:r>
            <a:r>
              <a:rPr lang="zh-CN" altLang="en-US" dirty="0"/>
              <a:t>发现没有和</a:t>
            </a:r>
            <a:r>
              <a:rPr lang="en-US" altLang="zh-CN" dirty="0"/>
              <a:t>2</a:t>
            </a:r>
            <a:r>
              <a:rPr lang="zh-CN" altLang="en-US" dirty="0"/>
              <a:t>有关系的点，则此前一次搜索，</a:t>
            </a:r>
            <a:r>
              <a:rPr lang="zh-CN" altLang="en-US" b="1" dirty="0"/>
              <a:t>更新</a:t>
            </a:r>
            <a:r>
              <a:rPr lang="en-US" altLang="zh-CN" b="1" dirty="0" err="1"/>
              <a:t>vis</a:t>
            </a:r>
            <a:r>
              <a:rPr lang="en-US" altLang="zh-CN" b="1" dirty="0"/>
              <a:t>[2]=1</a:t>
            </a:r>
            <a:r>
              <a:rPr lang="zh-CN" altLang="en-US" dirty="0"/>
              <a:t>；</a:t>
            </a:r>
          </a:p>
          <a:p>
            <a:endParaRPr lang="zh-CN" altLang="en-US" dirty="0"/>
          </a:p>
        </p:txBody>
      </p:sp>
      <p:pic>
        <p:nvPicPr>
          <p:cNvPr id="2050" name="Picture 2" descr="https://images2015.cnblogs.com/blog/818487/201510/818487-20151005100146690-12948577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96534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0605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4"/>
            <a:ext cx="4936067" cy="4422775"/>
          </a:xfrm>
        </p:spPr>
        <p:txBody>
          <a:bodyPr>
            <a:normAutofit fontScale="70000" lnSpcReduction="20000"/>
          </a:bodyPr>
          <a:lstStyle/>
          <a:p>
            <a:r>
              <a:rPr lang="zh-CN" altLang="en-US" dirty="0"/>
              <a:t>表示</a:t>
            </a:r>
            <a:r>
              <a:rPr lang="en-US" altLang="zh-CN" dirty="0"/>
              <a:t>2</a:t>
            </a:r>
            <a:r>
              <a:rPr lang="zh-CN" altLang="en-US" dirty="0"/>
              <a:t>已经被搜完，</a:t>
            </a:r>
            <a:r>
              <a:rPr lang="zh-CN" altLang="en-US" b="1" dirty="0"/>
              <a:t>更新</a:t>
            </a:r>
            <a:r>
              <a:rPr lang="en-US" altLang="zh-CN" b="1" dirty="0"/>
              <a:t>f[2]=1</a:t>
            </a:r>
            <a:r>
              <a:rPr lang="zh-CN" altLang="en-US" dirty="0"/>
              <a:t>，继续</a:t>
            </a:r>
            <a:r>
              <a:rPr lang="zh-CN" altLang="en-US" b="1" dirty="0"/>
              <a:t>搜</a:t>
            </a:r>
            <a:r>
              <a:rPr lang="en-US" altLang="zh-CN" b="1" dirty="0"/>
              <a:t>3 </a:t>
            </a:r>
            <a:r>
              <a:rPr lang="zh-CN" altLang="en-US" b="1" dirty="0"/>
              <a:t>（右子树的子节点）</a:t>
            </a:r>
            <a:r>
              <a:rPr lang="zh-CN" altLang="en-US" dirty="0"/>
              <a:t>，发现</a:t>
            </a:r>
            <a:r>
              <a:rPr lang="en-US" altLang="zh-CN" dirty="0"/>
              <a:t>3</a:t>
            </a:r>
            <a:r>
              <a:rPr lang="zh-CN" altLang="en-US" dirty="0"/>
              <a:t>有一个子节点</a:t>
            </a:r>
            <a:r>
              <a:rPr lang="en-US" altLang="zh-CN" dirty="0"/>
              <a:t>6</a:t>
            </a:r>
            <a:r>
              <a:rPr lang="zh-CN" altLang="en-US" dirty="0"/>
              <a:t>；</a:t>
            </a:r>
          </a:p>
          <a:p>
            <a:r>
              <a:rPr lang="zh-CN" altLang="en-US" b="1" dirty="0" smtClean="0"/>
              <a:t>搜索</a:t>
            </a:r>
            <a:r>
              <a:rPr lang="en-US" altLang="zh-CN" b="1" dirty="0"/>
              <a:t>6</a:t>
            </a:r>
            <a:r>
              <a:rPr lang="zh-CN" altLang="en-US" dirty="0"/>
              <a:t>，发现</a:t>
            </a:r>
            <a:r>
              <a:rPr lang="en-US" altLang="zh-CN" dirty="0"/>
              <a:t>6</a:t>
            </a:r>
            <a:r>
              <a:rPr lang="zh-CN" altLang="en-US" dirty="0"/>
              <a:t>没有子节点，则寻找与</a:t>
            </a:r>
            <a:r>
              <a:rPr lang="en-US" altLang="zh-CN" dirty="0"/>
              <a:t>6</a:t>
            </a:r>
            <a:r>
              <a:rPr lang="zh-CN" altLang="en-US" dirty="0"/>
              <a:t>有关系的点，发现</a:t>
            </a:r>
            <a:r>
              <a:rPr lang="en-US" altLang="zh-CN" dirty="0"/>
              <a:t>4</a:t>
            </a:r>
            <a:r>
              <a:rPr lang="zh-CN" altLang="en-US" dirty="0"/>
              <a:t>和</a:t>
            </a:r>
            <a:r>
              <a:rPr lang="en-US" altLang="zh-CN" dirty="0"/>
              <a:t>6</a:t>
            </a:r>
            <a:r>
              <a:rPr lang="zh-CN" altLang="en-US" dirty="0"/>
              <a:t>有关系；</a:t>
            </a:r>
          </a:p>
          <a:p>
            <a:r>
              <a:rPr lang="zh-CN" altLang="en-US" b="1" dirty="0" smtClean="0"/>
              <a:t>此时</a:t>
            </a:r>
            <a:r>
              <a:rPr lang="en-US" altLang="zh-CN" b="1" dirty="0" err="1"/>
              <a:t>vis</a:t>
            </a:r>
            <a:r>
              <a:rPr lang="en-US" altLang="zh-CN" b="1" dirty="0"/>
              <a:t>[4]=1</a:t>
            </a:r>
            <a:r>
              <a:rPr lang="zh-CN" altLang="en-US" dirty="0"/>
              <a:t>，所以它们的</a:t>
            </a:r>
            <a:r>
              <a:rPr lang="zh-CN" altLang="en-US" b="1" dirty="0"/>
              <a:t>最近公共祖先</a:t>
            </a:r>
            <a:r>
              <a:rPr lang="zh-CN" altLang="en-US" dirty="0"/>
              <a:t>为</a:t>
            </a:r>
            <a:r>
              <a:rPr lang="en-US" altLang="zh-CN" b="1" dirty="0"/>
              <a:t>find(4)=1</a:t>
            </a:r>
            <a:r>
              <a:rPr lang="en-US" altLang="zh-CN" dirty="0"/>
              <a:t>;</a:t>
            </a:r>
            <a:endParaRPr lang="zh-CN" altLang="en-US" dirty="0"/>
          </a:p>
          <a:p>
            <a:r>
              <a:rPr lang="en-US" altLang="zh-CN" dirty="0" smtClean="0"/>
              <a:t>(</a:t>
            </a:r>
            <a:r>
              <a:rPr lang="en-US" altLang="zh-CN" dirty="0"/>
              <a:t>find(4)</a:t>
            </a:r>
            <a:r>
              <a:rPr lang="zh-CN" altLang="en-US" dirty="0"/>
              <a:t>的顺序为</a:t>
            </a:r>
            <a:r>
              <a:rPr lang="en-US" altLang="zh-CN" dirty="0"/>
              <a:t>f[4]=2--&gt;f[2]=2--&gt;f[1]=1 return 1;)</a:t>
            </a:r>
          </a:p>
          <a:p>
            <a:r>
              <a:rPr lang="zh-CN" altLang="en-US" dirty="0" smtClean="0"/>
              <a:t>发现</a:t>
            </a:r>
            <a:r>
              <a:rPr lang="zh-CN" altLang="en-US" dirty="0"/>
              <a:t>没有与</a:t>
            </a:r>
            <a:r>
              <a:rPr lang="en-US" altLang="zh-CN" dirty="0"/>
              <a:t>6</a:t>
            </a:r>
            <a:r>
              <a:rPr lang="zh-CN" altLang="en-US" dirty="0"/>
              <a:t>有关系的点了，返回此前一次搜索，</a:t>
            </a:r>
            <a:r>
              <a:rPr lang="zh-CN" altLang="en-US" b="1" dirty="0"/>
              <a:t>更新</a:t>
            </a:r>
            <a:r>
              <a:rPr lang="en-US" altLang="zh-CN" b="1" dirty="0" err="1"/>
              <a:t>vis</a:t>
            </a:r>
            <a:r>
              <a:rPr lang="en-US" altLang="zh-CN" b="1" dirty="0"/>
              <a:t>[6]=1</a:t>
            </a:r>
            <a:r>
              <a:rPr lang="zh-CN" altLang="en-US" dirty="0"/>
              <a:t>，表示</a:t>
            </a:r>
            <a:r>
              <a:rPr lang="en-US" altLang="zh-CN" dirty="0"/>
              <a:t>6</a:t>
            </a:r>
            <a:r>
              <a:rPr lang="zh-CN" altLang="en-US" dirty="0"/>
              <a:t>已经被搜完了；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300" y="1966383"/>
            <a:ext cx="571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512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4"/>
            <a:ext cx="4893733" cy="4448175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b="1" dirty="0"/>
              <a:t>更新</a:t>
            </a:r>
            <a:r>
              <a:rPr lang="en-US" altLang="zh-CN" b="1" dirty="0"/>
              <a:t>f[6]=3</a:t>
            </a:r>
            <a:r>
              <a:rPr lang="zh-CN" altLang="en-US" dirty="0"/>
              <a:t>，发现</a:t>
            </a:r>
            <a:r>
              <a:rPr lang="en-US" altLang="zh-CN" dirty="0"/>
              <a:t>3</a:t>
            </a:r>
            <a:r>
              <a:rPr lang="zh-CN" altLang="en-US" dirty="0"/>
              <a:t>没有没被搜过的子节点了，则寻找与</a:t>
            </a:r>
            <a:r>
              <a:rPr lang="en-US" altLang="zh-CN" dirty="0"/>
              <a:t>3</a:t>
            </a:r>
            <a:r>
              <a:rPr lang="zh-CN" altLang="en-US" dirty="0"/>
              <a:t>有关系的点；</a:t>
            </a:r>
          </a:p>
          <a:p>
            <a:r>
              <a:rPr lang="zh-CN" altLang="en-US" dirty="0" smtClean="0"/>
              <a:t>发现</a:t>
            </a:r>
            <a:r>
              <a:rPr lang="en-US" altLang="zh-CN" dirty="0"/>
              <a:t>5</a:t>
            </a:r>
            <a:r>
              <a:rPr lang="zh-CN" altLang="en-US" dirty="0"/>
              <a:t>和</a:t>
            </a:r>
            <a:r>
              <a:rPr lang="en-US" altLang="zh-CN" dirty="0"/>
              <a:t>3</a:t>
            </a:r>
            <a:r>
              <a:rPr lang="zh-CN" altLang="en-US" dirty="0"/>
              <a:t>有关系，</a:t>
            </a:r>
            <a:r>
              <a:rPr lang="zh-CN" altLang="en-US" b="1" dirty="0"/>
              <a:t>此时</a:t>
            </a:r>
            <a:r>
              <a:rPr lang="en-US" altLang="zh-CN" b="1" dirty="0" err="1"/>
              <a:t>vis</a:t>
            </a:r>
            <a:r>
              <a:rPr lang="en-US" altLang="zh-CN" b="1" dirty="0"/>
              <a:t>[5]=1</a:t>
            </a:r>
            <a:r>
              <a:rPr lang="zh-CN" altLang="en-US" dirty="0"/>
              <a:t>，则它们的</a:t>
            </a:r>
            <a:r>
              <a:rPr lang="zh-CN" altLang="en-US" b="1" dirty="0"/>
              <a:t>最近公共祖先</a:t>
            </a:r>
            <a:r>
              <a:rPr lang="zh-CN" altLang="en-US" dirty="0"/>
              <a:t>为</a:t>
            </a:r>
            <a:r>
              <a:rPr lang="en-US" altLang="zh-CN" b="1" dirty="0"/>
              <a:t>find(5)=1</a:t>
            </a:r>
            <a:r>
              <a:rPr lang="zh-CN" altLang="en-US" dirty="0"/>
              <a:t>；</a:t>
            </a:r>
          </a:p>
          <a:p>
            <a:r>
              <a:rPr lang="en-US" altLang="zh-CN" dirty="0" smtClean="0"/>
              <a:t>(</a:t>
            </a:r>
            <a:r>
              <a:rPr lang="en-US" altLang="zh-CN" dirty="0"/>
              <a:t>find(5)</a:t>
            </a:r>
            <a:r>
              <a:rPr lang="zh-CN" altLang="en-US" dirty="0"/>
              <a:t>的顺序为</a:t>
            </a:r>
            <a:r>
              <a:rPr lang="en-US" altLang="zh-CN" dirty="0"/>
              <a:t>f[5]=2--&gt;f[2]=1--&gt;f[1]=1 return 1;)</a:t>
            </a:r>
          </a:p>
          <a:p>
            <a:r>
              <a:rPr lang="zh-CN" altLang="en-US" dirty="0" smtClean="0"/>
              <a:t>发现</a:t>
            </a:r>
            <a:r>
              <a:rPr lang="zh-CN" altLang="en-US" dirty="0"/>
              <a:t>没有和</a:t>
            </a:r>
            <a:r>
              <a:rPr lang="en-US" altLang="zh-CN" dirty="0"/>
              <a:t>3</a:t>
            </a:r>
            <a:r>
              <a:rPr lang="zh-CN" altLang="en-US" dirty="0"/>
              <a:t>有关系的点了，返回此前一次搜索，</a:t>
            </a:r>
            <a:r>
              <a:rPr lang="zh-CN" altLang="en-US" b="1" dirty="0"/>
              <a:t>更新</a:t>
            </a:r>
            <a:r>
              <a:rPr lang="en-US" altLang="zh-CN" b="1" dirty="0" err="1"/>
              <a:t>vis</a:t>
            </a:r>
            <a:r>
              <a:rPr lang="en-US" altLang="zh-CN" b="1" dirty="0"/>
              <a:t>[3]=1</a:t>
            </a:r>
            <a:r>
              <a:rPr lang="zh-CN" altLang="en-US" dirty="0"/>
              <a:t>；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833" y="1966383"/>
            <a:ext cx="5715000" cy="2857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731933" y="576240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 smtClean="0"/>
              <a:t>发现</a:t>
            </a:r>
            <a:r>
              <a:rPr lang="en-US" altLang="zh-CN" dirty="0"/>
              <a:t>1</a:t>
            </a:r>
            <a:r>
              <a:rPr lang="zh-CN" altLang="en-US" dirty="0"/>
              <a:t>没有被搜过的子节点也没有有关系的点，此时可以退出整个</a:t>
            </a:r>
            <a:r>
              <a:rPr lang="en-US" altLang="zh-CN" dirty="0" err="1"/>
              <a:t>dfs</a:t>
            </a:r>
            <a:r>
              <a:rPr lang="zh-CN" altLang="en-US" dirty="0"/>
              <a:t>了。</a:t>
            </a:r>
          </a:p>
        </p:txBody>
      </p:sp>
    </p:spTree>
    <p:extLst>
      <p:ext uri="{BB962C8B-B14F-4D97-AF65-F5344CB8AC3E}">
        <p14:creationId xmlns:p14="http://schemas.microsoft.com/office/powerpoint/2010/main" val="29629561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err="1" smtClean="0"/>
              <a:t>int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n,m,father</a:t>
            </a:r>
            <a:r>
              <a:rPr lang="en-US" altLang="zh-CN" dirty="0" smtClean="0"/>
              <a:t>[</a:t>
            </a:r>
            <a:r>
              <a:rPr lang="en-US" altLang="zh-CN" dirty="0" err="1" smtClean="0"/>
              <a:t>maxn</a:t>
            </a:r>
            <a:r>
              <a:rPr lang="en-US" altLang="zh-CN" dirty="0" smtClean="0"/>
              <a:t>],</a:t>
            </a:r>
            <a:r>
              <a:rPr lang="en-US" altLang="zh-CN" dirty="0" err="1" smtClean="0"/>
              <a:t>vis</a:t>
            </a:r>
            <a:r>
              <a:rPr lang="en-US" altLang="zh-CN" dirty="0" smtClean="0"/>
              <a:t>[</a:t>
            </a:r>
            <a:r>
              <a:rPr lang="en-US" altLang="zh-CN" dirty="0" err="1" smtClean="0"/>
              <a:t>maxn</a:t>
            </a:r>
            <a:r>
              <a:rPr lang="en-US" altLang="zh-CN" dirty="0" smtClean="0"/>
              <a:t>];</a:t>
            </a:r>
          </a:p>
          <a:p>
            <a:r>
              <a:rPr lang="en-US" altLang="zh-CN" dirty="0" err="1" smtClean="0"/>
              <a:t>struct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trenode</a:t>
            </a:r>
            <a:r>
              <a:rPr lang="en-US" altLang="zh-CN" dirty="0" smtClean="0"/>
              <a:t>{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</a:t>
            </a:r>
            <a:r>
              <a:rPr lang="en-US" altLang="zh-CN" dirty="0" err="1" smtClean="0"/>
              <a:t>int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nxt,to</a:t>
            </a:r>
            <a:r>
              <a:rPr lang="en-US" altLang="zh-CN" dirty="0" smtClean="0"/>
              <a:t>; </a:t>
            </a:r>
          </a:p>
          <a:p>
            <a:r>
              <a:rPr lang="en-US" altLang="zh-CN" dirty="0" smtClean="0"/>
              <a:t>}</a:t>
            </a:r>
            <a:r>
              <a:rPr lang="en-US" altLang="zh-CN" dirty="0" err="1" smtClean="0"/>
              <a:t>tre</a:t>
            </a:r>
            <a:r>
              <a:rPr lang="en-US" altLang="zh-CN" dirty="0" smtClean="0"/>
              <a:t>[</a:t>
            </a:r>
            <a:r>
              <a:rPr lang="en-US" altLang="zh-CN" dirty="0" err="1" smtClean="0"/>
              <a:t>maxn</a:t>
            </a:r>
            <a:r>
              <a:rPr lang="en-US" altLang="zh-CN" dirty="0" smtClean="0"/>
              <a:t>*2];</a:t>
            </a:r>
            <a:r>
              <a:rPr lang="en-US" altLang="zh-CN" dirty="0"/>
              <a:t> </a:t>
            </a:r>
            <a:r>
              <a:rPr lang="en-US" altLang="zh-CN" dirty="0" smtClean="0"/>
              <a:t>//</a:t>
            </a:r>
            <a:r>
              <a:rPr lang="zh-CN" altLang="en-US" dirty="0" smtClean="0"/>
              <a:t>记录树</a:t>
            </a:r>
            <a:endParaRPr lang="en-US" altLang="zh-CN" dirty="0" smtClean="0"/>
          </a:p>
          <a:p>
            <a:r>
              <a:rPr lang="en-US" altLang="zh-CN" dirty="0" err="1" smtClean="0"/>
              <a:t>struct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askenode</a:t>
            </a:r>
            <a:r>
              <a:rPr lang="en-US" altLang="zh-CN" dirty="0" smtClean="0"/>
              <a:t>{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</a:t>
            </a:r>
            <a:r>
              <a:rPr lang="en-US" altLang="zh-CN" dirty="0" err="1" smtClean="0"/>
              <a:t>int</a:t>
            </a:r>
            <a:r>
              <a:rPr lang="en-US" altLang="zh-CN" dirty="0" smtClean="0"/>
              <a:t>  </a:t>
            </a:r>
            <a:r>
              <a:rPr lang="en-US" altLang="zh-CN" dirty="0" err="1" smtClean="0"/>
              <a:t>nxt,to,id</a:t>
            </a:r>
            <a:r>
              <a:rPr lang="en-US" altLang="zh-CN" dirty="0" smtClean="0"/>
              <a:t>;</a:t>
            </a:r>
          </a:p>
          <a:p>
            <a:r>
              <a:rPr lang="en-US" altLang="zh-CN" dirty="0" smtClean="0"/>
              <a:t>}</a:t>
            </a:r>
            <a:r>
              <a:rPr lang="en-US" altLang="zh-CN" dirty="0" err="1" smtClean="0"/>
              <a:t>aske</a:t>
            </a:r>
            <a:r>
              <a:rPr lang="en-US" altLang="zh-CN" dirty="0" smtClean="0"/>
              <a:t>[</a:t>
            </a:r>
            <a:r>
              <a:rPr lang="en-US" altLang="zh-CN" dirty="0" err="1" smtClean="0"/>
              <a:t>maxm</a:t>
            </a:r>
            <a:r>
              <a:rPr lang="en-US" altLang="zh-CN" dirty="0" smtClean="0"/>
              <a:t>*2];//</a:t>
            </a:r>
            <a:r>
              <a:rPr lang="zh-CN" altLang="en-US" dirty="0" smtClean="0"/>
              <a:t>记录查询结点</a:t>
            </a:r>
            <a:endParaRPr lang="en-US" altLang="zh-CN" dirty="0" smtClean="0"/>
          </a:p>
          <a:p>
            <a:r>
              <a:rPr lang="en-US" altLang="zh-CN" dirty="0" err="1" smtClean="0"/>
              <a:t>int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tcnt</a:t>
            </a:r>
            <a:r>
              <a:rPr lang="en-US" altLang="zh-CN" dirty="0" smtClean="0"/>
              <a:t>=0,acnt=0,</a:t>
            </a:r>
            <a:r>
              <a:rPr lang="en-US" altLang="zh-CN" dirty="0"/>
              <a:t> </a:t>
            </a:r>
            <a:r>
              <a:rPr lang="en-US" altLang="zh-CN" dirty="0" err="1"/>
              <a:t>t</a:t>
            </a:r>
            <a:r>
              <a:rPr lang="en-US" altLang="zh-CN" dirty="0" err="1" smtClean="0"/>
              <a:t>head</a:t>
            </a:r>
            <a:r>
              <a:rPr lang="en-US" altLang="zh-CN" dirty="0" smtClean="0"/>
              <a:t> [</a:t>
            </a:r>
            <a:r>
              <a:rPr lang="en-US" altLang="zh-CN" dirty="0" err="1" smtClean="0"/>
              <a:t>maxn</a:t>
            </a:r>
            <a:r>
              <a:rPr lang="en-US" altLang="zh-CN" dirty="0" smtClean="0"/>
              <a:t>],</a:t>
            </a:r>
            <a:r>
              <a:rPr lang="en-US" altLang="zh-CN" dirty="0"/>
              <a:t> a</a:t>
            </a:r>
            <a:r>
              <a:rPr lang="en-US" altLang="zh-CN" dirty="0" smtClean="0"/>
              <a:t>head [</a:t>
            </a:r>
            <a:r>
              <a:rPr lang="en-US" altLang="zh-CN" dirty="0" err="1" smtClean="0"/>
              <a:t>maxn</a:t>
            </a:r>
            <a:r>
              <a:rPr lang="en-US" altLang="zh-CN" dirty="0" smtClean="0"/>
              <a:t>],</a:t>
            </a:r>
            <a:r>
              <a:rPr lang="en-US" altLang="zh-CN" dirty="0" err="1" smtClean="0"/>
              <a:t>lca</a:t>
            </a:r>
            <a:r>
              <a:rPr lang="en-US" altLang="zh-CN" dirty="0" smtClean="0"/>
              <a:t>[</a:t>
            </a:r>
            <a:r>
              <a:rPr lang="en-US" altLang="zh-CN" dirty="0" err="1" smtClean="0"/>
              <a:t>maxm</a:t>
            </a:r>
            <a:r>
              <a:rPr lang="en-US" altLang="zh-CN" dirty="0" smtClean="0"/>
              <a:t>];</a:t>
            </a:r>
          </a:p>
        </p:txBody>
      </p:sp>
    </p:spTree>
    <p:extLst>
      <p:ext uri="{BB962C8B-B14F-4D97-AF65-F5344CB8AC3E}">
        <p14:creationId xmlns:p14="http://schemas.microsoft.com/office/powerpoint/2010/main" val="17857122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建树及记查询边集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4673600" cy="4351338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 smtClean="0"/>
              <a:t>void </a:t>
            </a:r>
            <a:r>
              <a:rPr lang="en-US" altLang="zh-CN" dirty="0" err="1"/>
              <a:t>tr</a:t>
            </a:r>
            <a:r>
              <a:rPr lang="en-US" altLang="zh-CN" dirty="0" err="1" smtClean="0"/>
              <a:t>add</a:t>
            </a:r>
            <a:r>
              <a:rPr lang="en-US" altLang="zh-CN" dirty="0" smtClean="0"/>
              <a:t> (</a:t>
            </a:r>
            <a:r>
              <a:rPr lang="en-US" altLang="zh-CN" dirty="0" err="1" smtClean="0"/>
              <a:t>int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u,int</a:t>
            </a:r>
            <a:r>
              <a:rPr lang="en-US" altLang="zh-CN" dirty="0" smtClean="0"/>
              <a:t> v){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</a:t>
            </a:r>
            <a:r>
              <a:rPr lang="en-US" altLang="zh-CN" dirty="0" err="1" smtClean="0"/>
              <a:t>tre</a:t>
            </a:r>
            <a:r>
              <a:rPr lang="en-US" altLang="zh-CN" dirty="0" smtClean="0"/>
              <a:t>[++</a:t>
            </a:r>
            <a:r>
              <a:rPr lang="en-US" altLang="zh-CN" dirty="0" err="1" smtClean="0"/>
              <a:t>tcnt</a:t>
            </a:r>
            <a:r>
              <a:rPr lang="en-US" altLang="zh-CN" dirty="0" smtClean="0"/>
              <a:t>].to=v;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</a:t>
            </a:r>
            <a:r>
              <a:rPr lang="en-US" altLang="zh-CN" dirty="0" err="1" smtClean="0"/>
              <a:t>tre</a:t>
            </a:r>
            <a:r>
              <a:rPr lang="en-US" altLang="zh-CN" dirty="0" smtClean="0"/>
              <a:t>[</a:t>
            </a:r>
            <a:r>
              <a:rPr lang="en-US" altLang="zh-CN" dirty="0" err="1" smtClean="0"/>
              <a:t>tcnt</a:t>
            </a:r>
            <a:r>
              <a:rPr lang="en-US" altLang="zh-CN" dirty="0" smtClean="0"/>
              <a:t>].</a:t>
            </a:r>
            <a:r>
              <a:rPr lang="en-US" altLang="zh-CN" dirty="0" err="1" smtClean="0"/>
              <a:t>nxt</a:t>
            </a:r>
            <a:r>
              <a:rPr lang="en-US" altLang="zh-CN" dirty="0" smtClean="0"/>
              <a:t>=</a:t>
            </a:r>
            <a:r>
              <a:rPr lang="en-US" altLang="zh-CN" dirty="0" err="1" smtClean="0"/>
              <a:t>thead</a:t>
            </a:r>
            <a:r>
              <a:rPr lang="en-US" altLang="zh-CN" dirty="0" smtClean="0"/>
              <a:t>[u];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</a:t>
            </a:r>
            <a:r>
              <a:rPr lang="en-US" altLang="zh-CN" dirty="0" err="1" smtClean="0"/>
              <a:t>thead</a:t>
            </a:r>
            <a:r>
              <a:rPr lang="en-US" altLang="zh-CN" dirty="0" smtClean="0"/>
              <a:t>[u]=</a:t>
            </a:r>
            <a:r>
              <a:rPr lang="en-US" altLang="zh-CN" dirty="0" err="1" smtClean="0"/>
              <a:t>ecnt</a:t>
            </a:r>
            <a:r>
              <a:rPr lang="en-US" altLang="zh-CN" dirty="0" smtClean="0"/>
              <a:t>;</a:t>
            </a:r>
          </a:p>
          <a:p>
            <a:r>
              <a:rPr lang="en-US" altLang="zh-CN" dirty="0" smtClean="0"/>
              <a:t>}</a:t>
            </a:r>
          </a:p>
          <a:p>
            <a:r>
              <a:rPr lang="en-US" altLang="zh-CN" dirty="0" smtClean="0"/>
              <a:t>void </a:t>
            </a:r>
            <a:r>
              <a:rPr lang="en-US" altLang="zh-CN" dirty="0" err="1" smtClean="0"/>
              <a:t>askadd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int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u,int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v,int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 ){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</a:t>
            </a:r>
            <a:r>
              <a:rPr lang="en-US" altLang="zh-CN" dirty="0" err="1" smtClean="0"/>
              <a:t>aske</a:t>
            </a:r>
            <a:r>
              <a:rPr lang="en-US" altLang="zh-CN" dirty="0" smtClean="0"/>
              <a:t>[++</a:t>
            </a:r>
            <a:r>
              <a:rPr lang="en-US" altLang="zh-CN" dirty="0" err="1" smtClean="0"/>
              <a:t>acnt</a:t>
            </a:r>
            <a:r>
              <a:rPr lang="en-US" altLang="zh-CN" dirty="0" smtClean="0"/>
              <a:t>].to=v;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</a:t>
            </a:r>
            <a:r>
              <a:rPr lang="en-US" altLang="zh-CN" dirty="0" err="1" smtClean="0"/>
              <a:t>aske</a:t>
            </a:r>
            <a:r>
              <a:rPr lang="en-US" altLang="zh-CN" dirty="0" smtClean="0"/>
              <a:t>[</a:t>
            </a:r>
            <a:r>
              <a:rPr lang="en-US" altLang="zh-CN" dirty="0" err="1" smtClean="0"/>
              <a:t>acnt</a:t>
            </a:r>
            <a:r>
              <a:rPr lang="en-US" altLang="zh-CN" dirty="0" smtClean="0"/>
              <a:t>].id=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;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</a:t>
            </a:r>
            <a:r>
              <a:rPr lang="en-US" altLang="zh-CN" dirty="0" err="1" smtClean="0"/>
              <a:t>aske</a:t>
            </a:r>
            <a:r>
              <a:rPr lang="en-US" altLang="zh-CN" dirty="0" smtClean="0"/>
              <a:t>[</a:t>
            </a:r>
            <a:r>
              <a:rPr lang="en-US" altLang="zh-CN" dirty="0" err="1" smtClean="0"/>
              <a:t>acnt</a:t>
            </a:r>
            <a:r>
              <a:rPr lang="en-US" altLang="zh-CN" dirty="0" smtClean="0"/>
              <a:t>].</a:t>
            </a:r>
            <a:r>
              <a:rPr lang="en-US" altLang="zh-CN" dirty="0" err="1" smtClean="0"/>
              <a:t>nxt</a:t>
            </a:r>
            <a:r>
              <a:rPr lang="en-US" altLang="zh-CN" dirty="0" smtClean="0"/>
              <a:t>=ahead[u];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ahead [u]=</a:t>
            </a:r>
            <a:r>
              <a:rPr lang="en-US" altLang="zh-CN" dirty="0" err="1" smtClean="0"/>
              <a:t>acnt</a:t>
            </a:r>
            <a:r>
              <a:rPr lang="en-US" altLang="zh-CN" dirty="0" smtClean="0"/>
              <a:t>;</a:t>
            </a:r>
          </a:p>
          <a:p>
            <a:r>
              <a:rPr lang="en-US" altLang="zh-CN" dirty="0"/>
              <a:t>}</a:t>
            </a:r>
            <a:endParaRPr lang="zh-CN" altLang="en-US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5427133" y="1825625"/>
            <a:ext cx="5240867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void </a:t>
            </a:r>
            <a:r>
              <a:rPr lang="en-US" altLang="zh-CN" dirty="0" err="1" smtClean="0"/>
              <a:t>init</a:t>
            </a:r>
            <a:r>
              <a:rPr lang="en-US" altLang="zh-CN" dirty="0" smtClean="0"/>
              <a:t>(){</a:t>
            </a:r>
          </a:p>
          <a:p>
            <a:r>
              <a:rPr lang="en-US" altLang="zh-CN" dirty="0" smtClean="0"/>
              <a:t>    </a:t>
            </a:r>
            <a:r>
              <a:rPr lang="en-US" altLang="zh-CN" dirty="0" err="1" smtClean="0"/>
              <a:t>cin</a:t>
            </a:r>
            <a:r>
              <a:rPr lang="en-US" altLang="zh-CN" dirty="0" smtClean="0"/>
              <a:t>&gt;&gt;n&gt;&gt;m;</a:t>
            </a:r>
          </a:p>
          <a:p>
            <a:r>
              <a:rPr lang="en-US" altLang="zh-CN" dirty="0" smtClean="0"/>
              <a:t>    for (</a:t>
            </a:r>
            <a:r>
              <a:rPr lang="en-US" altLang="zh-CN" dirty="0" err="1" smtClean="0"/>
              <a:t>int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=1;i&lt;</a:t>
            </a:r>
            <a:r>
              <a:rPr lang="en-US" altLang="zh-CN" dirty="0" err="1" smtClean="0"/>
              <a:t>n;i</a:t>
            </a:r>
            <a:r>
              <a:rPr lang="en-US" altLang="zh-CN" dirty="0" smtClean="0"/>
              <a:t>++){</a:t>
            </a:r>
          </a:p>
          <a:p>
            <a:r>
              <a:rPr lang="en-US" altLang="zh-CN" dirty="0" smtClean="0"/>
              <a:t>        </a:t>
            </a:r>
            <a:r>
              <a:rPr lang="en-US" altLang="zh-CN" dirty="0" err="1" smtClean="0"/>
              <a:t>int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u,v</a:t>
            </a:r>
            <a:r>
              <a:rPr lang="en-US" altLang="zh-CN" dirty="0" smtClean="0"/>
              <a:t>;       </a:t>
            </a:r>
            <a:r>
              <a:rPr lang="en-US" altLang="zh-CN" dirty="0" err="1" smtClean="0"/>
              <a:t>cin</a:t>
            </a:r>
            <a:r>
              <a:rPr lang="en-US" altLang="zh-CN" dirty="0" smtClean="0"/>
              <a:t>&gt;&gt;u&gt;&gt;v;</a:t>
            </a:r>
          </a:p>
          <a:p>
            <a:r>
              <a:rPr lang="en-US" altLang="zh-CN" dirty="0" smtClean="0"/>
              <a:t>        </a:t>
            </a:r>
            <a:r>
              <a:rPr lang="en-US" altLang="zh-CN" dirty="0" err="1" smtClean="0"/>
              <a:t>tradd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u,v</a:t>
            </a:r>
            <a:r>
              <a:rPr lang="en-US" altLang="zh-CN" dirty="0" smtClean="0"/>
              <a:t>);</a:t>
            </a:r>
            <a:r>
              <a:rPr lang="en-US" altLang="zh-CN" dirty="0" err="1" smtClean="0"/>
              <a:t>tradd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v,u</a:t>
            </a:r>
            <a:r>
              <a:rPr lang="en-US" altLang="zh-CN" dirty="0" smtClean="0"/>
              <a:t>);</a:t>
            </a:r>
          </a:p>
          <a:p>
            <a:r>
              <a:rPr lang="en-US" altLang="zh-CN" dirty="0" smtClean="0"/>
              <a:t>    }</a:t>
            </a:r>
          </a:p>
          <a:p>
            <a:r>
              <a:rPr lang="en-US" altLang="zh-CN" dirty="0" smtClean="0"/>
              <a:t>    for(</a:t>
            </a:r>
            <a:r>
              <a:rPr lang="en-US" altLang="zh-CN" dirty="0" err="1" smtClean="0"/>
              <a:t>int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=1;i&lt;=</a:t>
            </a:r>
            <a:r>
              <a:rPr lang="en-US" altLang="zh-CN" dirty="0" err="1" smtClean="0"/>
              <a:t>m;i</a:t>
            </a:r>
            <a:r>
              <a:rPr lang="en-US" altLang="zh-CN" dirty="0" smtClean="0"/>
              <a:t>++){</a:t>
            </a:r>
          </a:p>
          <a:p>
            <a:r>
              <a:rPr lang="en-US" altLang="zh-CN" dirty="0" smtClean="0"/>
              <a:t>       </a:t>
            </a:r>
            <a:r>
              <a:rPr lang="en-US" altLang="zh-CN" dirty="0" err="1" smtClean="0"/>
              <a:t>int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u,v</a:t>
            </a:r>
            <a:r>
              <a:rPr lang="en-US" altLang="zh-CN" dirty="0" smtClean="0"/>
              <a:t>; </a:t>
            </a:r>
            <a:r>
              <a:rPr lang="en-US" altLang="zh-CN" dirty="0" err="1" smtClean="0"/>
              <a:t>cin</a:t>
            </a:r>
            <a:r>
              <a:rPr lang="en-US" altLang="zh-CN" dirty="0" smtClean="0"/>
              <a:t>&gt;&gt;u&gt;&gt;v;</a:t>
            </a:r>
          </a:p>
          <a:p>
            <a:r>
              <a:rPr lang="en-US" altLang="zh-CN" dirty="0" smtClean="0"/>
              <a:t>       </a:t>
            </a:r>
            <a:r>
              <a:rPr lang="en-US" altLang="zh-CN" dirty="0" err="1" smtClean="0"/>
              <a:t>askadd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u,v,i</a:t>
            </a:r>
            <a:r>
              <a:rPr lang="en-US" altLang="zh-CN" dirty="0" smtClean="0"/>
              <a:t>);</a:t>
            </a:r>
            <a:r>
              <a:rPr lang="en-US" altLang="zh-CN" dirty="0" err="1" smtClean="0"/>
              <a:t>askadd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v,u,i</a:t>
            </a:r>
            <a:r>
              <a:rPr lang="en-US" altLang="zh-CN" dirty="0" smtClean="0"/>
              <a:t>);</a:t>
            </a:r>
          </a:p>
          <a:p>
            <a:r>
              <a:rPr lang="en-US" altLang="zh-CN" dirty="0" smtClean="0"/>
              <a:t>    }</a:t>
            </a:r>
          </a:p>
          <a:p>
            <a:r>
              <a:rPr lang="en-US" altLang="zh-CN" dirty="0" smtClean="0"/>
              <a:t>}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485228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err="1"/>
              <a:t>int</a:t>
            </a:r>
            <a:r>
              <a:rPr lang="en-US" altLang="zh-CN" dirty="0"/>
              <a:t> </a:t>
            </a:r>
            <a:r>
              <a:rPr lang="en-US" altLang="zh-CN" b="1" dirty="0"/>
              <a:t>Find</a:t>
            </a:r>
            <a:r>
              <a:rPr lang="en-US" altLang="zh-CN" dirty="0"/>
              <a:t>(</a:t>
            </a:r>
            <a:r>
              <a:rPr lang="en-US" altLang="zh-CN" b="1" dirty="0" err="1"/>
              <a:t>int</a:t>
            </a:r>
            <a:r>
              <a:rPr lang="en-US" altLang="zh-CN" dirty="0"/>
              <a:t> x) // </a:t>
            </a:r>
            <a:r>
              <a:rPr lang="zh-CN" altLang="en-US" dirty="0"/>
              <a:t>找 </a:t>
            </a:r>
            <a:r>
              <a:rPr lang="zh-CN" altLang="en-US" dirty="0" smtClean="0"/>
              <a:t>祖先节点</a:t>
            </a:r>
            <a:endParaRPr lang="zh-CN" altLang="en-US" dirty="0"/>
          </a:p>
          <a:p>
            <a:r>
              <a:rPr lang="en-US" altLang="zh-CN" dirty="0"/>
              <a:t>{</a:t>
            </a:r>
          </a:p>
          <a:p>
            <a:r>
              <a:rPr lang="en-US" altLang="zh-CN" b="1" dirty="0"/>
              <a:t>if</a:t>
            </a:r>
            <a:r>
              <a:rPr lang="en-US" altLang="zh-CN" dirty="0"/>
              <a:t>(x!=father[x])</a:t>
            </a:r>
          </a:p>
          <a:p>
            <a:r>
              <a:rPr lang="en-US" altLang="zh-CN" dirty="0"/>
              <a:t>father[x]=Find(father[x]);</a:t>
            </a:r>
          </a:p>
          <a:p>
            <a:r>
              <a:rPr lang="en-US" altLang="zh-CN" b="1" dirty="0"/>
              <a:t>return</a:t>
            </a:r>
            <a:r>
              <a:rPr lang="en-US" altLang="zh-CN" dirty="0"/>
              <a:t> father[x];</a:t>
            </a:r>
          </a:p>
          <a:p>
            <a:r>
              <a:rPr lang="en-US" altLang="zh-CN" dirty="0" smtClean="0"/>
              <a:t>}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0710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void</a:t>
            </a:r>
            <a:r>
              <a:rPr lang="en-US" altLang="zh-CN" dirty="0"/>
              <a:t> </a:t>
            </a:r>
            <a:r>
              <a:rPr lang="en-US" altLang="zh-CN" b="1" dirty="0"/>
              <a:t>Join</a:t>
            </a:r>
            <a:r>
              <a:rPr lang="en-US" altLang="zh-CN" dirty="0"/>
              <a:t>(</a:t>
            </a:r>
            <a:r>
              <a:rPr lang="en-US" altLang="zh-CN" b="1" dirty="0" err="1"/>
              <a:t>int</a:t>
            </a:r>
            <a:r>
              <a:rPr lang="en-US" altLang="zh-CN" dirty="0"/>
              <a:t> </a:t>
            </a:r>
            <a:r>
              <a:rPr lang="en-US" altLang="zh-CN" dirty="0" err="1"/>
              <a:t>x,</a:t>
            </a:r>
            <a:r>
              <a:rPr lang="en-US" altLang="zh-CN" b="1" dirty="0" err="1"/>
              <a:t>int</a:t>
            </a:r>
            <a:r>
              <a:rPr lang="en-US" altLang="zh-CN" dirty="0"/>
              <a:t> y) </a:t>
            </a:r>
            <a:r>
              <a:rPr lang="en-US" altLang="zh-CN" dirty="0" smtClean="0"/>
              <a:t>{ // </a:t>
            </a:r>
            <a:r>
              <a:rPr lang="zh-CN" altLang="en-US" dirty="0"/>
              <a:t>连接上</a:t>
            </a:r>
            <a:r>
              <a:rPr lang="zh-CN" altLang="en-US" dirty="0" smtClean="0"/>
              <a:t>一级</a:t>
            </a:r>
            <a:r>
              <a:rPr lang="en-US" altLang="zh-CN" dirty="0" smtClean="0"/>
              <a:t>{</a:t>
            </a:r>
            <a:endParaRPr lang="en-US" altLang="zh-CN" dirty="0"/>
          </a:p>
          <a:p>
            <a:pPr marL="541338" indent="-541338"/>
            <a:r>
              <a:rPr lang="en-US" altLang="zh-CN" b="1" dirty="0" err="1"/>
              <a:t>int</a:t>
            </a:r>
            <a:r>
              <a:rPr lang="en-US" altLang="zh-CN" dirty="0"/>
              <a:t> </a:t>
            </a:r>
            <a:r>
              <a:rPr lang="en-US" altLang="zh-CN" dirty="0" err="1"/>
              <a:t>fx</a:t>
            </a:r>
            <a:r>
              <a:rPr lang="en-US" altLang="zh-CN" dirty="0"/>
              <a:t>=Find(x),</a:t>
            </a:r>
            <a:r>
              <a:rPr lang="en-US" altLang="zh-CN" dirty="0" err="1"/>
              <a:t>fy</a:t>
            </a:r>
            <a:r>
              <a:rPr lang="en-US" altLang="zh-CN" dirty="0"/>
              <a:t>=Find(y);</a:t>
            </a:r>
          </a:p>
          <a:p>
            <a:pPr marL="541338" indent="-541338"/>
            <a:r>
              <a:rPr lang="en-US" altLang="zh-CN" b="1" dirty="0"/>
              <a:t>if</a:t>
            </a:r>
            <a:r>
              <a:rPr lang="en-US" altLang="zh-CN" dirty="0"/>
              <a:t>(</a:t>
            </a:r>
            <a:r>
              <a:rPr lang="en-US" altLang="zh-CN" dirty="0" err="1"/>
              <a:t>fx</a:t>
            </a:r>
            <a:r>
              <a:rPr lang="en-US" altLang="zh-CN" dirty="0"/>
              <a:t>!=</a:t>
            </a:r>
            <a:r>
              <a:rPr lang="en-US" altLang="zh-CN" dirty="0" err="1" smtClean="0"/>
              <a:t>fy</a:t>
            </a:r>
            <a:r>
              <a:rPr lang="en-US" altLang="zh-CN" dirty="0" smtClean="0"/>
              <a:t>)   father[</a:t>
            </a:r>
            <a:r>
              <a:rPr lang="en-US" altLang="zh-CN" dirty="0" err="1" smtClean="0"/>
              <a:t>fy</a:t>
            </a:r>
            <a:r>
              <a:rPr lang="en-US" altLang="zh-CN" dirty="0"/>
              <a:t>]=</a:t>
            </a:r>
            <a:r>
              <a:rPr lang="en-US" altLang="zh-CN" dirty="0" err="1"/>
              <a:t>fx</a:t>
            </a:r>
            <a:r>
              <a:rPr lang="en-US" altLang="zh-CN" dirty="0"/>
              <a:t>;</a:t>
            </a:r>
          </a:p>
          <a:p>
            <a:r>
              <a:rPr lang="en-US" altLang="zh-CN" dirty="0" smtClean="0"/>
              <a:t>}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7019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CN" b="1" dirty="0"/>
              <a:t>void</a:t>
            </a:r>
            <a:r>
              <a:rPr lang="en-US" altLang="zh-CN" dirty="0"/>
              <a:t> </a:t>
            </a:r>
            <a:r>
              <a:rPr lang="en-US" altLang="zh-CN" b="1" dirty="0"/>
              <a:t>LCA</a:t>
            </a:r>
            <a:r>
              <a:rPr lang="en-US" altLang="zh-CN" dirty="0"/>
              <a:t>(</a:t>
            </a:r>
            <a:r>
              <a:rPr lang="en-US" altLang="zh-CN" b="1" dirty="0" err="1"/>
              <a:t>int</a:t>
            </a:r>
            <a:r>
              <a:rPr lang="en-US" altLang="zh-CN" dirty="0"/>
              <a:t> u) </a:t>
            </a:r>
            <a:r>
              <a:rPr lang="en-US" altLang="zh-CN" dirty="0" smtClean="0"/>
              <a:t>{ // </a:t>
            </a:r>
            <a:r>
              <a:rPr lang="zh-CN" altLang="en-US" dirty="0"/>
              <a:t>链式前向星 </a:t>
            </a:r>
            <a:r>
              <a:rPr lang="en-US" altLang="zh-CN" dirty="0"/>
              <a:t>—— </a:t>
            </a:r>
            <a:r>
              <a:rPr lang="zh-CN" altLang="en-US" dirty="0" smtClean="0"/>
              <a:t>递归</a:t>
            </a:r>
            <a:endParaRPr lang="en-US" altLang="zh-CN" dirty="0"/>
          </a:p>
          <a:p>
            <a:pPr marL="449263" indent="-449263"/>
            <a:r>
              <a:rPr lang="en-US" altLang="zh-CN" b="1" dirty="0"/>
              <a:t>for</a:t>
            </a:r>
            <a:r>
              <a:rPr lang="en-US" altLang="zh-CN" dirty="0"/>
              <a:t>(</a:t>
            </a:r>
            <a:r>
              <a:rPr lang="en-US" altLang="zh-CN" b="1" dirty="0" err="1"/>
              <a:t>int</a:t>
            </a:r>
            <a:r>
              <a:rPr lang="en-US" altLang="zh-CN" dirty="0"/>
              <a:t> 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=</a:t>
            </a:r>
            <a:r>
              <a:rPr lang="en-US" altLang="zh-CN" dirty="0" err="1" smtClean="0"/>
              <a:t>thead</a:t>
            </a:r>
            <a:r>
              <a:rPr lang="en-US" altLang="zh-CN" dirty="0" smtClean="0"/>
              <a:t>[u];</a:t>
            </a:r>
            <a:r>
              <a:rPr lang="en-US" altLang="zh-CN" dirty="0" err="1" smtClean="0"/>
              <a:t>i;i</a:t>
            </a:r>
            <a:r>
              <a:rPr lang="en-US" altLang="zh-CN" dirty="0" smtClean="0"/>
              <a:t>=</a:t>
            </a:r>
            <a:r>
              <a:rPr lang="en-US" altLang="zh-CN" dirty="0" err="1" smtClean="0"/>
              <a:t>tre</a:t>
            </a:r>
            <a:r>
              <a:rPr lang="en-US" altLang="zh-CN" dirty="0" smtClean="0"/>
              <a:t>[</a:t>
            </a:r>
            <a:r>
              <a:rPr lang="en-US" altLang="zh-CN" dirty="0" err="1" smtClean="0"/>
              <a:t>i</a:t>
            </a:r>
            <a:r>
              <a:rPr lang="en-US" altLang="zh-CN" dirty="0"/>
              <a:t>].</a:t>
            </a:r>
            <a:r>
              <a:rPr lang="en-US" altLang="zh-CN" dirty="0" err="1" smtClean="0"/>
              <a:t>nxt</a:t>
            </a:r>
            <a:r>
              <a:rPr lang="en-US" altLang="zh-CN" dirty="0" smtClean="0"/>
              <a:t>){</a:t>
            </a:r>
            <a:endParaRPr lang="en-US" altLang="zh-CN" dirty="0"/>
          </a:p>
          <a:p>
            <a:pPr marL="719138" indent="-449263"/>
            <a:r>
              <a:rPr lang="en-US" altLang="zh-CN" b="1" dirty="0" err="1"/>
              <a:t>int</a:t>
            </a:r>
            <a:r>
              <a:rPr lang="en-US" altLang="zh-CN" dirty="0"/>
              <a:t> </a:t>
            </a:r>
            <a:r>
              <a:rPr lang="en-US" altLang="zh-CN" dirty="0" smtClean="0"/>
              <a:t>v=</a:t>
            </a:r>
            <a:r>
              <a:rPr lang="en-US" altLang="zh-CN" dirty="0" err="1" smtClean="0"/>
              <a:t>tre</a:t>
            </a:r>
            <a:r>
              <a:rPr lang="en-US" altLang="zh-CN" dirty="0" smtClean="0"/>
              <a:t>[</a:t>
            </a:r>
            <a:r>
              <a:rPr lang="en-US" altLang="zh-CN" dirty="0" err="1" smtClean="0"/>
              <a:t>i</a:t>
            </a:r>
            <a:r>
              <a:rPr lang="en-US" altLang="zh-CN" dirty="0"/>
              <a:t>].to;</a:t>
            </a:r>
          </a:p>
          <a:p>
            <a:pPr marL="719138" indent="-449263"/>
            <a:r>
              <a:rPr lang="en-US" altLang="zh-CN" dirty="0"/>
              <a:t>LCA(v</a:t>
            </a:r>
            <a:r>
              <a:rPr lang="en-US" altLang="zh-CN" dirty="0" smtClean="0"/>
              <a:t>);   Join(</a:t>
            </a:r>
            <a:r>
              <a:rPr lang="en-US" altLang="zh-CN" dirty="0" err="1" smtClean="0"/>
              <a:t>u,v</a:t>
            </a:r>
            <a:r>
              <a:rPr lang="en-US" altLang="zh-CN" dirty="0" smtClean="0"/>
              <a:t>);     </a:t>
            </a:r>
            <a:r>
              <a:rPr lang="en-US" altLang="zh-CN" dirty="0" err="1" smtClean="0"/>
              <a:t>vis</a:t>
            </a:r>
            <a:r>
              <a:rPr lang="en-US" altLang="zh-CN" dirty="0" smtClean="0"/>
              <a:t>[v</a:t>
            </a:r>
            <a:r>
              <a:rPr lang="en-US" altLang="zh-CN" dirty="0"/>
              <a:t>]=</a:t>
            </a:r>
            <a:r>
              <a:rPr lang="en-US" altLang="zh-CN" b="1" dirty="0"/>
              <a:t>true</a:t>
            </a:r>
            <a:r>
              <a:rPr lang="en-US" altLang="zh-CN" dirty="0"/>
              <a:t>;</a:t>
            </a:r>
          </a:p>
          <a:p>
            <a:pPr marL="449263" indent="-449263"/>
            <a:r>
              <a:rPr lang="en-US" altLang="zh-CN" dirty="0" smtClean="0"/>
              <a:t>}</a:t>
            </a:r>
          </a:p>
          <a:p>
            <a:pPr marL="449263" indent="-449263"/>
            <a:r>
              <a:rPr lang="en-US" altLang="zh-CN" dirty="0" smtClean="0"/>
              <a:t>for (</a:t>
            </a:r>
            <a:r>
              <a:rPr lang="en-US" altLang="zh-CN" dirty="0" err="1" smtClean="0"/>
              <a:t>int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=ahead[u];</a:t>
            </a:r>
            <a:r>
              <a:rPr lang="en-US" altLang="zh-CN" dirty="0" err="1" smtClean="0"/>
              <a:t>I;i</a:t>
            </a:r>
            <a:r>
              <a:rPr lang="en-US" altLang="zh-CN" dirty="0" smtClean="0"/>
              <a:t>=</a:t>
            </a:r>
            <a:r>
              <a:rPr lang="en-US" altLang="zh-CN" dirty="0" err="1" smtClean="0"/>
              <a:t>aske</a:t>
            </a:r>
            <a:r>
              <a:rPr lang="en-US" altLang="zh-CN" dirty="0" smtClean="0"/>
              <a:t>[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].</a:t>
            </a:r>
            <a:r>
              <a:rPr lang="en-US" altLang="zh-CN" dirty="0" err="1" smtClean="0"/>
              <a:t>nxt</a:t>
            </a:r>
            <a:r>
              <a:rPr lang="en-US" altLang="zh-CN" dirty="0" smtClean="0"/>
              <a:t>){</a:t>
            </a:r>
          </a:p>
          <a:p>
            <a:pPr marL="449263" indent="-449263"/>
            <a:r>
              <a:rPr lang="en-US" altLang="zh-CN" dirty="0"/>
              <a:t> </a:t>
            </a:r>
            <a:r>
              <a:rPr lang="en-US" altLang="zh-CN" dirty="0" smtClean="0"/>
              <a:t>    </a:t>
            </a:r>
            <a:r>
              <a:rPr lang="en-US" altLang="zh-CN" dirty="0" err="1" smtClean="0"/>
              <a:t>int</a:t>
            </a:r>
            <a:r>
              <a:rPr lang="en-US" altLang="zh-CN" dirty="0" smtClean="0"/>
              <a:t> v=</a:t>
            </a:r>
            <a:r>
              <a:rPr lang="en-US" altLang="zh-CN" dirty="0" err="1" smtClean="0"/>
              <a:t>aske</a:t>
            </a:r>
            <a:r>
              <a:rPr lang="en-US" altLang="zh-CN" dirty="0" smtClean="0"/>
              <a:t>[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].to;</a:t>
            </a:r>
            <a:endParaRPr lang="en-US" altLang="zh-CN" dirty="0"/>
          </a:p>
          <a:p>
            <a:pPr marL="449263" indent="-449263"/>
            <a:r>
              <a:rPr lang="en-US" altLang="zh-CN" b="1" dirty="0" smtClean="0"/>
              <a:t>     if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vis</a:t>
            </a:r>
            <a:r>
              <a:rPr lang="en-US" altLang="zh-CN" dirty="0"/>
              <a:t>[v]) </a:t>
            </a:r>
            <a:r>
              <a:rPr lang="en-US" altLang="zh-CN" dirty="0" err="1" smtClean="0"/>
              <a:t>lca</a:t>
            </a:r>
            <a:r>
              <a:rPr lang="en-US" altLang="zh-CN" dirty="0" smtClean="0"/>
              <a:t>[</a:t>
            </a:r>
            <a:r>
              <a:rPr lang="en-US" altLang="zh-CN" dirty="0" err="1" smtClean="0"/>
              <a:t>aske</a:t>
            </a:r>
            <a:r>
              <a:rPr lang="en-US" altLang="zh-CN" dirty="0" smtClean="0"/>
              <a:t>[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].id]=Find(v);</a:t>
            </a:r>
            <a:endParaRPr lang="en-US" altLang="zh-CN" dirty="0"/>
          </a:p>
          <a:p>
            <a:pPr marL="449263" indent="-449263"/>
            <a:r>
              <a:rPr lang="en-US" altLang="zh-CN" dirty="0" smtClean="0"/>
              <a:t> </a:t>
            </a:r>
            <a:r>
              <a:rPr lang="en-US" altLang="zh-CN" sz="1400" dirty="0"/>
              <a:t>// </a:t>
            </a:r>
            <a:r>
              <a:rPr lang="zh-CN" altLang="en-US" sz="1400" dirty="0"/>
              <a:t>如果找到目标点，并且与他有关系的点已经被访问了，那么就可以去求他们的共同祖先了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 smtClean="0"/>
              <a:t>        }</a:t>
            </a:r>
          </a:p>
          <a:p>
            <a:pPr marL="0" indent="0">
              <a:buNone/>
            </a:pPr>
            <a:r>
              <a:rPr lang="en-US" altLang="zh-CN" dirty="0" smtClean="0"/>
              <a:t>}</a:t>
            </a:r>
            <a:r>
              <a:rPr lang="en-US" altLang="zh-CN" dirty="0"/>
              <a:t/>
            </a:r>
            <a:br>
              <a:rPr lang="en-US" altLang="zh-CN" dirty="0"/>
            </a:b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5966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参考资料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总框架参考：</a:t>
            </a:r>
            <a:r>
              <a:rPr lang="en-US" altLang="zh-CN" dirty="0"/>
              <a:t>https://www.cnblogs.com/eternhope/p/9502559.html</a:t>
            </a:r>
            <a:endParaRPr lang="zh-CN" altLang="en-US" dirty="0"/>
          </a:p>
          <a:p>
            <a:r>
              <a:rPr lang="zh-CN" altLang="en-US" dirty="0" smtClean="0"/>
              <a:t>各部分参考来源已在各部分注明。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280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程序实现：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6468533" cy="4484559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dirty="0"/>
              <a:t>void </a:t>
            </a:r>
            <a:r>
              <a:rPr lang="en-US" altLang="zh-CN" dirty="0" err="1"/>
              <a:t>dfs</a:t>
            </a:r>
            <a:r>
              <a:rPr lang="en-US" altLang="zh-CN" dirty="0"/>
              <a:t>(</a:t>
            </a:r>
            <a:r>
              <a:rPr lang="en-US" altLang="zh-CN" dirty="0" err="1"/>
              <a:t>int</a:t>
            </a:r>
            <a:r>
              <a:rPr lang="en-US" altLang="zh-CN" dirty="0"/>
              <a:t> </a:t>
            </a:r>
            <a:r>
              <a:rPr lang="en-US" altLang="zh-CN" dirty="0" err="1"/>
              <a:t>x,int</a:t>
            </a:r>
            <a:r>
              <a:rPr lang="en-US" altLang="zh-CN" dirty="0"/>
              <a:t> </a:t>
            </a:r>
            <a:r>
              <a:rPr lang="en-US" altLang="zh-CN" dirty="0" err="1" smtClean="0"/>
              <a:t>fa,int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dep</a:t>
            </a:r>
            <a:r>
              <a:rPr lang="en-US" altLang="zh-CN" dirty="0"/>
              <a:t>) {</a:t>
            </a:r>
          </a:p>
          <a:p>
            <a:r>
              <a:rPr lang="en-US" altLang="zh-CN" dirty="0" smtClean="0"/>
              <a:t>//</a:t>
            </a:r>
            <a:r>
              <a:rPr lang="en-US" altLang="zh-CN" dirty="0" err="1"/>
              <a:t>fa</a:t>
            </a:r>
            <a:r>
              <a:rPr lang="zh-CN" altLang="en-US" dirty="0"/>
              <a:t>表示父节点编号</a:t>
            </a:r>
          </a:p>
          <a:p>
            <a:r>
              <a:rPr lang="en-US" altLang="zh-CN" dirty="0" smtClean="0"/>
              <a:t>    </a:t>
            </a:r>
            <a:r>
              <a:rPr lang="en-US" altLang="zh-CN" dirty="0" err="1" smtClean="0"/>
              <a:t>int</a:t>
            </a:r>
            <a:r>
              <a:rPr lang="en-US" altLang="zh-CN" dirty="0" smtClean="0"/>
              <a:t> </a:t>
            </a:r>
            <a:r>
              <a:rPr lang="en-US" altLang="zh-CN" dirty="0" err="1"/>
              <a:t>i</a:t>
            </a:r>
            <a:r>
              <a:rPr lang="en-US" altLang="zh-CN" dirty="0"/>
              <a:t>;</a:t>
            </a:r>
          </a:p>
          <a:p>
            <a:r>
              <a:rPr lang="en-US" altLang="zh-CN" dirty="0"/>
              <a:t>    f[x]=</a:t>
            </a:r>
            <a:r>
              <a:rPr lang="en-US" altLang="zh-CN" dirty="0" err="1"/>
              <a:t>fa</a:t>
            </a:r>
            <a:r>
              <a:rPr lang="en-US" altLang="zh-CN" dirty="0"/>
              <a:t>;//f[x]</a:t>
            </a:r>
            <a:r>
              <a:rPr lang="zh-CN" altLang="en-US" dirty="0"/>
              <a:t>表示</a:t>
            </a:r>
            <a:r>
              <a:rPr lang="en-US" altLang="zh-CN" dirty="0"/>
              <a:t>x</a:t>
            </a:r>
            <a:r>
              <a:rPr lang="zh-CN" altLang="en-US" dirty="0"/>
              <a:t>节点的父节点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d[x</a:t>
            </a:r>
            <a:r>
              <a:rPr lang="en-US" altLang="zh-CN" dirty="0" smtClean="0"/>
              <a:t>]=</a:t>
            </a:r>
            <a:r>
              <a:rPr lang="en-US" altLang="zh-CN" dirty="0" err="1" smtClean="0"/>
              <a:t>dep</a:t>
            </a:r>
            <a:r>
              <a:rPr lang="en-US" altLang="zh-CN" dirty="0" smtClean="0"/>
              <a:t>;</a:t>
            </a:r>
            <a:endParaRPr lang="en-US" altLang="zh-CN" dirty="0"/>
          </a:p>
          <a:p>
            <a:r>
              <a:rPr lang="en-US" altLang="zh-CN" dirty="0"/>
              <a:t>    for(</a:t>
            </a:r>
            <a:r>
              <a:rPr lang="en-US" altLang="zh-CN" dirty="0" err="1"/>
              <a:t>i</a:t>
            </a:r>
            <a:r>
              <a:rPr lang="en-US" altLang="zh-CN" dirty="0"/>
              <a:t>=head[x];</a:t>
            </a:r>
            <a:r>
              <a:rPr lang="en-US" altLang="zh-CN" dirty="0" err="1"/>
              <a:t>i;i</a:t>
            </a:r>
            <a:r>
              <a:rPr lang="en-US" altLang="zh-CN" dirty="0"/>
              <a:t>=</a:t>
            </a:r>
            <a:r>
              <a:rPr lang="en-US" altLang="zh-CN" dirty="0" err="1"/>
              <a:t>nxt</a:t>
            </a:r>
            <a:r>
              <a:rPr lang="en-US" altLang="zh-CN" dirty="0"/>
              <a:t>[</a:t>
            </a:r>
            <a:r>
              <a:rPr lang="en-US" altLang="zh-CN" dirty="0" err="1"/>
              <a:t>i</a:t>
            </a:r>
            <a:r>
              <a:rPr lang="en-US" altLang="zh-CN" dirty="0"/>
              <a:t>])</a:t>
            </a:r>
          </a:p>
          <a:p>
            <a:r>
              <a:rPr lang="en-US" altLang="zh-CN" dirty="0"/>
              <a:t>        if(to[</a:t>
            </a:r>
            <a:r>
              <a:rPr lang="en-US" altLang="zh-CN" dirty="0" err="1"/>
              <a:t>i</a:t>
            </a:r>
            <a:r>
              <a:rPr lang="en-US" altLang="zh-CN" dirty="0"/>
              <a:t>]!=</a:t>
            </a:r>
            <a:r>
              <a:rPr lang="en-US" altLang="zh-CN" dirty="0" err="1"/>
              <a:t>fa</a:t>
            </a:r>
            <a:r>
              <a:rPr lang="en-US" altLang="zh-CN" dirty="0" smtClean="0"/>
              <a:t>)      </a:t>
            </a:r>
            <a:r>
              <a:rPr lang="en-US" altLang="zh-CN" dirty="0" err="1"/>
              <a:t>dfs</a:t>
            </a:r>
            <a:r>
              <a:rPr lang="en-US" altLang="zh-CN" dirty="0"/>
              <a:t>(to[</a:t>
            </a:r>
            <a:r>
              <a:rPr lang="en-US" altLang="zh-CN" dirty="0" err="1"/>
              <a:t>i</a:t>
            </a:r>
            <a:r>
              <a:rPr lang="en-US" altLang="zh-CN" dirty="0"/>
              <a:t>],</a:t>
            </a:r>
            <a:r>
              <a:rPr lang="en-US" altLang="zh-CN" dirty="0" smtClean="0"/>
              <a:t>x,dep+1);</a:t>
            </a:r>
            <a:endParaRPr lang="en-US" altLang="zh-CN" dirty="0"/>
          </a:p>
          <a:p>
            <a:r>
              <a:rPr lang="en-US" altLang="zh-CN" dirty="0"/>
              <a:t>}</a:t>
            </a:r>
          </a:p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7381103" y="2907957"/>
            <a:ext cx="43907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int</a:t>
            </a:r>
            <a:r>
              <a:rPr lang="en-US" altLang="zh-CN" dirty="0"/>
              <a:t> </a:t>
            </a:r>
            <a:r>
              <a:rPr lang="en-US" altLang="zh-CN" dirty="0" err="1" smtClean="0"/>
              <a:t>lca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int</a:t>
            </a:r>
            <a:r>
              <a:rPr lang="en-US" altLang="zh-CN" dirty="0" smtClean="0"/>
              <a:t> </a:t>
            </a:r>
            <a:r>
              <a:rPr lang="en-US" altLang="zh-CN" dirty="0" err="1"/>
              <a:t>x,int</a:t>
            </a:r>
            <a:r>
              <a:rPr lang="en-US" altLang="zh-CN" dirty="0"/>
              <a:t> y)</a:t>
            </a:r>
          </a:p>
          <a:p>
            <a:r>
              <a:rPr lang="en-US" altLang="zh-CN" dirty="0"/>
              <a:t>{</a:t>
            </a:r>
          </a:p>
          <a:p>
            <a:r>
              <a:rPr lang="en-US" altLang="zh-CN" dirty="0"/>
              <a:t>    </a:t>
            </a:r>
            <a:r>
              <a:rPr lang="en-US" altLang="zh-CN" dirty="0" err="1"/>
              <a:t>int</a:t>
            </a:r>
            <a:r>
              <a:rPr lang="en-US" altLang="zh-CN" dirty="0"/>
              <a:t> </a:t>
            </a:r>
            <a:r>
              <a:rPr lang="en-US" altLang="zh-CN" dirty="0" err="1"/>
              <a:t>i</a:t>
            </a:r>
            <a:r>
              <a:rPr lang="en-US" altLang="zh-CN" dirty="0"/>
              <a:t>;</a:t>
            </a:r>
          </a:p>
          <a:p>
            <a:r>
              <a:rPr lang="en-US" altLang="zh-CN" dirty="0"/>
              <a:t>    if(d[x]&lt;d[y])</a:t>
            </a:r>
          </a:p>
          <a:p>
            <a:r>
              <a:rPr lang="en-US" altLang="zh-CN" dirty="0"/>
              <a:t>        swap(</a:t>
            </a:r>
            <a:r>
              <a:rPr lang="en-US" altLang="zh-CN" dirty="0" err="1"/>
              <a:t>x,y</a:t>
            </a:r>
            <a:r>
              <a:rPr lang="en-US" altLang="zh-CN" dirty="0"/>
              <a:t>);</a:t>
            </a:r>
          </a:p>
          <a:p>
            <a:r>
              <a:rPr lang="en-US" altLang="zh-CN" dirty="0"/>
              <a:t>    while(d[x]&gt;d[y])</a:t>
            </a:r>
          </a:p>
          <a:p>
            <a:r>
              <a:rPr lang="en-US" altLang="zh-CN" dirty="0"/>
              <a:t>    	x=f[x];//</a:t>
            </a:r>
            <a:r>
              <a:rPr lang="zh-CN" altLang="en-US" dirty="0"/>
              <a:t>移动至同一深度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while(x!=y)</a:t>
            </a:r>
          </a:p>
          <a:p>
            <a:r>
              <a:rPr lang="en-US" altLang="zh-CN" dirty="0"/>
              <a:t>    	x=f[x],y=f[y];</a:t>
            </a:r>
          </a:p>
          <a:p>
            <a:r>
              <a:rPr lang="en-US" altLang="zh-CN" dirty="0"/>
              <a:t>    return x;</a:t>
            </a:r>
          </a:p>
          <a:p>
            <a:r>
              <a:rPr lang="en-US" altLang="zh-CN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1027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1124"/>
          </a:xfrm>
        </p:spPr>
        <p:txBody>
          <a:bodyPr/>
          <a:lstStyle/>
          <a:p>
            <a:r>
              <a:rPr lang="zh-CN" altLang="en-US" dirty="0" smtClean="0"/>
              <a:t>在线算法二：</a:t>
            </a:r>
            <a:r>
              <a:rPr lang="zh-CN" altLang="en-US" b="1" dirty="0" smtClean="0"/>
              <a:t>倍增</a:t>
            </a:r>
            <a:r>
              <a:rPr lang="en-US" altLang="zh-CN" b="1" dirty="0" smtClean="0"/>
              <a:t>LCA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2438" y="1186250"/>
            <a:ext cx="8932333" cy="550287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dirty="0" smtClean="0"/>
              <a:t>朴素</a:t>
            </a:r>
            <a:r>
              <a:rPr lang="en-US" altLang="zh-CN" dirty="0"/>
              <a:t>LCA</a:t>
            </a:r>
            <a:r>
              <a:rPr lang="zh-CN" altLang="en-US" dirty="0"/>
              <a:t>的一种优化。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dirty="0"/>
              <a:t>一点一点跳，显然太慢了</a:t>
            </a:r>
            <a:r>
              <a:rPr lang="zh-CN" altLang="en-US" dirty="0" smtClean="0"/>
              <a:t>。</a:t>
            </a:r>
            <a:r>
              <a:rPr lang="zh-CN" altLang="en-US" dirty="0"/>
              <a:t>怎么办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dirty="0" smtClean="0"/>
              <a:t>可能比较容易想到的是把每个点向上跳</a:t>
            </a:r>
            <a:r>
              <a:rPr lang="en-US" altLang="zh-CN" dirty="0" smtClean="0"/>
              <a:t>k</a:t>
            </a:r>
            <a:r>
              <a:rPr lang="zh-CN" altLang="en-US" dirty="0" smtClean="0"/>
              <a:t>步能到达的点都记下来，然后二分查找：同父向下找，否则向上找。但这样空间会爆的</a:t>
            </a:r>
            <a:r>
              <a:rPr lang="en-US" altLang="zh-CN" dirty="0" smtClean="0"/>
              <a:t>O(n^2)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dirty="0"/>
              <a:t>能不能少记点？</a:t>
            </a:r>
            <a:r>
              <a:rPr lang="zh-CN" altLang="en-US" dirty="0" smtClean="0"/>
              <a:t>还</a:t>
            </a:r>
            <a:r>
              <a:rPr lang="zh-CN" altLang="en-US" dirty="0"/>
              <a:t>记得快速幂吗</a:t>
            </a:r>
            <a:r>
              <a:rPr lang="zh-CN" altLang="en-US" dirty="0" smtClean="0"/>
              <a:t>？我们可以只记录</a:t>
            </a:r>
            <a:r>
              <a:rPr lang="zh-CN" altLang="en-US" dirty="0"/>
              <a:t>结点</a:t>
            </a:r>
            <a:r>
              <a:rPr lang="en-US" altLang="zh-CN" dirty="0"/>
              <a:t>x</a:t>
            </a:r>
            <a:r>
              <a:rPr lang="zh-CN" altLang="en-US" dirty="0"/>
              <a:t>向上</a:t>
            </a:r>
            <a:r>
              <a:rPr lang="en-US" altLang="zh-CN" dirty="0"/>
              <a:t>2^i</a:t>
            </a:r>
            <a:r>
              <a:rPr lang="zh-CN" altLang="en-US" dirty="0"/>
              <a:t>的祖先结点</a:t>
            </a:r>
            <a:r>
              <a:rPr lang="en-US" altLang="zh-CN" dirty="0" err="1"/>
              <a:t>grd</a:t>
            </a:r>
            <a:r>
              <a:rPr lang="en-US" altLang="zh-CN" dirty="0"/>
              <a:t>[x][</a:t>
            </a:r>
            <a:r>
              <a:rPr lang="en-US" altLang="zh-CN" dirty="0" err="1"/>
              <a:t>i</a:t>
            </a:r>
            <a:r>
              <a:rPr lang="en-US" altLang="zh-CN" dirty="0" smtClean="0"/>
              <a:t>]</a:t>
            </a:r>
            <a:r>
              <a:rPr lang="zh-CN" altLang="en-US" dirty="0" smtClean="0"/>
              <a:t>，然后祖先接力向上跳。空间复杂度降为</a:t>
            </a:r>
            <a:r>
              <a:rPr lang="en-US" altLang="zh-CN" dirty="0" smtClean="0"/>
              <a:t>O(</a:t>
            </a:r>
            <a:r>
              <a:rPr lang="en-US" altLang="zh-CN" dirty="0" err="1" smtClean="0"/>
              <a:t>nlogn</a:t>
            </a:r>
            <a:r>
              <a:rPr lang="en-US" altLang="zh-CN" dirty="0" smtClean="0"/>
              <a:t>)</a:t>
            </a:r>
            <a:r>
              <a:rPr lang="zh-CN" altLang="en-US" dirty="0" smtClean="0"/>
              <a:t>。</a:t>
            </a:r>
            <a:endParaRPr lang="zh-CN" altLang="en-US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dirty="0" smtClean="0"/>
              <a:t>如果</a:t>
            </a:r>
            <a:r>
              <a:rPr lang="zh-CN" altLang="en-US" dirty="0"/>
              <a:t>要跳</a:t>
            </a:r>
            <a:r>
              <a:rPr lang="en-US" altLang="zh-CN" dirty="0"/>
              <a:t>x</a:t>
            </a:r>
            <a:r>
              <a:rPr lang="zh-CN" altLang="en-US" dirty="0"/>
              <a:t>次，可以把</a:t>
            </a:r>
            <a:r>
              <a:rPr lang="en-US" altLang="zh-CN" dirty="0"/>
              <a:t>x</a:t>
            </a:r>
            <a:r>
              <a:rPr lang="zh-CN" altLang="en-US" dirty="0"/>
              <a:t>转换为二进制</a:t>
            </a:r>
            <a:r>
              <a:rPr lang="zh-CN" altLang="en-US" dirty="0" smtClean="0"/>
              <a:t>。每</a:t>
            </a:r>
            <a:r>
              <a:rPr lang="zh-CN" altLang="en-US" dirty="0"/>
              <a:t>一位都是</a:t>
            </a:r>
            <a:r>
              <a:rPr lang="en-US" altLang="zh-CN" dirty="0"/>
              <a:t>1</a:t>
            </a:r>
            <a:r>
              <a:rPr lang="zh-CN" altLang="en-US" dirty="0"/>
              <a:t>或</a:t>
            </a:r>
            <a:r>
              <a:rPr lang="en-US" altLang="zh-CN" dirty="0"/>
              <a:t>0</a:t>
            </a:r>
            <a:r>
              <a:rPr lang="zh-CN" altLang="en-US" dirty="0"/>
              <a:t>，也就是跳或者不跳。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dirty="0"/>
              <a:t>在第</a:t>
            </a:r>
            <a:r>
              <a:rPr lang="en-US" altLang="zh-CN" dirty="0" err="1"/>
              <a:t>i</a:t>
            </a:r>
            <a:r>
              <a:rPr lang="zh-CN" altLang="en-US" dirty="0"/>
              <a:t>位，如果跳，就向上跳</a:t>
            </a:r>
            <a:r>
              <a:rPr lang="en-US" altLang="zh-CN" dirty="0"/>
              <a:t>2</a:t>
            </a:r>
            <a:r>
              <a:rPr lang="en-US" altLang="zh-CN" baseline="30000" dirty="0"/>
              <a:t>(i-1)</a:t>
            </a:r>
            <a:r>
              <a:rPr lang="zh-CN" altLang="en-US" dirty="0"/>
              <a:t>次。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dirty="0"/>
              <a:t>至于跳或者不跳，判断很简单。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dirty="0"/>
              <a:t>如果跳了之后还没在</a:t>
            </a:r>
            <a:r>
              <a:rPr lang="zh-CN" altLang="en-US" dirty="0" smtClean="0"/>
              <a:t>一起（即祖先结点不一样），</a:t>
            </a:r>
            <a:r>
              <a:rPr lang="zh-CN" altLang="en-US" dirty="0"/>
              <a:t>就跳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CN" dirty="0"/>
              <a:t>//</a:t>
            </a:r>
            <a:r>
              <a:rPr lang="zh-CN" altLang="en-US" dirty="0"/>
              <a:t>若</a:t>
            </a:r>
            <a:r>
              <a:rPr lang="en-US" altLang="zh-CN" dirty="0" err="1"/>
              <a:t>x,y</a:t>
            </a:r>
            <a:r>
              <a:rPr lang="zh-CN" altLang="en-US" dirty="0"/>
              <a:t>向上跳</a:t>
            </a:r>
            <a:r>
              <a:rPr lang="en-US" altLang="zh-CN" dirty="0"/>
              <a:t>2^i</a:t>
            </a:r>
            <a:r>
              <a:rPr lang="zh-CN" altLang="en-US" dirty="0"/>
              <a:t>步祖先相同，</a:t>
            </a:r>
            <a:r>
              <a:rPr lang="en-US" altLang="zh-CN" dirty="0" err="1"/>
              <a:t>x,y</a:t>
            </a:r>
            <a:r>
              <a:rPr lang="zh-CN" altLang="en-US" dirty="0"/>
              <a:t>的父亲跳</a:t>
            </a:r>
            <a:r>
              <a:rPr lang="en-US" altLang="zh-CN" dirty="0"/>
              <a:t>2^i</a:t>
            </a:r>
            <a:r>
              <a:rPr lang="zh-CN" altLang="en-US" dirty="0"/>
              <a:t>一定也</a:t>
            </a:r>
            <a:r>
              <a:rPr lang="zh-CN" altLang="en-US" dirty="0" smtClean="0"/>
              <a:t>相同，从</a:t>
            </a:r>
            <a:r>
              <a:rPr lang="en-US" altLang="zh-CN" dirty="0" smtClean="0"/>
              <a:t>i-1</a:t>
            </a:r>
            <a:r>
              <a:rPr lang="zh-CN" altLang="en-US" dirty="0" smtClean="0"/>
              <a:t>试就可以了</a:t>
            </a:r>
            <a:endParaRPr lang="zh-CN" altLang="en-US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dirty="0"/>
              <a:t>预处理：算出每个点上跳</a:t>
            </a:r>
            <a:r>
              <a:rPr lang="en-US" altLang="zh-CN" dirty="0" smtClean="0"/>
              <a:t>2</a:t>
            </a:r>
            <a:r>
              <a:rPr lang="en-US" altLang="zh-CN" baseline="30000" dirty="0" smtClean="0"/>
              <a:t>i</a:t>
            </a:r>
            <a:r>
              <a:rPr lang="zh-CN" altLang="en-US" dirty="0" smtClean="0"/>
              <a:t>次</a:t>
            </a:r>
            <a:r>
              <a:rPr lang="zh-CN" altLang="en-US" dirty="0"/>
              <a:t>后的位置。（已知上跳</a:t>
            </a:r>
            <a:r>
              <a:rPr lang="en-US" altLang="zh-CN" dirty="0"/>
              <a:t>2</a:t>
            </a:r>
            <a:r>
              <a:rPr lang="en-US" altLang="zh-CN" baseline="30000" dirty="0"/>
              <a:t>0</a:t>
            </a:r>
            <a:r>
              <a:rPr lang="zh-CN" altLang="en-US" dirty="0"/>
              <a:t>次的位置就是它的父亲</a:t>
            </a:r>
            <a:r>
              <a:rPr lang="zh-CN" altLang="en-US" dirty="0" smtClean="0"/>
              <a:t>）</a:t>
            </a:r>
            <a:r>
              <a:rPr lang="en-US" altLang="zh-CN" dirty="0" smtClean="0"/>
              <a:t>O(</a:t>
            </a:r>
            <a:r>
              <a:rPr lang="en-US" altLang="zh-CN" dirty="0" err="1" smtClean="0"/>
              <a:t>nlogn</a:t>
            </a:r>
            <a:r>
              <a:rPr lang="en-US" altLang="zh-CN" dirty="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dirty="0"/>
              <a:t>每次询问：</a:t>
            </a:r>
            <a:r>
              <a:rPr lang="en-US" altLang="zh-CN" dirty="0"/>
              <a:t>O(</a:t>
            </a:r>
            <a:r>
              <a:rPr lang="en-US" altLang="zh-CN" dirty="0" err="1"/>
              <a:t>logn</a:t>
            </a:r>
            <a:r>
              <a:rPr lang="en-US" altLang="zh-CN" dirty="0" smtClean="0"/>
              <a:t>)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4038" y="2592386"/>
            <a:ext cx="244792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9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 smtClean="0"/>
              <a:t>程序实现：预处理记录结点</a:t>
            </a:r>
            <a:r>
              <a:rPr lang="en-US" altLang="zh-CN" sz="3200" dirty="0" smtClean="0"/>
              <a:t>x</a:t>
            </a:r>
            <a:r>
              <a:rPr lang="zh-CN" altLang="en-US" sz="3200" dirty="0" smtClean="0"/>
              <a:t>向上</a:t>
            </a:r>
            <a:r>
              <a:rPr lang="en-US" altLang="zh-CN" sz="3200" dirty="0" smtClean="0"/>
              <a:t>2^i</a:t>
            </a:r>
            <a:r>
              <a:rPr lang="zh-CN" altLang="en-US" sz="3200" dirty="0" smtClean="0"/>
              <a:t>的祖先结点</a:t>
            </a:r>
            <a:r>
              <a:rPr lang="en-US" altLang="zh-CN" sz="3200" dirty="0" err="1" smtClean="0"/>
              <a:t>grd</a:t>
            </a:r>
            <a:r>
              <a:rPr lang="en-US" altLang="zh-CN" sz="3200" dirty="0" smtClean="0"/>
              <a:t>[x][</a:t>
            </a:r>
            <a:r>
              <a:rPr lang="en-US" altLang="zh-CN" sz="3200" dirty="0" err="1" smtClean="0"/>
              <a:t>i</a:t>
            </a:r>
            <a:r>
              <a:rPr lang="en-US" altLang="zh-CN" sz="3200" dirty="0" smtClean="0"/>
              <a:t>]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315832" cy="4023240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dirty="0" smtClean="0"/>
              <a:t>void </a:t>
            </a:r>
            <a:r>
              <a:rPr lang="en-US" altLang="zh-CN" dirty="0" err="1"/>
              <a:t>dfs</a:t>
            </a:r>
            <a:r>
              <a:rPr lang="en-US" altLang="zh-CN" dirty="0"/>
              <a:t>(</a:t>
            </a:r>
            <a:r>
              <a:rPr lang="en-US" altLang="zh-CN" dirty="0" err="1"/>
              <a:t>int</a:t>
            </a:r>
            <a:r>
              <a:rPr lang="en-US" altLang="zh-CN" dirty="0"/>
              <a:t> </a:t>
            </a:r>
            <a:r>
              <a:rPr lang="en-US" altLang="zh-CN" dirty="0" err="1"/>
              <a:t>x,int</a:t>
            </a:r>
            <a:r>
              <a:rPr lang="en-US" altLang="zh-CN" dirty="0"/>
              <a:t> </a:t>
            </a:r>
            <a:r>
              <a:rPr lang="en-US" altLang="zh-CN" dirty="0" err="1" smtClean="0"/>
              <a:t>fa,int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dep</a:t>
            </a:r>
            <a:r>
              <a:rPr lang="en-US" altLang="zh-CN" dirty="0" smtClean="0"/>
              <a:t>){</a:t>
            </a:r>
            <a:endParaRPr lang="en-US" altLang="zh-CN" dirty="0"/>
          </a:p>
          <a:p>
            <a:r>
              <a:rPr lang="en-US" altLang="zh-CN" dirty="0"/>
              <a:t>    </a:t>
            </a:r>
            <a:r>
              <a:rPr lang="en-US" altLang="zh-CN" dirty="0" err="1"/>
              <a:t>int</a:t>
            </a:r>
            <a:r>
              <a:rPr lang="en-US" altLang="zh-CN" dirty="0"/>
              <a:t> </a:t>
            </a:r>
            <a:r>
              <a:rPr lang="en-US" altLang="zh-CN" dirty="0" err="1"/>
              <a:t>i</a:t>
            </a:r>
            <a:r>
              <a:rPr lang="en-US" altLang="zh-CN" dirty="0"/>
              <a:t>;</a:t>
            </a:r>
          </a:p>
          <a:p>
            <a:r>
              <a:rPr lang="en-US" altLang="zh-CN" dirty="0"/>
              <a:t>    </a:t>
            </a:r>
            <a:r>
              <a:rPr lang="en-US" altLang="zh-CN" dirty="0" err="1"/>
              <a:t>grd</a:t>
            </a:r>
            <a:r>
              <a:rPr lang="en-US" altLang="zh-CN" dirty="0"/>
              <a:t>[x][0]=</a:t>
            </a:r>
            <a:r>
              <a:rPr lang="en-US" altLang="zh-CN" dirty="0" err="1"/>
              <a:t>fa</a:t>
            </a:r>
            <a:r>
              <a:rPr lang="en-US" altLang="zh-CN" dirty="0"/>
              <a:t>;//</a:t>
            </a:r>
            <a:r>
              <a:rPr lang="zh-CN" altLang="en-US" dirty="0"/>
              <a:t>父节点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d[x</a:t>
            </a:r>
            <a:r>
              <a:rPr lang="en-US" altLang="zh-CN" dirty="0" smtClean="0"/>
              <a:t>]=</a:t>
            </a:r>
            <a:r>
              <a:rPr lang="en-US" altLang="zh-CN" dirty="0" err="1" smtClean="0"/>
              <a:t>dep</a:t>
            </a:r>
            <a:r>
              <a:rPr lang="en-US" altLang="zh-CN" dirty="0" smtClean="0"/>
              <a:t>;</a:t>
            </a:r>
            <a:endParaRPr lang="en-US" altLang="zh-CN" dirty="0"/>
          </a:p>
          <a:p>
            <a:r>
              <a:rPr lang="en-US" altLang="zh-CN" dirty="0"/>
              <a:t>    for(</a:t>
            </a:r>
            <a:r>
              <a:rPr lang="en-US" altLang="zh-CN" dirty="0" err="1"/>
              <a:t>i</a:t>
            </a:r>
            <a:r>
              <a:rPr lang="en-US" altLang="zh-CN" dirty="0"/>
              <a:t>=1;i&lt;21;i</a:t>
            </a:r>
            <a:r>
              <a:rPr lang="en-US" altLang="zh-CN" dirty="0" smtClean="0"/>
              <a:t>++)//</a:t>
            </a:r>
            <a:r>
              <a:rPr lang="zh-CN" altLang="en-US" dirty="0" smtClean="0"/>
              <a:t>计算的总层数为</a:t>
            </a:r>
            <a:r>
              <a:rPr lang="en-US" altLang="zh-CN" dirty="0" smtClean="0"/>
              <a:t>log(n)—&gt;20</a:t>
            </a:r>
            <a:r>
              <a:rPr lang="zh-CN" altLang="en-US" dirty="0" smtClean="0"/>
              <a:t>即可</a:t>
            </a:r>
            <a:endParaRPr lang="zh-CN" altLang="en-US" dirty="0"/>
          </a:p>
          <a:p>
            <a:r>
              <a:rPr lang="zh-CN" altLang="en-US" dirty="0"/>
              <a:t>        </a:t>
            </a:r>
            <a:r>
              <a:rPr lang="en-US" altLang="zh-CN" dirty="0" err="1"/>
              <a:t>grd</a:t>
            </a:r>
            <a:r>
              <a:rPr lang="en-US" altLang="zh-CN" dirty="0"/>
              <a:t>[x][</a:t>
            </a:r>
            <a:r>
              <a:rPr lang="en-US" altLang="zh-CN" dirty="0" err="1"/>
              <a:t>i</a:t>
            </a:r>
            <a:r>
              <a:rPr lang="en-US" altLang="zh-CN" dirty="0"/>
              <a:t>]=</a:t>
            </a:r>
            <a:r>
              <a:rPr lang="en-US" altLang="zh-CN" dirty="0" err="1"/>
              <a:t>grd</a:t>
            </a:r>
            <a:r>
              <a:rPr lang="en-US" altLang="zh-CN" dirty="0"/>
              <a:t>[</a:t>
            </a:r>
            <a:r>
              <a:rPr lang="en-US" altLang="zh-CN" dirty="0" err="1">
                <a:solidFill>
                  <a:srgbClr val="FF0000"/>
                </a:solidFill>
              </a:rPr>
              <a:t>grd</a:t>
            </a:r>
            <a:r>
              <a:rPr lang="en-US" altLang="zh-CN" dirty="0">
                <a:solidFill>
                  <a:srgbClr val="FF0000"/>
                </a:solidFill>
              </a:rPr>
              <a:t>[x][i-1]</a:t>
            </a:r>
            <a:r>
              <a:rPr lang="en-US" altLang="zh-CN" dirty="0"/>
              <a:t>][i-1</a:t>
            </a:r>
            <a:r>
              <a:rPr lang="en-US" altLang="zh-CN" dirty="0" smtClean="0"/>
              <a:t>];//</a:t>
            </a:r>
            <a:r>
              <a:rPr lang="zh-CN" altLang="en-US" dirty="0" smtClean="0"/>
              <a:t>向上预处理祖先</a:t>
            </a:r>
            <a:r>
              <a:rPr lang="en-US" altLang="zh-CN" dirty="0" err="1" smtClean="0"/>
              <a:t>grd</a:t>
            </a:r>
            <a:r>
              <a:rPr lang="zh-CN" altLang="en-US" dirty="0" smtClean="0"/>
              <a:t>数组，</a:t>
            </a:r>
            <a:r>
              <a:rPr lang="en-US" altLang="zh-CN" dirty="0" smtClean="0"/>
              <a:t>2</a:t>
            </a:r>
            <a:r>
              <a:rPr lang="en-US" altLang="zh-CN" dirty="0"/>
              <a:t>^(i-1</a:t>
            </a:r>
            <a:r>
              <a:rPr lang="en-US" altLang="zh-CN"/>
              <a:t>)+</a:t>
            </a:r>
            <a:r>
              <a:rPr lang="en-US" altLang="zh-CN" smtClean="0"/>
              <a:t>2^(</a:t>
            </a:r>
            <a:r>
              <a:rPr lang="en-US" altLang="zh-CN" dirty="0"/>
              <a:t>i-1)=2^i</a:t>
            </a:r>
            <a:endParaRPr lang="zh-CN" altLang="en-US" dirty="0"/>
          </a:p>
          <a:p>
            <a:r>
              <a:rPr lang="zh-CN" altLang="en-US" dirty="0"/>
              <a:t>    </a:t>
            </a:r>
            <a:r>
              <a:rPr lang="en-US" altLang="zh-CN" dirty="0"/>
              <a:t>for(</a:t>
            </a:r>
            <a:r>
              <a:rPr lang="en-US" altLang="zh-CN" dirty="0" err="1"/>
              <a:t>i</a:t>
            </a:r>
            <a:r>
              <a:rPr lang="en-US" altLang="zh-CN" dirty="0"/>
              <a:t>=head[x];</a:t>
            </a:r>
            <a:r>
              <a:rPr lang="en-US" altLang="zh-CN" dirty="0" err="1"/>
              <a:t>i;i</a:t>
            </a:r>
            <a:r>
              <a:rPr lang="en-US" altLang="zh-CN" dirty="0"/>
              <a:t>=</a:t>
            </a:r>
            <a:r>
              <a:rPr lang="en-US" altLang="zh-CN" dirty="0" err="1"/>
              <a:t>nxt</a:t>
            </a:r>
            <a:r>
              <a:rPr lang="en-US" altLang="zh-CN" dirty="0"/>
              <a:t>[</a:t>
            </a:r>
            <a:r>
              <a:rPr lang="en-US" altLang="zh-CN" dirty="0" err="1"/>
              <a:t>i</a:t>
            </a:r>
            <a:r>
              <a:rPr lang="en-US" altLang="zh-CN" dirty="0"/>
              <a:t>])</a:t>
            </a:r>
          </a:p>
          <a:p>
            <a:r>
              <a:rPr lang="en-US" altLang="zh-CN" dirty="0"/>
              <a:t>        if(to[</a:t>
            </a:r>
            <a:r>
              <a:rPr lang="en-US" altLang="zh-CN" dirty="0" err="1"/>
              <a:t>i</a:t>
            </a:r>
            <a:r>
              <a:rPr lang="en-US" altLang="zh-CN" dirty="0"/>
              <a:t>]!=</a:t>
            </a:r>
            <a:r>
              <a:rPr lang="en-US" altLang="zh-CN" dirty="0" err="1"/>
              <a:t>fa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            </a:t>
            </a:r>
            <a:r>
              <a:rPr lang="en-US" altLang="zh-CN" dirty="0" err="1"/>
              <a:t>dfs</a:t>
            </a:r>
            <a:r>
              <a:rPr lang="en-US" altLang="zh-CN" dirty="0"/>
              <a:t>(to[</a:t>
            </a:r>
            <a:r>
              <a:rPr lang="en-US" altLang="zh-CN" dirty="0" err="1"/>
              <a:t>i</a:t>
            </a:r>
            <a:r>
              <a:rPr lang="en-US" altLang="zh-CN" dirty="0"/>
              <a:t>],</a:t>
            </a:r>
            <a:r>
              <a:rPr lang="en-US" altLang="zh-CN" dirty="0" smtClean="0"/>
              <a:t>x,dep+1);</a:t>
            </a:r>
            <a:endParaRPr lang="en-US" altLang="zh-CN" dirty="0"/>
          </a:p>
          <a:p>
            <a:r>
              <a:rPr lang="en-US" altLang="zh-CN" dirty="0"/>
              <a:t>}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555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程序实现：求公共祖先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CN" dirty="0" err="1" smtClean="0"/>
              <a:t>int</a:t>
            </a:r>
            <a:r>
              <a:rPr lang="en-US" altLang="zh-CN" dirty="0" smtClean="0"/>
              <a:t> </a:t>
            </a:r>
            <a:r>
              <a:rPr lang="en-US" altLang="zh-CN" dirty="0" err="1"/>
              <a:t>lca</a:t>
            </a:r>
            <a:r>
              <a:rPr lang="en-US" altLang="zh-CN" dirty="0"/>
              <a:t>(</a:t>
            </a:r>
            <a:r>
              <a:rPr lang="en-US" altLang="zh-CN" dirty="0" err="1"/>
              <a:t>int</a:t>
            </a:r>
            <a:r>
              <a:rPr lang="en-US" altLang="zh-CN" dirty="0"/>
              <a:t> </a:t>
            </a:r>
            <a:r>
              <a:rPr lang="en-US" altLang="zh-CN" dirty="0" err="1"/>
              <a:t>x,int</a:t>
            </a:r>
            <a:r>
              <a:rPr lang="en-US" altLang="zh-CN" dirty="0"/>
              <a:t> y</a:t>
            </a:r>
            <a:r>
              <a:rPr lang="en-US" altLang="zh-CN" dirty="0" smtClean="0"/>
              <a:t>){</a:t>
            </a:r>
            <a:endParaRPr lang="en-US" altLang="zh-CN" dirty="0"/>
          </a:p>
          <a:p>
            <a:r>
              <a:rPr lang="en-US" altLang="zh-CN" dirty="0"/>
              <a:t>    </a:t>
            </a:r>
            <a:r>
              <a:rPr lang="en-US" altLang="zh-CN" dirty="0" err="1"/>
              <a:t>int</a:t>
            </a:r>
            <a:r>
              <a:rPr lang="en-US" altLang="zh-CN" dirty="0"/>
              <a:t> </a:t>
            </a:r>
            <a:r>
              <a:rPr lang="en-US" altLang="zh-CN" dirty="0" err="1"/>
              <a:t>i</a:t>
            </a:r>
            <a:r>
              <a:rPr lang="en-US" altLang="zh-CN" dirty="0"/>
              <a:t>;</a:t>
            </a:r>
          </a:p>
          <a:p>
            <a:r>
              <a:rPr lang="en-US" altLang="zh-CN" dirty="0"/>
              <a:t>    if(d[x]&lt;d[y</a:t>
            </a:r>
            <a:r>
              <a:rPr lang="en-US" altLang="zh-CN" dirty="0" smtClean="0"/>
              <a:t>])        </a:t>
            </a:r>
            <a:r>
              <a:rPr lang="en-US" altLang="zh-CN" dirty="0"/>
              <a:t>swap(</a:t>
            </a:r>
            <a:r>
              <a:rPr lang="en-US" altLang="zh-CN" dirty="0" err="1"/>
              <a:t>x,y</a:t>
            </a:r>
            <a:r>
              <a:rPr lang="en-US" altLang="zh-CN" dirty="0"/>
              <a:t>);</a:t>
            </a:r>
          </a:p>
          <a:p>
            <a:r>
              <a:rPr lang="en-US" altLang="zh-CN" dirty="0"/>
              <a:t>    for(</a:t>
            </a:r>
            <a:r>
              <a:rPr lang="en-US" altLang="zh-CN" dirty="0" err="1"/>
              <a:t>i</a:t>
            </a:r>
            <a:r>
              <a:rPr lang="en-US" altLang="zh-CN" dirty="0"/>
              <a:t>=20;i&gt;=0;i--)//</a:t>
            </a:r>
            <a:r>
              <a:rPr lang="zh-CN" altLang="en-US" dirty="0"/>
              <a:t>从大到小枚举</a:t>
            </a:r>
          </a:p>
          <a:p>
            <a:r>
              <a:rPr lang="zh-CN" altLang="en-US" dirty="0"/>
              <a:t>        </a:t>
            </a:r>
            <a:r>
              <a:rPr lang="en-US" altLang="zh-CN" dirty="0"/>
              <a:t>if((1&lt;&lt;</a:t>
            </a:r>
            <a:r>
              <a:rPr lang="en-US" altLang="zh-CN" dirty="0" err="1"/>
              <a:t>i</a:t>
            </a:r>
            <a:r>
              <a:rPr lang="en-US" altLang="zh-CN" dirty="0"/>
              <a:t>)&lt;=d[x]-d[y])//1&lt;&lt;</a:t>
            </a:r>
            <a:r>
              <a:rPr lang="en-US" altLang="zh-CN" dirty="0" err="1"/>
              <a:t>i</a:t>
            </a:r>
            <a:r>
              <a:rPr lang="zh-CN" altLang="en-US" dirty="0"/>
              <a:t>就是</a:t>
            </a:r>
            <a:r>
              <a:rPr lang="en-US" altLang="zh-CN" dirty="0"/>
              <a:t>2^i,</a:t>
            </a:r>
            <a:r>
              <a:rPr lang="zh-CN" altLang="en-US" dirty="0"/>
              <a:t>也可以预处理成数组</a:t>
            </a:r>
          </a:p>
          <a:p>
            <a:r>
              <a:rPr lang="zh-CN" altLang="en-US" dirty="0"/>
              <a:t>            </a:t>
            </a:r>
            <a:r>
              <a:rPr lang="en-US" altLang="zh-CN" dirty="0"/>
              <a:t>x=</a:t>
            </a:r>
            <a:r>
              <a:rPr lang="en-US" altLang="zh-CN" dirty="0" err="1"/>
              <a:t>grd</a:t>
            </a:r>
            <a:r>
              <a:rPr lang="en-US" altLang="zh-CN" dirty="0"/>
              <a:t>[x][</a:t>
            </a:r>
            <a:r>
              <a:rPr lang="en-US" altLang="zh-CN" dirty="0" err="1"/>
              <a:t>i</a:t>
            </a:r>
            <a:r>
              <a:rPr lang="en-US" altLang="zh-CN" dirty="0"/>
              <a:t>];</a:t>
            </a:r>
          </a:p>
          <a:p>
            <a:r>
              <a:rPr lang="en-US" altLang="zh-CN" dirty="0"/>
              <a:t>    if(x==y</a:t>
            </a:r>
            <a:r>
              <a:rPr lang="en-US" altLang="zh-CN" dirty="0" smtClean="0"/>
              <a:t>)        </a:t>
            </a:r>
            <a:r>
              <a:rPr lang="en-US" altLang="zh-CN" dirty="0"/>
              <a:t>return x;//</a:t>
            </a:r>
            <a:r>
              <a:rPr lang="zh-CN" altLang="en-US" dirty="0"/>
              <a:t>当</a:t>
            </a:r>
            <a:r>
              <a:rPr lang="en-US" altLang="zh-CN" dirty="0"/>
              <a:t>y</a:t>
            </a:r>
            <a:r>
              <a:rPr lang="zh-CN" altLang="en-US" dirty="0"/>
              <a:t>是</a:t>
            </a:r>
            <a:r>
              <a:rPr lang="en-US" altLang="zh-CN" dirty="0"/>
              <a:t>x</a:t>
            </a:r>
            <a:r>
              <a:rPr lang="zh-CN" altLang="en-US" dirty="0"/>
              <a:t>的祖先时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for(</a:t>
            </a:r>
            <a:r>
              <a:rPr lang="en-US" altLang="zh-CN" dirty="0" err="1"/>
              <a:t>i</a:t>
            </a:r>
            <a:r>
              <a:rPr lang="en-US" altLang="zh-CN" dirty="0"/>
              <a:t>=20;i&gt;=0;i-</a:t>
            </a:r>
            <a:r>
              <a:rPr lang="en-US" altLang="zh-CN" dirty="0" smtClean="0"/>
              <a:t>-)   //</a:t>
            </a:r>
            <a:r>
              <a:rPr lang="zh-CN" altLang="en-US" dirty="0" smtClean="0"/>
              <a:t>若</a:t>
            </a:r>
            <a:r>
              <a:rPr lang="en-US" altLang="zh-CN" dirty="0" err="1" smtClean="0"/>
              <a:t>x,y</a:t>
            </a:r>
            <a:r>
              <a:rPr lang="zh-CN" altLang="en-US" dirty="0" smtClean="0"/>
              <a:t>向上跳</a:t>
            </a:r>
            <a:r>
              <a:rPr lang="en-US" altLang="zh-CN" dirty="0" smtClean="0"/>
              <a:t>2^i</a:t>
            </a:r>
            <a:r>
              <a:rPr lang="zh-CN" altLang="en-US" dirty="0" smtClean="0"/>
              <a:t>步祖先相同，</a:t>
            </a:r>
            <a:r>
              <a:rPr lang="en-US" altLang="zh-CN" dirty="0" err="1" smtClean="0"/>
              <a:t>x,y</a:t>
            </a:r>
            <a:r>
              <a:rPr lang="zh-CN" altLang="en-US" dirty="0" smtClean="0"/>
              <a:t>的父亲跳</a:t>
            </a:r>
            <a:r>
              <a:rPr lang="en-US" altLang="zh-CN" dirty="0" smtClean="0"/>
              <a:t>2^i</a:t>
            </a:r>
            <a:r>
              <a:rPr lang="zh-CN" altLang="en-US" dirty="0" smtClean="0"/>
              <a:t>一定也相同</a:t>
            </a:r>
            <a:endParaRPr lang="en-US" altLang="zh-CN" dirty="0"/>
          </a:p>
          <a:p>
            <a:r>
              <a:rPr lang="en-US" altLang="zh-CN" dirty="0"/>
              <a:t>        if(</a:t>
            </a:r>
            <a:r>
              <a:rPr lang="en-US" altLang="zh-CN" dirty="0" err="1"/>
              <a:t>grd</a:t>
            </a:r>
            <a:r>
              <a:rPr lang="en-US" altLang="zh-CN" dirty="0"/>
              <a:t>[x][</a:t>
            </a:r>
            <a:r>
              <a:rPr lang="en-US" altLang="zh-CN" dirty="0" err="1"/>
              <a:t>i</a:t>
            </a:r>
            <a:r>
              <a:rPr lang="en-US" altLang="zh-CN" dirty="0"/>
              <a:t>]!=</a:t>
            </a:r>
            <a:r>
              <a:rPr lang="en-US" altLang="zh-CN" dirty="0" err="1"/>
              <a:t>grd</a:t>
            </a:r>
            <a:r>
              <a:rPr lang="en-US" altLang="zh-CN" dirty="0"/>
              <a:t>[y][</a:t>
            </a:r>
            <a:r>
              <a:rPr lang="en-US" altLang="zh-CN" dirty="0" err="1"/>
              <a:t>i</a:t>
            </a:r>
            <a:r>
              <a:rPr lang="en-US" altLang="zh-CN" dirty="0" smtClean="0"/>
              <a:t>])    </a:t>
            </a:r>
            <a:r>
              <a:rPr lang="en-US" altLang="zh-CN" dirty="0"/>
              <a:t>x=</a:t>
            </a:r>
            <a:r>
              <a:rPr lang="en-US" altLang="zh-CN" dirty="0" err="1"/>
              <a:t>grd</a:t>
            </a:r>
            <a:r>
              <a:rPr lang="en-US" altLang="zh-CN" dirty="0"/>
              <a:t>[x][</a:t>
            </a:r>
            <a:r>
              <a:rPr lang="en-US" altLang="zh-CN" dirty="0" err="1"/>
              <a:t>i</a:t>
            </a:r>
            <a:r>
              <a:rPr lang="en-US" altLang="zh-CN" dirty="0"/>
              <a:t>],y=</a:t>
            </a:r>
            <a:r>
              <a:rPr lang="en-US" altLang="zh-CN" dirty="0" err="1"/>
              <a:t>grd</a:t>
            </a:r>
            <a:r>
              <a:rPr lang="en-US" altLang="zh-CN" dirty="0"/>
              <a:t>[y][</a:t>
            </a:r>
            <a:r>
              <a:rPr lang="en-US" altLang="zh-CN" dirty="0" err="1"/>
              <a:t>i</a:t>
            </a:r>
            <a:r>
              <a:rPr lang="en-US" altLang="zh-CN" dirty="0"/>
              <a:t>];//</a:t>
            </a:r>
            <a:r>
              <a:rPr lang="zh-CN" altLang="en-US" dirty="0"/>
              <a:t>一起往上跳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return </a:t>
            </a:r>
            <a:r>
              <a:rPr lang="en-US" altLang="zh-CN" dirty="0" err="1"/>
              <a:t>grd</a:t>
            </a:r>
            <a:r>
              <a:rPr lang="en-US" altLang="zh-CN" dirty="0"/>
              <a:t>[x][0];//</a:t>
            </a:r>
            <a:r>
              <a:rPr lang="zh-CN" altLang="en-US" dirty="0"/>
              <a:t>返回父节点</a:t>
            </a:r>
          </a:p>
          <a:p>
            <a:r>
              <a:rPr lang="en-US" altLang="zh-CN" dirty="0" smtClean="0"/>
              <a:t>}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5507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树上倍增求</a:t>
            </a:r>
            <a:r>
              <a:rPr lang="en-US" altLang="zh-CN" b="1" dirty="0" smtClean="0"/>
              <a:t>LCA</a:t>
            </a:r>
            <a:r>
              <a:rPr lang="zh-CN" altLang="en-US" b="1" dirty="0" smtClean="0"/>
              <a:t>参考资料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en-US" altLang="zh-CN" dirty="0" smtClean="0">
                <a:hlinkClick r:id="rId2"/>
              </a:rPr>
              <a:t>https://www.cnblogs.com/yyf0309/p/5972701.html</a:t>
            </a:r>
            <a:endParaRPr lang="en-US" altLang="zh-CN" dirty="0" smtClean="0"/>
          </a:p>
          <a:p>
            <a:r>
              <a:rPr lang="en-US" altLang="zh-CN" dirty="0" smtClean="0">
                <a:hlinkClick r:id="rId3"/>
              </a:rPr>
              <a:t>https://blog.csdn.net/qq_42790311/article/details/81486742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8217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在线算法三：欧拉序</a:t>
            </a:r>
            <a:r>
              <a:rPr lang="en-US" altLang="zh-CN" dirty="0" smtClean="0"/>
              <a:t>+RMQ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dirty="0"/>
              <a:t>欧拉序，就是</a:t>
            </a:r>
            <a:r>
              <a:rPr lang="en-US" altLang="zh-CN" sz="2800" dirty="0" err="1"/>
              <a:t>dfs</a:t>
            </a:r>
            <a:r>
              <a:rPr lang="zh-CN" altLang="en-US" sz="2800" dirty="0"/>
              <a:t>时，无论是进入该点的子树，还是从该点的子树中出来，都记录一遍这个点。这样得到一个序列，就是欧拉序。</a:t>
            </a:r>
          </a:p>
          <a:p>
            <a:r>
              <a:rPr lang="zh-CN" altLang="en-US" sz="2800" dirty="0"/>
              <a:t>比如说点</a:t>
            </a:r>
            <a:r>
              <a:rPr lang="en-US" altLang="zh-CN" sz="2800" dirty="0"/>
              <a:t>A</a:t>
            </a:r>
            <a:r>
              <a:rPr lang="zh-CN" altLang="en-US" sz="2800" dirty="0"/>
              <a:t>为根，</a:t>
            </a:r>
            <a:r>
              <a:rPr lang="en-US" altLang="zh-CN" sz="2800" dirty="0"/>
              <a:t>BCD</a:t>
            </a:r>
            <a:r>
              <a:rPr lang="zh-CN" altLang="en-US" sz="2800" dirty="0"/>
              <a:t>为</a:t>
            </a:r>
            <a:r>
              <a:rPr lang="en-US" altLang="zh-CN" sz="2800" dirty="0"/>
              <a:t>A</a:t>
            </a:r>
            <a:r>
              <a:rPr lang="zh-CN" altLang="en-US" sz="2800" dirty="0"/>
              <a:t>的儿子的一颗简单的树，加上一个</a:t>
            </a:r>
            <a:r>
              <a:rPr lang="en-US" altLang="zh-CN" sz="2800" dirty="0"/>
              <a:t>E</a:t>
            </a:r>
            <a:r>
              <a:rPr lang="zh-CN" altLang="en-US" sz="2800" dirty="0"/>
              <a:t>作为</a:t>
            </a:r>
            <a:r>
              <a:rPr lang="en-US" altLang="zh-CN" sz="2800" dirty="0"/>
              <a:t>C</a:t>
            </a:r>
            <a:r>
              <a:rPr lang="zh-CN" altLang="en-US" sz="2800" dirty="0"/>
              <a:t>的儿子。</a:t>
            </a:r>
          </a:p>
          <a:p>
            <a:r>
              <a:rPr lang="zh-CN" altLang="en-US" sz="2800" dirty="0"/>
              <a:t>其欧拉序就是</a:t>
            </a:r>
            <a:r>
              <a:rPr lang="en-US" altLang="zh-CN" sz="2800" dirty="0"/>
              <a:t>A B A C E C A D A</a:t>
            </a:r>
          </a:p>
          <a:p>
            <a:r>
              <a:rPr lang="zh-CN" altLang="en-US" sz="2800" dirty="0"/>
              <a:t>那么，任取两点，它们的</a:t>
            </a:r>
            <a:r>
              <a:rPr lang="en-US" altLang="zh-CN" sz="2800" dirty="0"/>
              <a:t>LCA</a:t>
            </a:r>
            <a:r>
              <a:rPr lang="zh-CN" altLang="en-US" sz="2800" dirty="0"/>
              <a:t>，就是欧拉序中，这两个点之间深度最小的点。</a:t>
            </a:r>
          </a:p>
          <a:p>
            <a:r>
              <a:rPr lang="zh-CN" altLang="en-US" sz="2800" dirty="0"/>
              <a:t>如果一个点在欧拉序中出现了多次，任取一个位置就好。</a:t>
            </a:r>
          </a:p>
          <a:p>
            <a:r>
              <a:rPr lang="zh-CN" altLang="en-US" sz="2800" dirty="0"/>
              <a:t>区间深度最小点，用</a:t>
            </a:r>
            <a:r>
              <a:rPr lang="en-US" altLang="zh-CN" sz="2800" dirty="0"/>
              <a:t>RMQ</a:t>
            </a:r>
            <a:r>
              <a:rPr lang="zh-CN" altLang="en-US" sz="2800" dirty="0"/>
              <a:t>。</a:t>
            </a:r>
            <a:r>
              <a:rPr lang="en-US" altLang="zh-CN" sz="2800" dirty="0"/>
              <a:t>O(</a:t>
            </a:r>
            <a:r>
              <a:rPr lang="en-US" altLang="zh-CN" sz="2800" dirty="0" err="1"/>
              <a:t>nlogn</a:t>
            </a:r>
            <a:r>
              <a:rPr lang="en-US" altLang="zh-CN" sz="2800" dirty="0"/>
              <a:t>)</a:t>
            </a:r>
            <a:r>
              <a:rPr lang="zh-CN" altLang="en-US" sz="2800" dirty="0"/>
              <a:t>预处理后，每次询问</a:t>
            </a:r>
            <a:r>
              <a:rPr lang="en-US" altLang="zh-CN" sz="2800" dirty="0"/>
              <a:t>O(1)</a:t>
            </a:r>
            <a:r>
              <a:rPr lang="zh-CN" altLang="en-US" sz="2800" dirty="0"/>
              <a:t>求出。</a:t>
            </a:r>
          </a:p>
          <a:p>
            <a:pPr marL="0" indent="0">
              <a:buNone/>
            </a:pP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865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竞赛课件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竞赛幻灯片模板.potx" id="{C54203AD-61DB-431A-A4F4-839EF71CE839}" vid="{681460BF-5B1C-4879-B201-A67A0F131B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竞赛幻灯片模板</Template>
  <TotalTime>4990</TotalTime>
  <Words>2836</Words>
  <Application>Microsoft Office PowerPoint</Application>
  <PresentationFormat>宽屏</PresentationFormat>
  <Paragraphs>317</Paragraphs>
  <Slides>38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9" baseType="lpstr">
      <vt:lpstr>黑体</vt:lpstr>
      <vt:lpstr>华文楷体</vt:lpstr>
      <vt:lpstr>华文新魏</vt:lpstr>
      <vt:lpstr>隶书</vt:lpstr>
      <vt:lpstr>微软雅黑</vt:lpstr>
      <vt:lpstr>Arial</vt:lpstr>
      <vt:lpstr>comic sans ms</vt:lpstr>
      <vt:lpstr>Franklin Gothic Book</vt:lpstr>
      <vt:lpstr>Times New Roman</vt:lpstr>
      <vt:lpstr>Wingdings</vt:lpstr>
      <vt:lpstr>竞赛课件模板</vt:lpstr>
      <vt:lpstr>最近公共祖先问题</vt:lpstr>
      <vt:lpstr>定义</vt:lpstr>
      <vt:lpstr>在线算法一：基于搜索的朴素算法</vt:lpstr>
      <vt:lpstr>程序实现：</vt:lpstr>
      <vt:lpstr>在线算法二：倍增LCA</vt:lpstr>
      <vt:lpstr>程序实现：预处理记录结点x向上2^i的祖先结点grd[x][i]</vt:lpstr>
      <vt:lpstr>程序实现：求公共祖先</vt:lpstr>
      <vt:lpstr>树上倍增求LCA参考资料</vt:lpstr>
      <vt:lpstr>在线算法三：欧拉序+RMQ</vt:lpstr>
      <vt:lpstr>算法实现：</vt:lpstr>
      <vt:lpstr>PowerPoint 演示文稿</vt:lpstr>
      <vt:lpstr>PowerPoint 演示文稿</vt:lpstr>
      <vt:lpstr>PowerPoint 演示文稿</vt:lpstr>
      <vt:lpstr>PowerPoint 演示文稿</vt:lpstr>
      <vt:lpstr>在线算法四：树链剖分</vt:lpstr>
      <vt:lpstr>树链剖分 内容来自https://www.cnblogs.com/ivanovcraft/p/9019090.html</vt:lpstr>
      <vt:lpstr>PowerPoint 演示文稿</vt:lpstr>
      <vt:lpstr>PowerPoint 演示文稿</vt:lpstr>
      <vt:lpstr>在dfs过程中顺便记录其父亲以及深度（即处理出f,d数组）</vt:lpstr>
      <vt:lpstr>PowerPoint 演示文稿</vt:lpstr>
      <vt:lpstr>第二遍dfs，然后连接重链，同时标记每一个节点的dfs序，并且为了用数据结构来维护重链，我们在dfs时保证一条重链上各个节点dfs序连续（即处理出数组top,id,rk）</vt:lpstr>
      <vt:lpstr>PowerPoint 演示文稿</vt:lpstr>
      <vt:lpstr>PowerPoint 演示文稿</vt:lpstr>
      <vt:lpstr>树链剖分的时间复杂度问题</vt:lpstr>
      <vt:lpstr>离线Tarjan算法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</vt:lpstr>
      <vt:lpstr>PowerPoint 演示文稿</vt:lpstr>
      <vt:lpstr>建树及记查询边集</vt:lpstr>
      <vt:lpstr>PowerPoint 演示文稿</vt:lpstr>
      <vt:lpstr>PowerPoint 演示文稿</vt:lpstr>
      <vt:lpstr>PowerPoint 演示文稿</vt:lpstr>
      <vt:lpstr>参考资料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最近公共祖先问题</dc:title>
  <dc:creator>Windows 用户</dc:creator>
  <cp:lastModifiedBy>Microsoft 帐户</cp:lastModifiedBy>
  <cp:revision>53</cp:revision>
  <dcterms:created xsi:type="dcterms:W3CDTF">2018-10-24T02:50:56Z</dcterms:created>
  <dcterms:modified xsi:type="dcterms:W3CDTF">2023-08-02T06:50:18Z</dcterms:modified>
</cp:coreProperties>
</file>