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79"/>
  </p:notesMasterIdLst>
  <p:sldIdLst>
    <p:sldId id="256" r:id="rId2"/>
    <p:sldId id="276" r:id="rId3"/>
    <p:sldId id="257" r:id="rId4"/>
    <p:sldId id="259" r:id="rId5"/>
    <p:sldId id="261" r:id="rId6"/>
    <p:sldId id="263" r:id="rId7"/>
    <p:sldId id="264" r:id="rId8"/>
    <p:sldId id="260" r:id="rId9"/>
    <p:sldId id="265" r:id="rId10"/>
    <p:sldId id="262" r:id="rId11"/>
    <p:sldId id="267" r:id="rId12"/>
    <p:sldId id="268" r:id="rId13"/>
    <p:sldId id="269" r:id="rId14"/>
    <p:sldId id="320" r:id="rId15"/>
    <p:sldId id="310" r:id="rId16"/>
    <p:sldId id="270" r:id="rId17"/>
    <p:sldId id="307" r:id="rId18"/>
    <p:sldId id="308" r:id="rId19"/>
    <p:sldId id="289" r:id="rId20"/>
    <p:sldId id="290" r:id="rId21"/>
    <p:sldId id="291" r:id="rId22"/>
    <p:sldId id="292" r:id="rId23"/>
    <p:sldId id="293" r:id="rId24"/>
    <p:sldId id="295" r:id="rId25"/>
    <p:sldId id="294" r:id="rId26"/>
    <p:sldId id="296" r:id="rId27"/>
    <p:sldId id="297" r:id="rId28"/>
    <p:sldId id="298" r:id="rId29"/>
    <p:sldId id="299" r:id="rId30"/>
    <p:sldId id="301" r:id="rId31"/>
    <p:sldId id="302" r:id="rId32"/>
    <p:sldId id="300" r:id="rId33"/>
    <p:sldId id="303" r:id="rId34"/>
    <p:sldId id="304" r:id="rId35"/>
    <p:sldId id="306" r:id="rId36"/>
    <p:sldId id="305" r:id="rId37"/>
    <p:sldId id="311" r:id="rId38"/>
    <p:sldId id="312" r:id="rId39"/>
    <p:sldId id="313" r:id="rId40"/>
    <p:sldId id="314" r:id="rId41"/>
    <p:sldId id="315" r:id="rId42"/>
    <p:sldId id="316" r:id="rId43"/>
    <p:sldId id="317" r:id="rId44"/>
    <p:sldId id="271" r:id="rId45"/>
    <p:sldId id="277" r:id="rId46"/>
    <p:sldId id="272" r:id="rId47"/>
    <p:sldId id="273" r:id="rId48"/>
    <p:sldId id="279" r:id="rId49"/>
    <p:sldId id="274" r:id="rId50"/>
    <p:sldId id="280" r:id="rId51"/>
    <p:sldId id="282" r:id="rId52"/>
    <p:sldId id="278" r:id="rId53"/>
    <p:sldId id="281" r:id="rId54"/>
    <p:sldId id="283" r:id="rId55"/>
    <p:sldId id="284" r:id="rId56"/>
    <p:sldId id="285" r:id="rId57"/>
    <p:sldId id="286" r:id="rId58"/>
    <p:sldId id="287" r:id="rId59"/>
    <p:sldId id="318" r:id="rId60"/>
    <p:sldId id="319" r:id="rId61"/>
    <p:sldId id="288" r:id="rId62"/>
    <p:sldId id="321" r:id="rId63"/>
    <p:sldId id="322" r:id="rId64"/>
    <p:sldId id="323" r:id="rId65"/>
    <p:sldId id="324" r:id="rId66"/>
    <p:sldId id="325" r:id="rId67"/>
    <p:sldId id="326" r:id="rId68"/>
    <p:sldId id="327" r:id="rId69"/>
    <p:sldId id="328" r:id="rId70"/>
    <p:sldId id="329" r:id="rId71"/>
    <p:sldId id="332" r:id="rId72"/>
    <p:sldId id="330" r:id="rId73"/>
    <p:sldId id="333" r:id="rId74"/>
    <p:sldId id="334" r:id="rId75"/>
    <p:sldId id="335" r:id="rId76"/>
    <p:sldId id="336" r:id="rId77"/>
    <p:sldId id="258" r:id="rId78"/>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94" autoAdjust="0"/>
  </p:normalViewPr>
  <p:slideViewPr>
    <p:cSldViewPr snapToGrid="0">
      <p:cViewPr varScale="1">
        <p:scale>
          <a:sx n="106" d="100"/>
          <a:sy n="106" d="100"/>
        </p:scale>
        <p:origin x="612" y="90"/>
      </p:cViewPr>
      <p:guideLst/>
    </p:cSldViewPr>
  </p:slideViewPr>
  <p:notesTextViewPr>
    <p:cViewPr>
      <p:scale>
        <a:sx n="1" d="1"/>
        <a:sy n="1" d="1"/>
      </p:scale>
      <p:origin x="0" y="0"/>
    </p:cViewPr>
  </p:notesTextViewPr>
  <p:sorterViewPr>
    <p:cViewPr varScale="1">
      <p:scale>
        <a:sx n="100" d="100"/>
        <a:sy n="100" d="100"/>
      </p:scale>
      <p:origin x="0" y="-1446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ink/ink1.xml><?xml version="1.0" encoding="utf-8"?>
<inkml:ink xmlns:inkml="http://www.w3.org/2003/InkML">
  <inkml:definitions>
    <inkml:context xml:id="ctx0">
      <inkml:inkSource xml:id="inkSrc0">
        <inkml:traceFormat>
          <inkml:channel name="X" type="integer" max="23472" units="cm"/>
          <inkml:channel name="Y" type="integer" max="13203" units="cm"/>
          <inkml:channel name="F" type="integer" max="1023" units="dev"/>
          <inkml:channel name="T" type="integer" max="2.14748E9" units="dev"/>
        </inkml:traceFormat>
        <inkml:channelProperties>
          <inkml:channelProperty channel="X" name="resolution" value="1000.08521" units="1/cm"/>
          <inkml:channelProperty channel="Y" name="resolution" value="1000.22729" units="1/cm"/>
          <inkml:channelProperty channel="F" name="resolution" value="0" units="1/dev"/>
          <inkml:channelProperty channel="T" name="resolution" value="1" units="1/dev"/>
        </inkml:channelProperties>
      </inkml:inkSource>
      <inkml:timestamp xml:id="ts0" timeString="2014-02-09T05:30:07.931"/>
    </inkml:context>
    <inkml:brush xml:id="br0">
      <inkml:brushProperty name="width" value="0.05292" units="cm"/>
      <inkml:brushProperty name="height" value="0.05292" units="cm"/>
    </inkml:brush>
    <inkml:brush xml:id="br1">
      <inkml:brushProperty name="width" value="0.05292" units="cm"/>
      <inkml:brushProperty name="height" value="0.05292" units="cm"/>
      <inkml:brushProperty name="color" value="#FF0000"/>
    </inkml:brush>
    <inkml:brush xml:id="br2">
      <inkml:brushProperty name="width" value="0.05292" units="cm"/>
      <inkml:brushProperty name="height" value="0.05292" units="cm"/>
      <inkml:brushProperty name="color" value="#0070C0"/>
    </inkml:brush>
    <inkml:brush xml:id="br3">
      <inkml:brushProperty name="width" value="0.05292" units="cm"/>
      <inkml:brushProperty name="height" value="0.05292" units="cm"/>
      <inkml:brushProperty name="color" value="#FFC000"/>
    </inkml:brush>
    <inkml:brush xml:id="br4">
      <inkml:brushProperty name="width" value="0.05292" units="cm"/>
      <inkml:brushProperty name="height" value="0.05292" units="cm"/>
      <inkml:brushProperty name="color" value="#00B0F0"/>
    </inkml:brush>
    <inkml:brush xml:id="br5">
      <inkml:brushProperty name="width" value="0.05292" units="cm"/>
      <inkml:brushProperty name="height" value="0.05292" units="cm"/>
      <inkml:brushProperty name="color" value="#00B050"/>
    </inkml:brush>
  </inkml:definitions>
  <inkml:trace contextRef="#ctx0" brushRef="#br0">19626 12720 244 0,'-15'-8'104'16,"15"8"0"-16,-30-6-24 15,16 9-56-15,-8-2-1 16,5 8-3-16,-7-5-2 16,3 8-1-16,-5-1-4 15,1 5-5-15,-1-2 0 0,2 4-3 16,-1-2 1-16,2 2 0 16,2-2 1-16,2 4-4 15,3-2 3-15,2 2 0 16,2-1-2-1,3 2 1-15,2 0 0 16,1 3 0-16,2-1 0 16,3 3 0-16,-2 0-1 15,1 2 2-15,2-4-1 16,0 4 0-16,3-1 0 16,0 0 0-16,3-1-2 15,1 0 1-15,2-1-1 0,1-2-1 16,1 1 0-16,2-2 0 15,2-3-1-15,1 0 1 16,-2-4-1 0,6-2-1-16,-1-1 0 0,1-2 1 15,0-6-1-15,2 1 0 16,3-5 0-16,-1-3-1 16,1 0 1-16,-2-3 0 15,0-1 1-15,0-2-2 16,0 1 2-16,-1-5-2 15,-1 0 2-15,-1-2-1 16,1-2 0-16,-4-2-1 0,-1 0 2 16,0-2-3-16,-2-1 2 15,-2 2 0-15,-4-2-1 16,-2 1 0 0,-3-4 1-16,-2 1 0 0,-3-2-1 15,-3-2 1-15,-1 1 0 16,-1-2 0-16,-1-3 1 15,-3 2-1-15,0 4 0 16,-1-1 1-16,-2 3 0 16,-2 1 0-16,-1 3 0 0,-1 3 4 0,0 2-4 31,-1 1 3-31,2 1 0 16,-1 4 0-16,2-1-4 15,1 4 4-15,0 1-8 16,1 0-6-16,14 5-10 15,-29 5-29-15,23 12-81 16,-16-5 0-16,15 14-5 16,-14-6-5-16</inkml:trace>
  <inkml:trace contextRef="#ctx0" brushRef="#br0" timeOffset="2288.9355">20774 14042 168 0,'0'0'93'0,"0"0"5"16,-19-20 1-16,19 20-56 16,-17-3-17-16,17 3-2 15,-22 4 1-15,22-4-4 16,-25 13-2-16,12-4-5 16,-5 1-4-16,4 1 0 15,-2 1-2-15,1 4 1 16,1-2-2-16,3 5-1 15,-1 0-1-15,3 2 0 0,2 1-1 16,3 3 2-16,-2-1-2 16,5 2 2-16,-1-1-1 15,2-1 2-15,-1 1-1 16,2 1 1-16,2-3-1 0,-2-2-7 16,2 0 6-16,3 0-5 15,0-1 5-15,4 1-8 16,2-3 6-16,1 1-4 15,2 0 4-15,4 2 1 16,3-3 0-16,-1-1-1 16,4 0-1-16,1-4 0 15,0 2 0-15,3-5-1 16,-2-1-1-16,3-4 2 16,1 0-3-16,1-2 2 15,-1-5-1-15,0-1 0 16,0-3 0-16,-2-2-2 0,0-1 2 15,-2-2-1-15,-1-2 1 16,-3 0-1-16,-1 0 1 16,-2 0-1-16,-2 0 2 15,-2 0 0-15,-4-2-1 16,0-1 0-16,-2 1 1 16,-3-3-1-16,-1-3-1 15,-3-4 5-15,-2-1-5 16,-1-3 4-16,-2-1-3 15,-1-2 3-15,-2 0-5 16,0 4 6-16,-3 0-4 16,-2 4 0-16,0 2 1 15,-4 3-1-15,-2 0 2 0,-3 5-2 16,-4 0 2-16,-2 1-1 16,-3 0 1-16,-3 1-1 15,-2-1 0-15,1 2 0 16,1 2 0-16,0 0 0 15,1 4-2-15,1 2 1 16,5 1-3-16,-1 1-10 16,6 11-18-16,-8-14-90 0,17 19-3 15,-9-12-8-15,15 13-4 16</inkml:trace>
  <inkml:trace contextRef="#ctx0" brushRef="#br0" timeOffset="8611.8015">19558 11446 137 0,'0'0'82'16,"0"0"5"-16,-15-3 1 16,15 3-65-16,0 0-2 15,-17 6 0-15,17-6 0 0,0 0 0 16,0 0-1-16,-16 12-5 16,16-12-2-1,-7 13-2-15,7-13 1 16,-9 21-1-16,5-5 0 0,-3-1-2 15,1 5-1-15,-1 1 0 16,1 2-1-16,-1-1 0 16,1 3 0-16,-1-4 0 15,3 5-1-15,-4-3 0 16,3 0 2-16,-3 0-3 16,1 1 1-16,0 0-2 15,1-1 2-15,-1 0-3 0,1 0 3 16,-1 0-6-16,3 1 0 15,-1-1-3-15,1 1 3 16,0-1-1-16,-1 2-2 16,1-2 0-16,1 3 0 15,-1-2 4-15,1 4-1 16,0-2 2-16,0 0-2 16,-1 3 0-16,1-1 3 15,0 3-3-15,2-1 2 0,-1-3 0 16,1-1 0-16,1 0-1 15,1-1 1-15,1-3-1 16,0-2 1-16,1 0-1 16,2-3 2-1,-1 3-2-15,0-1 2 16,1-1-1-16,0-1 0 16,1 0 1-16,-1-1 0 15,-1-2 0-15,2 1-1 0,-3-1 0 16,2 1 1-16,0-2-2 15,2 0 0-15,-7-13-1 16,14 24 0-16,-14-24 0 16,16 23-4-16,-16-23 4 15,15 19-4-15,-15-19 1 16,11 15 0-16,-11-15 1 16,0 0 3-16,10 12-3 15,-10-12 3-15,0 0-5 16,0 0 3-16,0 0-17 15,0 0-32-15,0 0-68 16,0 0-9-16,12 13 0 16,-12-13-5-16</inkml:trace>
  <inkml:trace contextRef="#ctx0" brushRef="#br0" timeOffset="9976.3794">19623 13512 149 0,'0'0'79'0,"-17"-14"-1"15,17 14 7-15,0 0-61 16,0 0 1-16,-18 7 0 0,18-7 1 16,0 0 0-16,-6 22-1 15,6-22-7-15,-2 20 1 16,2-20-6-16,2 26 1 15,1-12-5-15,5 4-3 16,-1-1 0-16,4 2-3 16,2-3 4-1,2 2-6-15,-1 0 4 16,3-1-4-16,1-1 5 0,-1 0 0 16,0 0 0-16,1 1-1 15,-1-1 0-15,2 1 0 16,-2-2-1-16,2 0 1 15,0 0-2-15,1-1 1 16,-1-1-1-16,1-1-1 16,0-2 1-16,0 4 0 0,0-2-1 15,1 1 0-15,-3 0 0 16,0-2 1-16,-3 1-1 16,1-1 1-16,-1 2-1 15,-1-4-1-15,1 1 1 16,-2-1 0-16,0 0-2 0,0 1 1 15,1 0 0 1,2-2-1-16,-3 2 1 16,3-1-1-16,-2 0 1 15,1-2-1-15,-1-3 0 0,0 4 1 16,-1-6-2-16,-13-2 1 16,25 11 0-16,-25-11 0 15,22 10 1-15,-22-10-1 16,21 14 1-16,-21-14-2 15,20 13 2-15,-20-13-1 16,22 13 0-16,-22-13 0 16,23 13 0-16,-10-7 1 0,0 1-1 15,0-1 1 1,-13-6-1-16,25 13 2 16,-12-6-2-16,-13-7 2 15,23 10-2-15,-23-10 1 0,21 9-1 16,-21-9 1-16,22 7 0 15,-22-7-1-15,20 6 1 16,-20-6-1-16,20 4 1 16,-20-4 0-16,24 4 0 15,-24-4-1-15,21 2 2 16,-8-2-2-16,-13 0 0 16,23 1 1-16,-23-1-3 15,20-1-6-15,-20 1-22 16,0 0-87-16,28 6-3 15,-28-6-6-15,0 0-4 16</inkml:trace>
  <inkml:trace contextRef="#ctx0" brushRef="#br1" timeOffset="34030.6712">25680 7901 110 0,'0'0'90'0,"0"0"8"16,0 0-3-16,-20-13-63 0,20 13 0 15,-15 3-1-15,15-3-5 16,-17 4-3 0,17-4-6-1,-16 8-6-15,16-8-1 16,-19 8-2-16,19-8 0 16,-20 12-2-16,20-12 1 15,-19 14-2-15,19-14 8 16,-21 19-8-16,21-19-1 0,-23 22 6 15,23-22-6-15,-22 24 4 16,12-10-3-16,-3-2 4 16,3 2-11-16,-2 1 11 15,5-1-4-15,-2 2-1 0,2 2 1 16,0-1-2-16,3 0 1 16,-1 2 0-16,2-2-1 15,2-1 0-15,0 3 1 16,-1-2-1-16,2 2 1 15,2-2-1-15,-2 1 0 16,1-4 1-16,2 5-2 16,1-2 0-16,1 2 2 0,0-2-2 15,5 0 1-15,-1 1 0 16,3-1 0-16,1 2-2 16,0-3 2-16,0 0-1 15,1-2 0-15,0-1-2 16,1 0 2-16,-1-2-1 15,1 1 0-15,-1-2 1 16,1 0 0-16,-2-1-1 16,1 0 1-16,-1-2 0 15,0 1 1-15,1-2-2 0,-1 0 1 16,2 0-2 0,-2-2 1-16,1 0-1 15,-1 1 1-15,2-2 0 0,-1-2-2 16,-14-1 1-16,25 3 1 15,-25-3 0-15,24 0-1 16,-24 0 0-16,25-4 1 16,-11 1-2-16,-1 0 1 0,1-1 0 15,-1-1 0 1,2-2-1-16,-2 1 1 16,1-1 0-16,-14 7 0 15,23-19 0-15,-10 9 0 0,-13 10 1 16,25-22-1-16,-25 22 0 15,23-25-1-15,-11 10 1 16,-1-1 0-16,-1 0 1 16,0-1-1-16,0-2 0 15,0 1 0-15,1 0 0 16,-1 1 1-16,-2 0-1 16,0-2 0-16,-3 3 0 0,1-1 1 31,0 2 0-31,0 1-1 15,-2-2 0-15,0 0 0 16,-1 3 1-16,0-1-2 16,-3 14 2-16,3-25-2 15,-2 12 1-15,-1 0 0 16,0 13 0-16,-2-26 0 16,2 12 0-16,-2-1 0 0,1 1 0 15,-1 1 0-15,2 13 0 16,-3-23 0-16,0 8-4 15,3 15-2-15,-4-18 2 16,4 18-2-16,-4-18 1 16,4 18 4-16,-7-21-3 15,7 21 2-15,-6-21 3 16,0 7 3-16,6 14-3 16,-10-20 3-16,10 20-4 0,-9-15-1 15,9 15 1-15,-14-11 0 16,14 11-1-16,-19-9 1 15,19 9-1-15,-22-7 1 16,22 7 1-16,-21-9-1 0,21 9 1 16,-20-7-1-16,20 7 0 15,-19-6 0-15,19 6 1 16,-17-5-2-16,17 5 1 16,-19-3 0-16,19 3 0 15,-19 1 0-15,19-1 0 16,-22 2 0-16,22-2 0 15,-23 4 0-15,10-4 0 16,-1 0 1-16,1 0-1 16,-2 1 1-16,15-1-2 15,-26 0 2-15,26 0-1 16,-23-1 0-16,23 1 0 0,-18 3 0 16,18-3 0-16,-22 4 0 15,22-4-1-15,-23 7 1 16,10 1-3-16,-2-3-2 15,2 3-5-15,-4-4-8 16,17-4-13-16,-32 11-26 16,30 4-72-16,-17-12 2 15,16 10-5-15,3-13 3 16</inkml:trace>
  <inkml:trace contextRef="#ctx0" brushRef="#br2" timeOffset="112322.0092">19888 11051 71 0,'0'0'78'16,"0"0"2"-16,-16-6 4 15,16 6-38-15,-13-1-11 16,13 1-5-16,-13-2-5 16,13 2-3-16,0 0-2 15,-8-16-1-15,8 16-2 16,13-18-1-16,0 5-3 16,0-5 1-16,6-1-1 0,-1-4 1 15,7-1-3 1,1-6 0-16,4 1-3 15,2-4 1-15,7 1-4 16,3-4 1-16,4 0-2 16,3 0 0-16,4 1-2 15,3 2 1-15,1 1-4 16,2 3 3-16,-3 2 0 0,-1 2-1 16,0 5-2-16,-5 1 2 15,-3 3-1-15,-4 2 1 16,-3 1 0-16,-5 4 0 15,-3-1 0-15,-6 2 0 16,-2 2 1-16,-5 0 0 16,-2 2-1-16,-17 4 1 15,22-5-2-15,-22 5-4 16,0 0-9-16,19-4-22 16,-19 4-57-16,0 0-23 15,0 0-6-15,0 0 2 16</inkml:trace>
  <inkml:trace contextRef="#ctx0" brushRef="#br2" timeOffset="113382.3909">21260 10215 72 0,'0'0'78'0,"-7"-15"5"16,7 15 3-16,0 0-61 16,-17-18 1-16,17 18 0 15,-15-6-1-15,15 6 0 0,-18-1-4 16,18 1-4-16,-22 3-3 16,22-3-2-16,-23 9-1 15,23-9-1-15,-25 13-1 16,25-13-1-16,-24 17-2 15,24-17 1-15,-22 23-2 16,22-23-1-16,-20 24 1 16,13-9 0-16,0 1 0 15,1 3-2-15,0-2 2 16,3 2-1-16,0-1 3 16,-1 4 0-16,3-2-1 15,1 5 0-15,1-5 0 0,0 3 2 16,1-1-3-16,2 2 2 15,1 1-3-15,3 1 0 16,-1-3 0-16,2 1 1 16,0-1-1-16,2 0-1 0,-1-2 0 15,3-3 0-15,0-2 0 16,2-1 0-16,1-4-1 16,1-1 0-1,0-4 0-15,2-4 1 0,1-1-2 16,-1-2 1-16,3-2-1 15,-1-2 2-15,1-2-2 16,0-3 1-16,1-1 0 0,0 0-1 16,0-2 1-1,1 0-1-15,-2-4 1 16,-2 3-2-16,0-4 2 16,-1 1-2-16,-2-2 1 0,-2-2-1 15,-2-4 2-15,-3-2-4 16,-3-2 2-16,-4-1-2 15,-3-5 2-15,-4 0 1 16,-5 1 0-16,-1 2 1 16,-6 2 0-16,-1 4 3 15,-6 1-2-15,0 6 3 16,-6 5-3-16,1 4 1 16,-3 3-2-16,-3 1-1 15,1 2 0-15,2 1-1 16,2 3-3-16,1 0-6 15,8 5-12-15,-4-3-40 16,12 14-62-16,-4-3-6 0,10 13-2 16,-7 1-8-16</inkml:trace>
  <inkml:trace contextRef="#ctx0" brushRef="#br2" timeOffset="118134.5927">23735 13009 162 0,'0'0'88'0,"-10"-18"4"16,10 18-2-16,0 0-57 16,0 0-3-16,0 0-4 15,0 0-4-15,-13 9-2 16,13-9-5-16,-6 16-3 16,6-16-3-16,-9 23 1 0,7-6-1 15,-4-1 0-15,1 6-1 16,0-2-2-16,0 5 1 15,0-2-2 1,-1 3 1-16,1 0-2 0,1 0 1 16,-2-2-2-16,3 2 1 15,-1-1 0-15,1 1 1 16,-1-2-1-16,1-1 1 16,0 0 0-16,-1 2-1 15,-2-2 0-15,2 0 0 0,-3-1-2 16,2 1 2-16,-2-2-2 15,0 4 1 1,1-2-2-16,0-1-2 0,0-1 1 16,1 2-2-16,-1-1 3 15,-1 1-2-15,-2-1 1 16,0-1-1-16,1 0 1 16,-2-1 1-16,0 0 0 15,-2 0 1-15,-1-2-1 16,0 2 1-16,-1-2 0 15,1 1 0-15,-2 0 0 0,-1 1 0 16,-1-1-1-16,0 3 2 16,1-1-2-16,-3 4 0 15,-1-2 0-15,-2 1 1 16,-1-1-1-16,-1 2 0 16,-1 0-1-16,-2-4 1 15,-1-1-3-15,2-4-2 16,3 2-6-16,0-13-11 15,12 8-27-15,-11-18-70 16,22 5-1-16,-16-8-6 16,16 8-3-16</inkml:trace>
  <inkml:trace contextRef="#ctx0" brushRef="#br2" timeOffset="145231.1937">21699 10559 1 0,'0'0'38'0,"0"0"18"15,0 0 7-15,-13-6-37 0,13 6 0 32,0 0 0-32,0 0-3 15,0 0 0-15,0 0-1 16,-16-6 0-16,16 6-7 16,0 0 0-16,0 0-2 0,-17-3 0 15,17 3 1-15,0 0 1 16,0 0 2-16,-17 2-1 15,17-2 1-15,0 0-1 16,0 0 0-16,0 0 0 0,0 0-2 16,0 0-1-1,0 0-2-15,7-16-1 16,-7 16 0-16,14-9 0 0,-14 9 1 16,22-7-2-16,-6 3 0 15,0-2 0-15,5 3-2 16,2-3 0-16,5 1-2 15,1-1 1-15,4 0-3 0,0 0 2 16,5 2-2-16,0-2 2 16,4 3-3-16,-3 0 2 15,5 3-1-15,2 0-1 16,1 2 1-16,2 1-1 16,2 1-1-16,-1 3 0 15,-1 0 1-15,2 1 0 16,-3 2 0-16,-2 0 0 0,-2 0-1 15,-3 2 2-15,-2 0 1 16,-5 1-1-16,0 2 1 16,-3-1-1-16,0 4 0 15,-7-2 0-15,2 2 2 16,-3-2-3-16,0 0 0 16,-2-2-1-16,-1-2 0 15,-3 0-8-15,-4-8-13 16,4 5-72-16,-17-9-30 15,0 0-4-15,0 0-3 16</inkml:trace>
  <inkml:trace contextRef="#ctx0" brushRef="#br2" timeOffset="159404.0853">24024 12501 234 0,'-15'-16'103'0,"2"3"1"16,13 13-23-16,-19-13-52 16,19 13-3-16,-18-13 0 0,18 13-4 31,-23-9-3-31,23 9-4 0,-29-1-4 0,13 5-2 31,-2-1-3-31,3 4 1 16,-6-1-2-16,4 3 1 0,-3-2 0 15,3 5-2-15,-2-2 1 16,1 0 0-16,0 1-1 16,0 2 1-16,1 0 0 0,1 0 0 15,0 2-1-15,2-1 1 16,1 1 0-16,1 0-1 15,2 1 1-15,2 2-3 16,0-1 2-16,4 3 1 16,0 3-1-16,1 0 1 15,3 2-1-15,1-2-3 16,2 0 3-16,2 0-3 16,-1-3 3-16,2 0-6 15,1 1 3-15,0-5-3 16,2 1 3-16,-1 0 1 15,2-1 0-15,2 0-1 16,1 1 0-16,3 1 0 0,0-4 1 16,1 2 0-16,3-3 0 15,2-2-1-15,0-1 0 16,2-2 0-16,-1-4 0 16,3-1 1-16,0-3-2 15,0-2 1-15,0 0-1 16,-3-4 0-16,2-1 1 0,-4-1-1 15,1 1 0-15,-2-4-1 16,0 1 2-16,-1-5-1 16,0 2 0-16,0 0 0 15,-3-1 1-15,-1-1-2 16,-2-1 3-16,0 1-2 16,-3-4 1-16,1 1-2 15,-4 0 2-15,-1-2 2 16,-4-2-5-16,1-1 3 15,-3 0-3-15,0-2 3 0,-3-2-3 16,-1 1 4-16,-2-3-3 16,1 2-2-16,-3 2 4 15,0 2 1-15,-4 1 0 16,-1 3-1-16,-3 2 2 16,-1 4-1-16,-3 2-1 15,-2-1 0-15,-1 3 1 16,1 2-2-16,-1 0 1 15,2 3-3-15,0-1-5 16,0 2-8-16,6 8-16 16,-9-8-82-16,15 16-19 0,-14-7-5 15,13 12-7 1</inkml:trace>
  <inkml:trace contextRef="#ctx0" brushRef="#br2" timeOffset="169231.1194">23191 10696 81 0,'0'0'84'0,"14"-22"2"16,-14 22 7-16,11-13-54 0,-11 13-5 15,0 0-1 1,0-19-3-16,0 19-5 0,0 0-2 0,0 0-6 16,-16-4-4-1,16 4-1-15,-19 2-4 16,19-2 0-16,-28 7 0 0,14 0 0 15,-5 0-1-15,1 2 0 16,-1 1-1-16,0 2-1 16,-1-2 0-16,5 3 0 15,1-3 0-15,1 1-1 16,13-11 2-16,-20 25-1 16,11-12 0-16,3 4 1 15,1 2-2-15,0 1 2 16,-1 3-2-16,5 2 2 15,-2 2-2-15,3-2 1 16,0 1 0-16,2 0-1 16,0-3 0-16,3 0 0 15,1-2 0-15,1 0-1 0,1-4 0 16,4 0 0-16,0 1 0 16,3 0 1-16,3 1-2 15,0-3 1-15,3-2-1 16,2 1 0-16,0-4 2 31,1-1-2-31,-1-2-2 16,2-7-1-16,-2-1 2 0,-1-1-2 15,-1-5 1-15,0-1 1 16,-1-2-3-16,-1 0 2 16,-2-2 1-16,2 1-1 15,-2-5 1-15,3 1 0 16,-1-1-1-16,-2 1-1 15,0 0 1-15,-2-2 0 16,-1-2 2-16,-2 2-2 16,-2-1 1-16,-4 0 0 15,0 0 0-15,-4-2 1 0,1 0-1 16,-3 0 0-16,2-1 0 16,-2 0-1-16,-2 0 2 0,-1-1-1 15,1 1 1-15,-3 2-1 16,-3 0 1-16,-1-1 0 15,-1 4 1-15,-3 0-1 16,-2 1 0-16,1 2 1 16,-3-1-1-16,-1 3 0 0,2-3-1 15,-1 3-1-15,1 0 1 16,-1 1 0 0,-2 2-1-16,0 3-2 15,1 5-6-15,-5 1-14 0,7 13-37 16,-13-4-70-16,10 13-2 15,-10-5-5-15,10 15-4 16</inkml:trace>
  <inkml:trace contextRef="#ctx0" brushRef="#br2" timeOffset="170440.54">23495 11256 123 0,'-20'-6'79'16,"20"6"9"-16,-21-4 2 15,8 2-67-15,13 2 1 16,-18 3 2-16,18-3 0 15,-13 0 1-15,13 0-1 0,0 0-5 16,0 0-4-16,0 0-2 16,2 13 2-16,-2-13-4 15,0 0 2 1,20 17-5-16,-7-7 1 0,-13-10-3 16,24 21 2-16,-11-10-2 15,3 4 1-15,-1-2-2 16,2 1 0-16,-4-2 1 15,3 2-2-15,-2-1 0 16,4 4 0-16,-4-4 0 16,3 5-1-16,1-3 0 15,-1 4 1-15,-1 0-2 0,1 1 2 16,-4-1-2-16,2 1 1 16,-2 2-2-16,-2-1 2 15,-1 1-1 1,2 1 0-1,-4-1-1-15,0 2 1 16,-1-1-1-16,0 1-1 16,-1-3 0-16,0 1 1 15,-2-2-1-15,0 0 0 16,-1 0 0-16,3 1-1 16,-2-1 1-16,1-1 1 15,-2-1-3-15,2 1 3 16,-2-2-3-16,1-1 2 0,-1 0-2 0,0 1 2 15,-1-2-3 1,1 1-1-16,-1-2 3 16,0 1-3-16,-1-1 3 15,1 2-3-15,1-2 3 0,-2-1-2 16,1 2 2-16,-1-2 0 16,0 3-1-16,1-2 0 15,-2 2 0-15,1-2 0 16,1 2 0-16,-2 2 1 15,0-3-1-15,0 3 0 16,-2-2 0-16,2-2 1 16,-1 2 0-16,1-16-2 15,-2 26-5-15,2-26-10 16,2 20-27-16,-2-20-85 16,0 0-3-16,0 0-6 15,4 14-4-15</inkml:trace>
  <inkml:trace contextRef="#ctx0" brushRef="#br0" timeOffset="246576.5774">21230 14657 8 0,'3'-13'61'0,"-3"13"3"0,0 0 2 15,0 0-36-15,0 0 0 16,0 0 0 0,0 0-1-16,-3-13-3 15,3 13-5-15,0 0-2 0,0 0-3 16,0 0 2-16,0 0-1 15,0 0-3-15,-4-13-1 16,4 13-2-16,0 0 1 16,0 0 1-16,0 0 0 0,0 0 0 15,0 0 0-15,-3-15 1 16,3 15 0-16,0 0-1 16,0 0 0-16,0 0-3 15,0 0 0-15,0 0-1 16,0 0-1-16,0 0-2 15,0 0 1-15,0 0-2 16,0 0 1-16,0 0-1 0,0 0 1 16,0 0-2-1,0 0 1 1,0 0-1-16,14 13 0 0,-14-13 0 0,13 7 0 31,-13-7-1-31,16 6 1 0,-16-6 0 0,16 6-1 16,-16-6 1-16,19 6-2 15,-19-6 1-15,20 7 0 16,-20-7 0-16,19 7-1 0,-19-7 1 16,17 9-1-16,-17-9 0 15,19 10 1-15,-19-10-1 32,17 8 0-32,-17-8 1 15,20 9-1-15,-20-9 0 16,23 7 1-16,-23-7-2 15,24 8 2-15,-11-6-1 16,0 3-1-16,-13-5 1 16,23 6-2-16,-10-4 1 15,-13-2 0-15,24 6 0 16,-24-6-1-16,22 5 1 16,-22-5-1-16,21 4 0 15,-21-4 2-15,21 4-2 0,-21-4 1 16,17 6-1-16,-17-6 2 15,19 6-2-15,-19-6 1 16,18 4 0-16,-18-4 0 16,19 2 0-16,-19-2-1 15,19 4 1-15,-19-4-1 16,19 3 1-16,-19-3-1 16,17 3 1-16,-17-3-1 15,19 4 1-15,-19-4 0 16,19 1-2-16,-19-1 3 15,23 3-3-15,-10-3 2 16,-13 0-3-16,24 2 2 0,-11 1 0 16,0-3 0-16,0 1 0 15,-13-1 0-15,23 0 0 16,-23 0 0-16,22 1 1 16,-22-1-1-16,23 0 0 15,-23 0 0-15,22 2 1 16,-22-2-2-16,21 3 1 15,-21-3 0-15,22 3 0 0,-22-3-1 16,21 3 1-16,-21-3 0 16,24 2 1-16,-24-2-1 15,21 3 0-15,-21-3 0 16,23 2 0-16,-23-2 0 16,22 1 1-16,-22-1-1 15,22 2-1-15,-22-2 0 16,21 0 1-16,-21 0 0 15,20 0 1-15,-20 0-2 0,22-2 1 16,-9 2 0-16,-13 0 0 16,23-1 2-16,-10 1-2 15,-13 0 0-15,23-2 0 16,-23 2 0-16,23-1 0 16,-23 1 0-16,25-4 0 15,-25 4 0-15,24-5 0 16,-24 5 0-16,22-6 0 0,-22 6 1 15,19 0-2-15,-19 0 1 16,13 0 0-16,-13 0-1 16,13 0 1-1,-13 0 0-15,0 0 0 0,17-2 0 16,-17 2 0-16,0 0 0 16,17-3 0-16,-17 3 1 15,0 0-2-15,16 0 2 16,-16 0-2-16,0 0 1 15,15-3 0-15,-15 3 0 16,0 0 0-16,0 0 0 16,14-6 0-16,-14 6-1 15,0 0 2-15,0 0-1 0,0 0 1 16,0 0-1-16,13-3-1 16,-13 3 2-1,0 0-1-15,0 0 0 16,0 0 0-16,0 0 0 0,13-4-1 15,-13 4 2-15,0 0-1 16,0 0 0-16,0 0 0 16,0 0-1-16,13-9 1 15,-13 9-1-15,0 0 1 16,0 0-1-16,0 0 2 16,0 0-2-16,12-13 1 15,-12 13 0-15,0 0-1 0,0 0 2 16,0 0-1-1,13-8 1-15,-13 8-2 16,0 0 1-16,0 0 0 16,0 0 0-16,0 0 0 15,13-9 0-15,-13 9-1 0,0 0-5 16,0 0-8-16,0 0-29 16,15-3-82-16,-15 3-4 15,0 0-4-15,0 0-7 0</inkml:trace>
  <inkml:trace contextRef="#ctx0" brushRef="#br3" timeOffset="266976.5052">19842 11084 1 0,'0'0'36'16,"-13"1"24"-16,13-1-6 15,-13 0-26-15,13 0 3 16,0 0-2-16,0 0 2 16,0 0-6-16,0 0-3 15,0 0-4-15,0 0-1 16,0 0-1-16,0 0 0 15,0 0-1-15,0 0 0 0,0 0-1 16,0 0 0-16,0 0 1 16,0 0 0-16,0 0 1 15,0 0-3-15,0 0 0 16,0 0 1-16,0 0-3 16,0 0 1-16,0 0-2 15,0 0-1-15,0 0-2 0,0 0 2 16,-13 2-3-16,13-2-1 15,0 0 1-15,0 0-2 16,0 0 0-16,0 0 0 16,0 0 1-16,0 0 0 15,0 0-1-15,0 0 2 16,9-13-1-16,-9 13-2 16,0 0 0-16,11-17 0 15,-11 17 0-15,9-19-2 16,-3 6 1-16,0-2-1 0,1-3-1 15,0-3 2 1,0-2-2-16,2-3 0 16,-2-2 0-16,2-4-1 15,-1-3 2-15,2-1-2 0,2-3 2 16,0-1-1-16,1-2 1 16,0 0-1-16,1-1 0 15,2-2-2-15,0-3 2 16,-2-2 0-16,2-1-1 15,-2-3 1-15,2-3 1 16,0-2-1-16,2 1 0 0,-1-1 1 16,0 4 0-16,3-1-3 15,2 3 2-15,1-1-2 16,0 5 1-16,3-1-2 16,-1 4-2-16,2 0-1 15,3 4 0-15,-1 3 2 16,2 0-1-16,2 3 1 15,0 1 0-15,2 0 0 16,3-1 5-16,3 2-1 16,-1-2 1-16,4-2-1 0,-4 4 1 15,2 0-1-15,-3 3 2 16,-2 0-2-16,-4 4 2 16,-2 2-1-1,-5 4 1-15,-3 2 0 0,-4 3 1 16,-4 2-1-16,3 1 0 15,-4 1 0-15,-1 1 0 16,2-1 0-16,-1 1 0 16,0-1-1-16,2 0 1 15,0 4-1-15,-3-4 0 16,2 4 1-16,-15 8-2 16,21-15-2-16,-21 15-8 0,16-6-24 15,-16 6-83-15,0 0-4 16,13 19-3-16,-13-19-3 15</inkml:trace>
  <inkml:trace contextRef="#ctx0" brushRef="#br3" timeOffset="268815.7968">21432 8687 86 0,'0'0'50'0,"4"-21"0"16,-4 21-5-16,-1-19-3 0,1 19-13 0,-7-14-4 15,7 14-8-15,-15-8-2 16,2 7-4-16,13 1-1 16,-21 0-1-16,21 0-1 15,-25 0 1-15,11 3-1 16,-1-3 2-16,2 1-1 16,-1-1 0-16,1 3-2 15,0 0 0-15,13-3 2 0,-23 13-2 16,23-13 2-16,-22 19-2 15,22-19 1-15,-16 21 2 16,11-8-2-16,5-13 2 0,-9 26-10 16,5-10 8-16,2 2-3 15,1-1 4 1,1 3-4-16,-2 0 1 16,4 2-1-16,-2 0 1 0,3 1 5 15,0-5-5-15,-1 4 0 16,3-2-1-16,-1 0 0 15,2 1-2-15,0-1 2 16,2 0-2-16,1 2 2 16,2-2-2-16,2-1 1 15,2-2-1-15,2 0 1 16,-2-1-1-16,2-3 0 16,0-3-1-16,3 0 1 0,1-5 0 15,0-1-1 1,2-1 1-16,0-5-1 15,3-2 0-15,0 0-1 16,0-3 1-16,-1-4 0 0,-2 1-2 16,-1-3 0-16,-2 0 1 15,-3-1-1-15,-1-2 0 16,-2-3 1-16,-1-1-1 16,-2-2 0-16,-1-1 1 15,-3-1 0-15,0-2 0 16,0-2-1-16,-1 0 0 15,-2 0-4-15,-2 1 3 0,-1 1 3 16,-2 0-2 0,-4 1 1-16,-3 2-1 15,-4 0 3-15,-4 3-4 16,-4 0 8-16,-4 0-7 0,-2 2 1 31,-3 4-1-31,0-1 0 16,-3 4 0-16,2 2 0 15,0 3 1-15,2 1 0 16,4 2-1-16,2 0 0 16,0 3-1-16,5 0-3 15,1 3-3-15,2 0-7 0,7 10-13 16,-11-8-29-16,14 14-63 16,-8-4-5-16,10 5-2 15,-9-1-1-15</inkml:trace>
  <inkml:trace contextRef="#ctx0" brushRef="#br3" timeOffset="270174.7253">21752 8829 35 0,'0'0'66'0,"-14"-7"-24"16,14 7-3-16,0 0-2 15,0 0-5-15,0 0-3 16,0 0-2-16,0 0 0 16,0 0-3-16,0 0-1 0,-7-13-2 15,7 13-2-15,0 0-2 16,4-16-2-16,-4 16-1 16,10-15-3-16,-10 15-1 15,16-18-5-15,-16 18 3 0,23-22-4 16,-7 10 3-16,1-1-4 15,2 0 2-15,0-1-3 32,4 0 3-32,-1-4 0 0,4 2 0 15,-3-2 0-15,4-1 0 16,2-3 1-16,3 1-3 16,-2-3 3-16,6 3-2 15,2-2 1-15,1 1-2 16,0-1 1-16,2 1-1 15,0 1 1-15,-1 2-3 16,2 0 1-16,-3 3-1 16,-2-1-1-16,1 3 1 15,-1 1-1-15,1 3 0 16,-2-1 0-16,0 1 0 16,0-1 1-16,0-1-2 15,0 2 2-15,2 0-2 0,-2-2 3 16,-1 4-2-16,2-1 1 15,1 2 0-15,-1 1 0 16,1 2-1-16,-2 1 1 16,-2 0 0-16,1 2-1 15,-2 1 1-15,-1 0 0 16,-3 0 1-16,-3 0 0 16,0 0 0-16,-5 0 0 0,1 0 0 15,-3 0 1-15,-2 0 0 16,-1-2-1-16,-2 2 1 15,-14 0-1-15,22-3 0 16,-22 3 0-16,13-1-1 16,-13 1-5-16,0 0-8 15,0 0-21-15,0 0-44 16,-6 16-38-16,6-16-1 16,-14 11-3-16,14-11 0 15</inkml:trace>
  <inkml:trace contextRef="#ctx0" brushRef="#br3" timeOffset="271072.8968">23660 8041 53 0,'-4'-16'80'0,"4"16"3"16,-8-13 6-1,8 13-60-15,-13-6-4 16,13 6-1-16,-15 2 0 15,2-4-1-15,13 2-8 0,-22 6 4 16,22-6-8-16,-25 9 4 16,25-9-7-16,-23 10 5 15,23-10-6-15,-24 14 4 16,9-5 0-16,15-9-3 16,-26 19 0-16,13-8-1 15,2 2-1-15,11-13 0 16,-20 28 0-16,12-14-1 15,6 3 1-15,-4 2-1 16,4 1 2-16,2 3-2 16,2 1 2-16,-1 0-2 15,2 5 1-15,0-2-2 0,6 4 2 16,-1-1-2-16,4 0-2 16,-1-4 1-16,4 0-1 15,1-1-2-15,1-5 2 16,3-3-1-16,-1-2 0 15,3-5 0-15,-1-3 0 16,2 0 0-16,0-4 0 16,2-3 1-16,-1 0-1 15,1-4 0-15,1-2 0 0,-2-1 0 16,2-3 0-16,0-3 1 16,-1 0-2-16,-2-3 2 15,-1-1-1-15,-1-2 1 16,-3 0-1-1,-2-4 2-15,-5 1-2 0,-1-2 1 16,-4-4-1-16,-2-2 1 16,-1 0-1-16,-1-2 1 15,-5 0 0-15,0 2 1 16,-3 0-1-16,-3 2 2 16,-1 7-1-16,-6 0 1 15,-4 4-1-15,-4 3 0 16,-4 1-1-16,-3 1-4 15,-4 2 8-15,0-2-8 16,-1 5 2-16,2-1-3 16,2 3 2-16,2 1-2 0,2 3 2 15,5 2-1-15,3 2-10 16,4 6 0-16,-1-5-27 16,12 15-82-16,-12-6-4 15,11 13-4-15,-10-8-5 16</inkml:trace>
  <inkml:trace contextRef="#ctx0" brushRef="#br3" timeOffset="272526.2558">23905 8338 66 0,'0'0'83'0,"0"0"3"16,-3-17 5-16,3 17-65 16,10-13 0-16,-10 13 0 0,19-13 0 15,-3 7-2-15,-16 6-3 16,27-13-3-1,-12 5-5-15,7 2-3 16,-2-3-1-16,4 2-1 0,1-3-1 16,4 1 1-16,0-1-1 15,4 1-2-15,-2 1 1 16,4 1-1-16,0-1 0 16,-1 3 0-16,0-1 0 15,0 3-1-15,-4-1 0 16,2 2-1-16,0-2 1 15,-3 1-2-15,1-1 0 0,2 1 0 16,-2 0-1-16,0 0 1 16,1 0 0-1,-1 2-1-15,-1-1 1 16,1 2 1-16,-1 0-1 0,-2 0-1 16,-1 2 1-16,-1-1-1 15,-2-1 2-15,0 1-1 16,-1-1 0-16,-2 0-1 15,-1 0 1-15,-1 2 1 16,1-4-1-16,0 4-2 16,0-1 2-16,-2 1-1 15,-1-1 0-15,0 1 1 16,-2-2-1-16,2 1 0 0,-3 1-1 16,-13-2 2-1,23 2-1-15,-10 1 0 16,-13-3-2-16,23 5 2 15,-23-5-1-15,22 4 1 0,-22-4-1 16,22 6 0-16,-22-6 0 16,18 4 1-16,-18-4-1 15,18 4 0-15,-18-4 0 16,13 5 0-16,-13-5 1 16,0 0-1-16,14 6 1 15,-14-6-1-15,0 0 0 16,14 5 1-16,-14-5 0 15,0 0-1-15,13 5 0 16,-13-5 0-16,0 0 1 16,16 4-1-16,-16-4 1 0,0 0 0 0,15 1-1 15,-15-1 1-15,0 0 0 16,13 3-1-16,-13-3 1 16,0 0 1-16,0 0-1 15,13 0-1-15,-13 0 2 16,0 0-2-16,0 0 1 15,0 0-4-15,0 0-10 16,0 0-25-16,13 15-79 16,-13-15-2-16,-9 16-6 0,-4-11-4 15</inkml:trace>
  <inkml:trace contextRef="#ctx0" brushRef="#br3" timeOffset="275545.7395">26072 8682 1 0,'0'0'57'15,"-5"-13"11"-15,5 13 0 0,-3-13-31 16,3 13-2-16,-5-13-5 0,5 13-4 16,0 0-1-16,-7-16-3 15,7 16-1-15,0 0-3 16,0 0-2-16,0 0-2 15,0 0-2-15,0 0 0 16,0 0-2-16,0 0-1 31,-4-13 0-31,4 13 0 16,0 0-1-16,0 0-1 0,0 0 2 16,0 0-2-16,0 0 1 15,0 0-1-15,0 0-1 16,0 0-1-16,0 0-1 0,0 0 0 15,0 0-1-15,0 0-1 16,0 0 0-16,0 0 1 16,0 0 0-16,3 14 1 15,-3-14 0-15,7 20 0 0,-1-7 0 16,-1 2 0-16,1 1 0 16,0 3-1-16,1 2 1 15,-1-1 3-15,1 3-1 16,0 2 1-16,2-1-1 15,0 2 1-15,1 2-1 16,0-1 2-16,0 4-2 16,0-3-4-16,0 3 2 15,0-1-1-15,-1 0 0 0,-2 2-1 16,0 0 1-16,-2 1-1 16,1 0 0-16,-2 0 0 15,-1 1 0-15,-2 2-1 16,4-2 1-16,-3-1-1 15,1 1 0-15,0-1-1 16,-1 3 1-16,-1-1 1 16,-1-1 0-16,-1 2 0 15,-2 3-1-15,-2-1 1 0,1 2-1 16,0 2 1-16,-3-2-1 16,-1 1-1-1,1-1 0-15,0-1 0 0,0-1 1 16,-1-2-1-16,1-5 1 15,0-6-1-15,0-5 0 16,2-3-2-16,5-17-5 16,-5 25-13-16,5-25-30 15,0 0-67-15,0 0-3 16,0 0-3-16,0 0-4 16</inkml:trace>
  <inkml:trace contextRef="#ctx0" brushRef="#br3" timeOffset="276608.1235">26231 10145 137 0,'-10'-15'88'15,"10"15"7"-15,-25-23 0 16,12 17-64-16,-4-1-5 16,1 9-2-16,-2-5-2 15,0 7 0-15,-6 0-4 16,5 5-3-16,-6 0-4 16,5 2 0-16,-3 1-2 0,4 1-1 15,-1-2 1-15,4 4-2 16,0-2-1-16,2 1 1 15,1 2-2-15,3 1 1 16,1 1-1-16,2 5 1 16,6-2 1-16,1 4-2 15,1-1 3-15,3 5-3 16,1-3 3-16,0 2-4 16,3-1 2-16,2-2-4 0,-4-2 1 15,2-2 0 1,1 0-1-16,2-3 0 15,2 0 0-15,3-2-1 16,0-3 1-16,0 1 0 0,3-4-1 16,0 0 0-16,1-3 0 15,1 1 1-15,1-6-2 16,1 0 1-16,-3-4 0 16,3 1-1-16,-1-3 1 0,1-1-1 15,-3-3 0-15,2 0 1 16,-2-2 0-16,-1 0-1 15,1 0 1-15,-3-4-2 16,1-1 2-16,-2-1-1 16,-2 1 1-16,-1-3-1 15,-1 1 1-15,-4-2-1 16,-1 0 1-16,-1 1-1 0,-1-3-3 16,-4 3 4-16,-1-4-4 15,-1 0 6-15,-2 1-5 16,-2-1 5-16,-2 2-3 15,0 1 4-15,-5 0 0 16,-2 4 0-16,-6 3 0 16,-2 0-1-16,-2 4 0 15,-4 1 0-15,-1-1-2 16,0 1 0-16,3 3-1 16,0 0-5-16,6 1-9 15,-3 0-13-15,23 3-58 16,-33 13-42-16,23 1-1 0,-10-5-7 15,8 14 0-15</inkml:trace>
  <inkml:trace contextRef="#ctx0" brushRef="#br3" timeOffset="277780.5234">26100 10728 87 0,'0'0'78'15,"0"0"3"-15,-7-19 3 16,7 19-44-16,0 0-9 0,0 0-1 16,0 0-3-16,0 0-2 15,-13-15-1-15,13 15-3 16,0 0-3 0,0 0-2-16,0 0-2 0,0 18 0 15,0-18-2-15,0 21-1 16,-2-6-2-16,2 4-1 15,-3 1-2-15,2 6 1 16,-2-2-1-16,0 7 0 0,-1-3-1 16,2 3 1-16,-4-1-1 15,4 2 1-15,-4 0 0 16,2-1-1-16,-2 4 2 16,0 1-2-16,-1 0 2 15,1 2-2-15,-3-4 2 16,2 4-3-16,-2-1 2 15,1 1-1-15,-1-4-2 16,0 1 1-16,-1 0-2 0,3 2 2 16,-1 1-3-1,0 1 3-15,0 2-2 16,0 3 0-16,-3 0-2 0,-2 3 3 16,-2 0-3-16,-2-2 1 15,0 1 1-15,-2 0 1 16,-1-4-1-16,1-1-6 15,3-1-4-15,-1-5-14 16,8 6-44-16,-9-12-52 16,10 9-5-16,-9-17-4 15,8 10-3-15</inkml:trace>
  <inkml:trace contextRef="#ctx0" brushRef="#br3" timeOffset="278831.0401">25699 12235 150 0,'-3'-20'89'0,"3"7"2"0,-7-7 3 16,7 20-23-16,-12-23-49 16,12 23-1-16,-16-16-3 15,16 16-1-15,-20-7 0 16,20 7-2-16,-27 4-5 16,12 2-2-16,-4 0-2 15,2 2-2-15,-3 1 0 16,0 4-2-16,-1-1 0 0,1 2-1 15,3 0 1-15,2 2-1 16,3 3 1-16,1 1 0 16,4-2 1-16,3 3 1 15,0 1 0-15,2 5 1 16,2-1-1-16,0 3 3 16,0 0-3-16,0 0 2 15,2 1-2-15,2 0 1 16,2-4-1-16,2-1 0 15,2-3-1-15,5-1 0 16,1-3 0-16,4-3-1 16,2-3 1-16,2-2 0 15,2-3 0-15,0 0-1 0,0-5 0 16,1-4 0-16,1-3-1 16,-2-1 0-16,1-3-1 15,-1-1 0-15,0-3-1 16,0 0 2-16,-1 0-1 15,-2 0 0-15,-2-1 1 16,-2-4-2-16,-2 1 3 16,-2-2-1-16,-1-2 0 15,-4-4-1-15,-2-2 1 16,-3-1 0-16,-2 0 1 16,-1-3-1-16,-5 1 2 15,-3 0 0-15,-4 1 2 0,-2 4 0 16,-5 2 0-16,-2 2 1 15,-2 3-1-15,-1 2 1 16,-1 5-2-16,0 1-1 16,1 2 0-16,-1 0-3 15,4 3 0-15,1 1-7 16,3 3-6-16,-2-2-11 16,17 3-29-16,-25 7-67 15,21 6-4-15,-12-6-1 16,9 13-4-16</inkml:trace>
  <inkml:trace contextRef="#ctx0" brushRef="#br3" timeOffset="281252.5988">25539 12637 161 0,'0'0'85'0,"8"-15"-1"0,-8 15 2 16,0 0-56 0,0 0-6-16,0 0-4 15,0 0-3-15,0 0-2 16,0 0-4-16,0 0-3 0,0 0-1 15,-13 0 0-15,13 0 0 16,0 0 0-16,-14 16 1 16,14-16 0-16,-15 16-1 15,15-16-1-15,-17 19 1 0,17-19-1 16,-17 18 0 0,17-18-2-1,-18 23 1-15,18-23-2 16,-17 21 3-16,17-21 0 0,-14 21-1 0,14-21 1 15,-15 22-1-15,15-22 1 16,-11 20-4-16,11-20 3 16,-12 20-6-16,12-20 4 15,-13 18-4-15,13-18 4 16,-11 17-3-16,11-17 3 16,-16 17-1-16,16-17 1 15,-16 19-1-15,16-19 1 16,-15 19-1-16,15-19-1 15,-14 19 1-15,14-19-1 16,-14 17 1-16,14-17-1 16,-13 14 1-16,13-14-2 0,-12 15 2 15,12-15-2-15,-13 11 0 16,13-11 1-16,-13 13 0 16,13-13-1-16,-16 15 2 15,16-15-1-15,-17 17 0 16,17-17 0-16,-19 16 0 15,19-16 0-15,-17 16-1 16,17-16 1-16,-13 14-1 16,13-14 1-16,-13 15-1 15,13-15 1-15,-13 18 0 16,13-18-1-16,-16 19 2 16,16-19-1-16,-22 22 0 15,22-22 0-15,-21 21 1 0,21-21-1 16,-22 19 1-16,22-19-1 15,-20 20-1-15,20-20 1 16,-17 19 0-16,17-19 1 16,-18 22-2-16,18-22 0 15,-19 23 1-15,19-23 0 16,-18 21-1-16,18-21 1 16,-19 21 0-16,19-21-1 15,-16 17 1-15,16-17-1 16,-16 16-1-16,16-16 2 15,-14 14 0-15,14-14-2 16,-18 16 2-16,18-16-2 0,-21 17 1 16,21-17 0-16,-23 18 1 15,10-10-2-15,0 1 2 16,-2 0-1-16,1-1 0 16,-1 1 0-1,1 0 0-15,-2-1 1 16,0 2-1-16,-1 1-1 15,-2-3 1-15,3 2 0 16,1-1 0-16,-3 1-1 16,1-1 2-16,1-1-1 15,0 0 1-15,3-1-2 16,-1 0 1-16,-1 0 0 16,1 0 1-16,1-1-1 0,-2 1-1 15,1 4 0-15,1-1-3 16,-3 1 4-16,2 1-4 15,-4 1 4 1,1 0-4-16,0 0 3 0,-1-2-2 16,3 1 3-16,-3-2 0 15,0-1-1-15,-1 1 3 16,0-2-3-16,2 1 2 16,-2 0 0-16,2-1 0 15,-2 1-1-15,2 0 1 16,-1-1-1-16,1-1 0 15,0 2 1-15,-1-2-1 16,0 2-1-16,0-2 1 0,1 0 0 16,-2 1 0-16,2-1-1 15,1 1 1 1,-1 0-1-16,1-3 2 16,1 3-2-16,-1-1 2 0,1 0-2 15,-3 0 1-15,1-1 0 16,0 1 0-16,-1-1 0 15,1 1-1-15,1 1 1 16,-1-1 0-16,1 0 0 16,2-1 0-16,-1-1 0 0,1 3 0 0,-2-1 0 15,1 0 1 1,1 0-2-16,0-1 1 0,-1 3 0 31,2-1 0-31,-1 1 0 16,1-2 0-16,0 2 0 15,0-2 0-15,13-7 0 0,-22 15 0 16,22-15 0-16,-23 14 0 16,23-14 0-16,-20 14-1 15,20-14 2-15,-20 12-2 16,20-12 1-16,-21 13 0 16,8-7 0-16,13-6 1 15,-24 8-2-15,11-3 2 16,0 1-2-16,0-2 1 15,13-4 0-15,-25 7 1 16,25-7-2-16,-18 7 1 16,18-7 1-16,-18 6-1 15,18-6 0-15,-17 6 0 16,17-6 0-16,-19 7 0 0,19-7 0 16,-20 9 0-16,7-4-1 15,0-2 0-15,-1 2-1 16,-2-2-1-16,1 1-7 15,-2-7-16-15,17 3-65 16,-23 0-24-16,23 0-2 16,-16-12-6-16</inkml:trace>
  <inkml:trace contextRef="#ctx0" brushRef="#br4" timeOffset="356745.3625">20527 11958 59 0,'0'0'83'0,"-14"-4"4"16,14 4 4-1,0 0-36-15,0 0-5 0,-20-3-10 0,20 3-8 16,0 0-1-16,0 0-7 16,-17 9 0-16,17-9-7 15,0 0-2-15,0 0-2 32,0 0-1-32,0 0-1 0,0 0-2 15,0 0 1-15,13 0 2 16,0-3-1-16,2-1 0 15,10-1-1-15,2-2 0 16,8 1-2-16,4-2 1 0,3-2-3 16,2-1-3-16,4 1-1 15,-3 0 0-15,-5 0-1 16,-5 1 0-16,-6 1-4 0,-8 2-3 16,-6 0-4-16,-15 6-8 15,0 0-14-15,0 0-18 16,0 0-39-16,-13-4-30 15,-5 1-1-15,18 3 5 16,-27 0 2-16</inkml:trace>
  <inkml:trace contextRef="#ctx0" brushRef="#br4" timeOffset="357104.2064">20790 11788 33 0,'-9'-20'80'0,"9"20"2"0,-4-20 7 16,4 20-27 0,2-16-5-16,-2 16-6 15,0 0-7-15,-5-16-6 16,5 16-6-16,0 0-4 0,0 0-5 16,0 0-3-16,5 19-3 15,-5-19-3-15,1 29-2 16,-4-9-1-16,3 6 1 15,-6 4-6-15,2 5 4 16,-8 7-5-16,-2 2 1 16,-6 2-1-16,-3 3 0 15,-5-2-2-15,1 0-2 0,-5-3 1 16,2-8-6 0,4-9-3-16,1-8-8 15,9-2-9-15,-1-15-18 0,17-2-29 16,0 0-50-16,0 0-1 15,3-19 2-15,10 12 3 16</inkml:trace>
  <inkml:trace contextRef="#ctx0" brushRef="#br4" timeOffset="357418.6026">20748 11964 224 0,'0'0'113'0,"26"4"-1"16,-26-4 4-16,22 25-83 15,-12-9 0-15,10 11-5 16,-5-5-4-16,3 7-6 16,0-6-3-16,2 3-5 15,-1-5-2-15,4-3-6 0,-3-2-2 16,-3-6-6-1,1 0-9-15,-18-10-12 16,24 13-20-16,-24-13-39 16,0 0-35-16,0 0 0 0,-14 10 0 15,-5-7 5-15</inkml:trace>
  <inkml:trace contextRef="#ctx0" brushRef="#br4" timeOffset="357947.7841">20412 12413 127 0,'-13'0'89'0,"13"0"7"16,-22 1 1-16,22-1-49 15,-13 0-12-15,13 0 1 16,0 0-5-16,0 0-4 15,0 0-4-15,0 0-4 16,21-10-4-16,-5 9-2 0,1-4-1 16,7 1-3-1,8 0-1-15,8 1-2 16,7-1-1-16,7-5-2 16,4 0-1-16,6-2-2 0,1-2 0 15,1 3-3-15,-3-5 2 16,-5 1-1-16,-6 2 1 15,-7 2-1-15,-9 1 1 16,-4 2 0-16,-12 4-1 16,-4 0-1-16,-16 3-6 15,0 0-7-15,0 0-18 16,0 0-25-16,-13 19-60 16,-7-13-1-16,2 10 1 15,-11-5-1-15</inkml:trace>
  <inkml:trace contextRef="#ctx0" brushRef="#br4" timeOffset="358356.5055">20535 12613 195 0,'0'0'101'15,"0"0"7"-15,0 0 0 16,0 0-70-16,14 21-1 15,-4-3 1-15,-10-18-6 16,13 35-6-16,-8-16-5 16,2 2-5-16,-1-3-3 15,2 0-4-15,-6-5-3 16,3 0-2-16,-5-13-8 0,0 0-3 16,2 16-10-16,-2-16-14 15,0 0-22-15,-7-16-42 16,7 16-28-16,0-24 1 15,0 24 7-15,4-33 2 16</inkml:trace>
  <inkml:trace contextRef="#ctx0" brushRef="#br4" timeOffset="358708.5286">20617 12641 211 0,'-2'-20'103'0,"2"20"5"16,0 0 0-16,0 0-58 15,0 0-18-15,0 0-6 16,18-13-9-1,-4 11-4-15,1-2-4 0,3-2-2 16,4 0-4-16,1 1 0 16,-1-1-1-16,-1 1 1 15,-3 5-2-15,-4 5 2 16,-14-5-1-16,9 20-1 16,-16-3 1-16,-6 6-3 15,-8 0 0-15,-3 2 1 16,-2 0 1-16,0-4 1 15,1-4 1-15,5-2 1 16,7-8-1-16,13-7 3 16,0 0 0-16,0 0-1 15,20-3-3-15,-1-3-3 0,1 2-4 16,-1-3-6-16,3 5-14 16,-22 2-12-16,27-7-20 15,-24-6-46-15,-3 13-12 16,12-17-3-16,-12 17 6 15</inkml:trace>
  <inkml:trace contextRef="#ctx0" brushRef="#br4" timeOffset="359218.6285">20882 12481 193 0,'8'-13'94'16,"-4"0"0"-1,-4 13 1-15,9-18-73 0,-9 18-4 16,0 0-1-16,17-15-4 15,-17 15 3-15,0 0-1 16,0 0-2-16,14-9 0 16,-14 9 0-16,0 0 1 0,0 0-2 15,-7 14 1-15,7-14-4 16,0 0-2-16,-6 18-2 16,6-18-1-16,2 18-1 15,-2-18 0-15,3 19 0 16,-3-19 1-16,4 25-1 15,-1-11 2-15,-3-1-1 16,0 4 2-16,0-2-1 16,0 2 2-16,0 0-1 0,0 4-1 15,-2-3 1-15,4 4-2 16,-2 1 0 0,3 5 1-16,-3-1-1 15,0 2-2-15,-2 1 3 0,1 5-3 16,-3-1 3-16,-1 2-1 15,-2-2 2-15,-3-1-2 32,0-3 1-32,-2-4 0 0,-2-4-2 15,-1-6 1-15,-2-6-2 16,0-6 0-16,-3-5-3 16,-2-10-3-1,-1-3-6-15,-5-9-10 0,4 3-22 16,-9-13-82-16,13 11-8 15,-9-7-1-15,10 13-7 16</inkml:trace>
  <inkml:trace contextRef="#ctx0" brushRef="#br4" timeOffset="360354.3932">21398 12186 174 0,'0'0'104'0,"0"0"4"0,0 0 2 31,-22-16-68-31,22 16-4 16,0 0-4-16,0 0-7 16,14-7-5-16,2 6-5 15,1-5-4-15,5 3-4 0,3-4-1 16,2 1-2-16,0-1-5 16,-1 0-6-16,-1 4-8 15,-6-4-15-15,2 10-25 16,-21-3-64-16,18 7-5 0,-18-7 1 15,-8 21-2-15</inkml:trace>
  <inkml:trace contextRef="#ctx0" brushRef="#br4" timeOffset="360563.7125">21317 12414 240 0,'0'0'112'0,"0"0"3"15,0 0-1-15,31-1-87 16,-6-6-8-16,8-1 0 16,-3-3-5-16,4 2-10 15,-4 2-7-15,-4-3-18 16,1 8-24-16,-27 2-67 16,22-10-2-16,-22 10-1 15,0 0 0-15</inkml:trace>
  <inkml:trace contextRef="#ctx0" brushRef="#br4" timeOffset="360992.9095">21509 12224 214 0,'0'0'113'15,"0"0"3"-15,-18-2 1 16,18 2-74-16,-8 15-5 15,9-1-3-15,-1-14-12 16,-7 33-4-16,3-15-6 16,2 6-3-16,1 4-5 0,-1 3-3 15,2 4-6-15,-1 0-5 16,1 5-9-16,-6-7-11 16,7 13-14-16,-11-14-5 0,10 9-3 15,-13-15 3-15,10 8 5 16,-11-11 8-16,5-1 21 15,-2-3 15-15,-4-9 23 16,10 3 9-16,-10-10 6 16,15-3 1-16,-16 3 0 15,16-3-1-15,0 0-13 16,6-22-4-16,4 3-9 16,9-5-7-16,6-4-6 15,2-8-12-15,10 4-22 16,-8-12-47-16,12 9-34 15,-11-5-4-15,5 6 1 16,-14-3-2-16</inkml:trace>
  <inkml:trace contextRef="#ctx0" brushRef="#br4" timeOffset="361312.4258">21709 12119 152 0,'-20'-13'106'15,"20"13"3"-15,0 0 5 16,-13-2-66-16,13 2-7 31,0 0 0-31,0 0-8 16,0 0-7-16,0 0-4 15,23-13-6-15,-6 4-4 16,9 2 0-16,5-4-4 0,3-2-1 16,5-2-6-16,-1 1-5 15,2 4-11-15,-8-5-10 16,4 15-27-16,-20-10-53 16,3 17-20-16,-19-7 0 15,0 0 0-15</inkml:trace>
  <inkml:trace contextRef="#ctx0" brushRef="#br4" timeOffset="361622.888">21946 12033 175 0,'0'0'103'0,"-13"-7"1"16,13 7 3-16,0 0-74 16,0 0-1-16,-12 22-1 15,12-22-4-15,-11 27-1 16,-1-9-5-16,4 6-1 0,-10 5-5 15,-1 7 2 1,-7 2-2-16,1 9 1 16,-9 5-4-16,0 1 0 15,-5 2-4-15,1-1 0 0,2-4-3 16,2-4-3-16,3-2-7 16,2-13-5-16,9-3-9 15,0-11-8-15,13 3-25 16,-11-20-29-16,18 0-47 15,0 0 2-15,0 0 6 16,-5-14 3-16</inkml:trace>
  <inkml:trace contextRef="#ctx0" brushRef="#br4" timeOffset="362090.4379">21722 12347 138 0,'12'-16'92'16,"-12"16"6"-16,16-21 0 15,-16 21-63-15,0 0 0 16,18-10-1-16,-18 10-5 0,0 0-2 16,0 0-8-16,0 0-4 15,0 0-2-15,15 2-1 16,-15-2-1-16,3 16 0 15,-3-16-1-15,1 26-1 16,-2-12 1-16,1 9 1 16,-2 2-1-16,4 5 0 0,-2 3-1 15,0 6 2-15,1 3-2 16,1 8 0-16,-2 5 0 16,2 4-3-16,-2 1 1 15,2 2-1-15,-4-3 1 16,2 0-2-16,-2-6 0 15,0-1-1-15,1-10-1 16,-2-7 0-16,3-8-2 16,-2-8 1-16,4-5-1 15,-2-14-4-15,0 0-3 16,0 0-6-16,0 0-7 16,7-20-11-16,-7 20-26 15,6-32-73-15,4 18-2 0,-14-15 0 16,11 12 2-16</inkml:trace>
  <inkml:trace contextRef="#ctx0" brushRef="#br4" timeOffset="362411.3185">21926 12497 271 0,'26'-13'118'16,"-13"4"2"-16,11 15 1 16,-5-8-95-16,8 8-2 15,-2-7 0-15,4 6-5 16,-6-3-3-16,-2 4-3 15,-3-5-3-15,-5 2-5 16,-13-3-7-16,14 3-10 16,-14-3-31-16,0 0-83 15,-11 16-1-15,-8-15-7 16,4 14-2-16</inkml:trace>
  <inkml:trace contextRef="#ctx0" brushRef="#br4" timeOffset="363450.4999">22426 12159 81 0,'0'0'84'16,"-5"-26"10"-16,5 26 1 15,-5-23-36-15,5 23-23 31,0 0-2-31,0 0-3 16,-3-16-3-16,3 16-4 16,0 0-5-16,5 19-2 15,-5-19-2-15,3 32 0 0,-3-9 1 16,4 11 1-16,-3 4-1 0,4 9 1 16,-4 5-3-16,3 9 2 15,-1-2-3-15,3 5 2 16,-3-7-4-16,0 1 0 15,1-9-3-15,-2-3-1 16,0-11-2-16,0-9-4 16,-1-7 1-16,-1-19-6 0,2 17-3 15,-2-17-4 1,0 0-9-16,-7-22-12 0,7 22-30 31,-9-29-63-31,10 16-2 0,-9-14 0 0,8 8 2 16</inkml:trace>
  <inkml:trace contextRef="#ctx0" brushRef="#br4" timeOffset="364590.7762">22441 12199 127 0,'1'-26'96'0,"-1"26"1"16,3-27 4-16,-3 27-61 0,9-22-7 15,-9 22-2-15,17-18-6 16,-17 18-4-16,22-12-8 15,-9 8-4-15,0-1-4 16,4 1-1-16,-1 1 0 16,4 0-3-16,2 2 1 15,1-2-2-15,0 1 0 16,1 1 0-16,-1 1 1 16,1 0 0-16,-4 3 0 15,-4 1 1-15,-3 1 0 16,-13-5 2-16,17 14 0 15,-17-14 0 1,6 22 0-16,-5-9 2 16,-4 0 0-16,2 2 1 15,-5 3-2-15,0 1 1 16,-4 4-1-16,-3 3 1 16,-4 0-2-16,-5 0 0 15,-4-2-1-15,-3 2-2 16,-1-1 0-16,0-2 0 15,-1-5-1-15,3-5-1 16,3-2-1-16,6-3-1 0,5-1-1 16,14-7 1-16,-16 0-1 15,16 0 1 1,0 0 0-16,0 0 1 0,1-14 1 16,-1 14 1-16,0 0 1 0,0 0 0 15,11-14 2-15,-11 14-1 16,0 0 1-16,0 0 0 15,13-3 1-15,-13 3 0 16,0 0 1-16,14 0-1 16,-14 0 1-16,0 0 1 15,13 5 0-15,-13-5 1 16,0 0-1-16,14 12 1 0,-14-12-2 16,13 12 2-16,-13-12-2 15,13 14 0-15,-13-14 0 16,15 17 0-1,-15-17-2-15,17 23 2 0,-10-10-1 16,6 0 0-16,-1 2 0 16,1-1 0-16,-2 1-1 15,2 0 1-15,0 0-1 16,-1-1 0-16,1-1 0 16,-3 0-1-16,-10-13 0 15,19 25 1-15,-19-25-1 16,20 20 0-16,-20-20-1 15,20 19 1-15,-20-19 0 0,20 16 1 16,-20-16-2-16,22 11 0 16,-22-11 1-16,20 13 0 15,-20-13 0-15,19 13 0 16,-19-13-1-16,17 15 0 16,-17-15 0-16,18 14 1 15,-18-14-2-15,18 14 1 16,-18-14 0-16,22 12-1 15,-22-12 1-15,22 9-3 16,-22-9 3-16,18 7-4 16,-18-7 5-16,18 1-6 15,-18-1 5-15,0 0-1 0,16-3-2 16,-16 3-3-16,0 0-19 16,1-17-69-16,-1 17-42 15,0 0-1-15,0 0-7 16,-16-1-5-16</inkml:trace>
  <inkml:trace contextRef="#ctx0" brushRef="#br4" timeOffset="375281.1717">26831 7643 77 0,'8'-19'93'0,"-3"-1"6"15,5 4 3-15,-7-6-56 0,10 12-8 16,-8-7-1-16,8 10-9 16,-13 7-4-16,14-16-3 15,-14 16-4-15,0 0-4 16,0 0-1-16,14-7-2 16,-14 7 1-16,0 0 0 15,-5 17-1-15,2-3-1 0,-3 1 0 16,2 8-1-16,-2 4 0 15,0 8 0-15,-3 4-3 16,1 4 1-16,-5 3-2 16,1 5-3-16,-4 1 6 15,2-2-1-15,0-1 1 16,-1-4-2-16,2-7 1 31,2-4-1-31,2-5 0 16,2-9 3-16,4-5-7 15,3-15-4-15,-4 14-3 0,4-14-5 16,0 0-7-16,0 0-7 16,2-14-20-16,-6-5-25 15,4 19-59-15,7-30 2 16,2 14 0-16,-8-10 9 16</inkml:trace>
  <inkml:trace contextRef="#ctx0" brushRef="#br4" timeOffset="375937.5591">26880 7604 137 0,'5'-17'103'0,"-5"17"6"16,17-24 0-16,-4 20-75 15,-13 4-3-15,26-10-2 16,-13 3-9-16,6 5-2 16,-3-3-4-16,4 3-4 15,-1 1-2-15,4 1 0 0,-2 0 0 16,1 5 1-16,-3 1 0 16,-1 6 0-16,-5-1 0 15,-1 8 1 1,-8 0-2-16,-4 4 0 15,-8 3-1-15,-7 3-2 16,-9 1-2-16,-4 2 1 16,-6-2-3-16,-4 2-1 15,1-5-1-15,-2-2 0 0,5-5-2 16,3-6-1-16,8-5-1 16,2-5 1-1,21-4-1-15,-17-2 1 16,17 2 0-16,0 0 1 0,9-15 1 15,-9 15 2-15,17-7 1 16,-17 7 0-16,19 0 2 16,-19 0 0-16,17 7 1 15,-17-7 1-15,16 15 1 16,-4 0-5-16,-4 1 9 16,4 3-2-16,1 1 1 15,1 2 0-15,1 1-1 16,0 0-1-16,3 0-1 15,1-6 5-15,-1 1-9 16,4-4 1-16,-2-2-2 16,-1-4-1-16,0 0-2 15,-1-4-5-15,-2 0-10 16,-16-4-31-16,25-1-87 16,-25 1 0-16,0 0-5 15,10-15-1-15</inkml:trace>
  <inkml:trace contextRef="#ctx0" brushRef="#br4" timeOffset="376807.053">27554 7520 141 0,'0'0'105'0,"12"-14"4"15,-12 14 1-15,0 0-69 0,13-2-5 16,-13 2-6-16,0 0-7 16,0 0-5-16,0 19-4 15,-5-6-4-15,2 6-1 16,-2 2-1-16,-4 4-1 16,-1 4-1-16,-6 3 0 31,-3-2-3-31,-1-1 1 15,-2-5-3-15,4-4-1 16,0-5-1-16,5-8-1 0,13-7-2 16,0 0 1-16,0-13-1 15,15 2 0-15,4-2 1 16,2-2 0-16,5 2 1 16,-1 2 1-16,-1 1 0 15,-1-1 1-15,-2 3 0 16,-4 1 1-16,-3 1 0 15,-1 0 1-15,-13 6 2 16,21-4 1-16,-21 4 0 16,14 4 1-16,-14-4 0 15,9 16 1-15,-9-3 0 16,0 4 0-16,-5 3 0 0,1 3-1 16,-5 6-1-16,-2 3 1 15,-4 3 1-15,-2 4 0 0,-2 2-1 16,-4 1-1-16,-3 2 1 15,-1-4-3-15,-2-2 1 16,1-4-2-16,3-6-6 16,-1-5-7-16,5-5-11 15,0-13-22-15,21-5-49 16,-25 1-38-16,25-1-2 16,-16-34 3-16,19 10 2 15</inkml:trace>
  <inkml:trace contextRef="#ctx0" brushRef="#br4" timeOffset="376978.9041">27395 7930 231 0,'24'-15'118'16,"-11"1"1"-16,8 14-3 16,-21 0-80-16,25 6-13 15,-12-3-9-15,1 4-9 16,-14-7-8-16,22 10-7 16,-9-1-11-16,-13-9-19 15,21 7-54-15,-21-7-23 16,18-7-2-16,-18 7-2 15</inkml:trace>
  <inkml:trace contextRef="#ctx0" brushRef="#br4" timeOffset="377340.6001">27792 7431 186 0,'12'-13'109'16,"-9"-3"5"-16,-3 16-1 15,0 0-80-15,16 3-3 16,-16-3-5-16,1 23-4 16,-2-2-3-16,2 11-2 15,-1 9-3-15,0 8 0 16,-3 7-2-16,3 6 2 0,-4 6-1 15,1 4 0-15,-6-1-3 16,2-4 0-16,-3-3-3 0,4-3-1 16,-3-10-1-16,2-4-2 15,2-10-2-15,0-8-3 16,5-7-7-16,-1-9-7 16,1-13-14-16,0 0-32 15,0 0-69-15,-6-22-1 0,9 3-1 16,-13-20 1-16</inkml:trace>
  <inkml:trace contextRef="#ctx0" brushRef="#br4" timeOffset="377501.9349">27799 7881 267 0,'24'1'122'0,"-11"-4"2"31,14 14 4-31,-11-10-100 0,8 8-14 16,-1-4-1-16,2 1-5 15,-6 0-9-15,-6-5-18 16,4 8-100-16,-17-9-4 16,0 0-8-16,0 0-1 15</inkml:trace>
  <inkml:trace contextRef="#ctx0" brushRef="#br4" timeOffset="378030.3842">28176 7602 120 0,'16'-15'106'0,"-16"15"5"0,13-9 3 16,-13 9-51-16,0 0-23 15,0 0 0-15,9 29-7 16,-17-11-5-16,5 13-4 16,-8 1-8-16,-2 5-2 15,-7 2-4-15,-2 6-2 16,-7-2-3-16,2-3-5 15,-2-2-5-15,-1-9-8 0,8-2-10 0,-4-14-23 16,19 4-36-16,-8-22-41 16,15 5-5-16,5-22 7 15,9 6 0-15</inkml:trace>
  <inkml:trace contextRef="#ctx0" brushRef="#br4" timeOffset="378256.3776">28094 7809 258 0,'24'3'121'0,"-24"-3"-1"16,18 44-2-16,-17-10-86 0,8 13-5 16,-6 1-6-16,2 5-2 15,-3-2-2-15,1 2-4 16,-3-7-4-16,0-8 3 16,0-7-10-16,0-7-3 15,0-7-5-15,0-17-5 16,1 16-9-16,-1-16-14 15,0 0-49-15,3-28-47 0,-3 28-3 16,9-39 1-16,1 18 1 16</inkml:trace>
  <inkml:trace contextRef="#ctx0" brushRef="#br4" timeOffset="378669.5742">28480 7582 266 0,'0'-16'121'0,"0"16"0"16,0 0-2-16,0 0-101 16,-14 3-6-16,4 12-5 15,-3 9-12-15,-6 2-7 16,2 10-12-16,-9-4-10 15,9 17-12-15,-12-11 2 16,13 9-1-16,-12-11 17 16,11 0 12-16,-2-7 12 15,5-6 18-15,7-1 12 16,7-22 16-16,0 17 0 16,0-17 3-16,26-1-13 0,-8-6-6 31,14-1 0-31,1-3-13 0,5 1-2 0,-1-2-6 15,0 2-2-15,-4 3-6 16,-4-2-3-16,-5 8-11 16,-11-5-18-16,2 15-27 0,-15-9-55 15,0 0-2-15,-13-6 0 16,13 6 1-16</inkml:trace>
  <inkml:trace contextRef="#ctx0" brushRef="#br4" timeOffset="379108.6216">28485 7770 263 0,'0'0'118'0,"-9"19"5"0,-4-6-3 15,10 15-100-15,-5 0 0 16,5 6-3 0,-4 0-3-16,4 3-3 15,-3-1-7-15,0-1-7 0,2-1-8 16,-5-8-12-16,8 6-19 15,-11-15-16-15,12 14-23 16,-13-20-22-16,12 10-16 16,1-21 4-16,-12 23 19 15,12-23 51-15,-13 8 39 16,13-8 28-16,-13 7 36 16,13-7 29-16,0 0 22 0,-7 15 2 15,7-15-10 1,0 0-40-16,0 0-17 15,0 0-10-15,20-4-12 16,0 1-6-16,2-5-4 0,5 1-1 16,2-1-3-16,6 2-1 15,-5 0-3-15,-1 0-1 16,-6 3 0-16,-3 2 0 16,-7 1-3-16,-13 0-5 15,0 0-10-15,0 0-27 16,0 0-82-16,0 0-2 15,-14 14-5-15,-1-17-2 16</inkml:trace>
  <inkml:trace contextRef="#ctx0" brushRef="#br4" timeOffset="379594.6596">28822 7992 276 0,'0'0'121'16,"0"0"5"-16,25-3-3 15,-25 3-99-15,30-6-3 16,-10-1-5-16,8 4-1 16,-2-5-5-16,4 0 0 15,-2 3-6-15,-4-3 0 16,-2 4-8-16,-6-2-9 16,-1 13-37-16,-15-7-75 15,0 0-5 1,0 0-3-16,-4 13-5 15</inkml:trace>
  <inkml:trace contextRef="#ctx0" brushRef="#br4" timeOffset="380070.0464">29452 7522 237 0,'15'-5'114'16,"-15"5"4"-16,11 22 1 15,-13-6-89-15,11 10-6 16,-6-2 0-16,5 8-3 16,-8-3-3-16,6 3-4 15,-6-5-7-15,1 0-6 16,1-3-12-16,-6-10-22 16,9 8-65-16,-5-22-27 15,-1 15 1-15,1-15-3 16</inkml:trace>
  <inkml:trace contextRef="#ctx0" brushRef="#br4" timeOffset="380247.896">29576 7708 299 0,'8'-13'118'16,"11"11"3"-16,-10-11-6 16,8 9-104-16,-1-2-3 15,0 2-12-15,0 4-15 16,-16 0-24-16,17 1-70 0,-17-1-6 15,0 0-1-15,-27 16-3 16</inkml:trace>
  <inkml:trace contextRef="#ctx0" brushRef="#br4" timeOffset="380942.0812">29291 7813 226 0,'0'0'117'0,"0"0"-1"16,0 25 4-16,0-25-89 0,9 24 2 15,-9-24-3-15,13 35-10 16,-9-15 3-16,5 4-9 16,-3 0-2-16,4 0-5 15,-4-1-1-15,-1 0-5 16,0-1 0-16,-4-8-2 15,2 1-10-15,-3-15-6 16,-1 19-7-16,1-19-9 16,0 0-10-16,-16-11-5 15,16 11 0-15,-10-26 8 16,8 12 8-16,-6-9 18 16,5 1 10-16,0 4 17 15,-4-4 11-15,8 9 11 0,-7-6 2 16,6 19-1-16,6-20-3 15,-6 20-11-15,19-10-6 16,-3 4-5-16,1-1-3 16,7 1-4-16,5 0-2 15,5 1 0-15,2-3-1 16,1 3 1-16,-2-1 0 16,-2 3 2-16,-3 0 1 15,-5 4-1-15,-6 2 0 16,-19-3 1-16,14 16-1 15,-15 2-6-15,-10-1 4 16,-4 3-5-16,-6 2 0 0,-3-2-4 16,-4 2 0-16,0-2-2 15,-1 0 1-15,-3-7 4 16,7-2-2-16,1-2 2 16,4-2 3-16,5-2 4 15,15-5 3-15,-13 1 2 16,13-1 0-16,0 0 0 15,22-11 0-15,-3 5-1 16,1-1-1-16,4-1-3 16,2 1-3-16,-3-2-5 15,1 5-6-15,-7-3-12 16,2 10-20-16,-19-3-38 16,0 0-43-16,0 0 2 0,-13 14-3 15,-12-7 6-15</inkml:trace>
  <inkml:trace contextRef="#ctx0" brushRef="#br4" timeOffset="381162.0825">29221 8193 246 0,'0'0'120'0,"0"0"3"16,7 24-1-16,-7-24-90 15,10 14-8-15,-10-14-5 0,16 15-9 16,-16-15-10-16,16 13-13 16,-5 0-31-16,-11-13-76 15,13 7-3-15,-13-7 0 16,0 0-2-16</inkml:trace>
  <inkml:trace contextRef="#ctx0" brushRef="#br4" timeOffset="381318.7339">29387 8221 258 0,'0'0'117'0,"17"5"0"0,-17-5-3 15,13 4-98 1,-13-4-14-16,13 4-24 0,1 6-85 16,-14-10-4-16,13 3-4 15,-13-3-2-15</inkml:trace>
  <inkml:trace contextRef="#ctx0" brushRef="#br4" timeOffset="381491.7657">29622 8177 287 0,'20'3'122'16,"-20"-3"1"-16,13 8-4 16,-13-8-106-16,0 0-8 15,6 18-7-15,-6-18-20 16,10 12-32-16,-10-12-61 15,0 0-4-15,0 0-1 16,13 8-2-16</inkml:trace>
  <inkml:trace contextRef="#ctx0" brushRef="#br4" timeOffset="381664.1652">29819 8171 249 0,'0'0'122'0,"28"1"2"0,-28-1-1 15,0 0-94-15,7 22-2 16,-10-5-11 0,-8 2-14-16,-7-3-24 0,7 8-94 15,-12-12-5-15,8 7-6 16,-8-13-3-16</inkml:trace>
  <inkml:trace contextRef="#ctx0" brushRef="#br1" timeOffset="389836.3431">25658 8156 30 0,'0'0'89'0,"0"0"5"16,-16-7 5-16,16 7-39 0,0 0-18 15,0 0 0-15,-5-13-6 16,5 13-5-16,0 0-7 16,0 0-5-16,0 0-6 31,17-11-3-31,-17 11-2 15,13-6-3-15,-13 6 0 16,20-7-2-16,-7 4 0 16,0 0 0-16,2 0 0 15,0 2 1-15,-2 2 1 0,2 3-1 16,-15-4 0-16,23 21 1 16,-13-7 0-16,0 6 0 15,0 2 0-15,0 4 2 0,-2-3-1 16,0 4 1-16,1-2-1 15,-1-1 1-15,1-3-2 16,1-3 0-16,0-3-2 16,-10-15-1-16,23 20-3 15,-23-20-3-15,26 6-5 16,-26-6-8-16,25-5-16 16,-25 5-22-16,20-14-59 15,-20 14-11-15,10-19 0 0,-13 6 2 16</inkml:trace>
  <inkml:trace contextRef="#ctx0" brushRef="#br1" timeOffset="390147.6255">25944 8087 141 0,'0'0'108'16,"0"0"7"0,0 0-2-16,0 0-75 15,-16 30-1-15,-3-14-3 0,5 13-9 0,-12-3-8 16,1 10-4-16,-5 0-9 15,0 2-7-15,1 2-16 16,-4-11-30-16,13 6-70 16,-6-12-2-16,13 1-2 15,-2-14-4-15</inkml:trace>
  <inkml:trace contextRef="#ctx0" brushRef="#br1" timeOffset="450329.5436">19787 10948 49 0,'0'0'74'0,"0"0"3"15,0 0 2-15,0 0-34 16,0 0-23-16,0 0-2 16,0 0 0-1,0 0 1-15,0 0 0 16,0 0-1-16,0 0 0 15,0 0 0-15,-10-13 0 16,10 13 1-16,0 0 0 16,0 0-3-16,0 0-5 0,0 0 0 15,0 0-2-15,0 0-3 16,-14-8 1-16,14 8-2 16,0 0-1-16,0 0 0 15,-15-5 0-15,15 5 0 0,0 0 0 16,-16 0 0-16,16 0-1 15,-13 0 1 1,13 0-2-16,-17 5 1 0,17-5-2 16,-19 4 0-1,19-4 0-15,-17 4-1 16,17-4-1-16,-17 5 1 16,17-5-1-16,-13 3 1 15,13-3 0-15,-13 5-1 0,13-5 1 16,0 0 1-16,-17 8-1 15,17-8 0-15,0 0 1 16,-18 8-1-16,18-8 1 16,0 0 1-16,-16 7-1 15,16-7-1-15,0 0 0 0,-14 11 0 16,14-11 1-16,0 0-2 16,0 0 0-16,-16 15 0 15,16-15 0-15,0 0 1 16,-12 15 0-16,12-15 0 15,0 0-1-15,-14 16 1 16,14-16-1-16,0 0 0 16,-13 16 0-16,13-16 0 15,-9 13-1-15,9-13 3 16,0 0-2-16,-14 15 1 16,14-15 0-16,0 0 0 0,-13 16-1 15,13-16 1-15,0 0 0 16,-9 16-1-16,9-16 0 15,0 0 1-15,-8 15-1 16,8-15 1-16,0 0-1 16,-6 17 2-16,6-17-2 15,0 0 1-15,-6 16 0 16,6-16-2-16,-3 13 1 16,3-13 0-16,-1 19 1 15,1-19-5-15,-2 20 5 16,2-20-6-16,0 19 6 15,0-19-4-15,2 18 3 0,-2-18-1 16,0 0 1-16,4 18 0 16,-4-18 1-16,3 13 1 15,-3-13-2-15,3 13 1 16,-3-13 0-16,4 13 0 16,-4-13 0-16,5 13 0 15,-5-13-1-15,2 14 1 16,-2-14 0-16,5 14-1 15,-5-14 0-15,0 0 0 16,7 18-1-16,-7-18 0 0,0 0 2 16,10 14-1-16,-10-14 1 15,0 0-1 1,10 15 0-16,-10-15 2 0,0 0-2 16,12 17 1-16,-12-17 0 15,7 13-1-15,-7-13-1 16,7 13 2-16,-7-13-1 15,7 13-1-15,-7-13 1 16,9 13 0-16,-9-13 0 16,0 0-1-16,13 13 1 15,-13-13 0-15,0 0 0 0,14 13-1 16,-14-13 1-16,0 0-1 16,13 14 1-1,-13-14-1-15,0 0 0 16,15 18 1-16,-15-18-1 0,0 0-1 15,14 13 1-15,-14-13 0 16,0 0 1-16,18 13 0 16,-18-13-2-16,13 10 2 15,-13-10 0-15,0 0 0 16,17 15 0-16,-17-15 0 16,0 0 0-16,17 16-1 0,-17-16 2 15,0 0-2-15,16 10 1 16,-16-10-2-16,0 0 1 15,17 8 0-15,-17-8 0 16,0 0 0-16,19 7-1 16,-19-7 1-16,13 1 0 15,-13-1 1-15,13-1-1 16,-13 1 0-16,15-3 1 16,-15 3-1-16,15-4 0 15,-15 4 0-15,18-6 0 0,-18 6 0 16,16-3 0-16,-16 3 0 15,14-3 0-15,-14 3 0 16,14-4 0-16,-14 4 1 16,18-5-2-16,-18 5 1 15,19-4 0-15,-19 4 0 16,17-4 0-16,-17 4 0 16,17-6 0-16,-17 6 0 15,15-4 0-15,-15 4 0 31,13-8 0-31,-13 8 0 16,13-5-1-16,-13 5 0 0,0 0 1 16,17-12-1-16,-17 12 1 15,0 0 0-15,17-11 0 16,-17 11 0-16,0 0-1 16,15-18 2-16,-15 18-1 15,0 0 0-15,14-17 1 16,-14 17-1-16,0 0-1 15,14-19 1-15,-14 19 0 16,0 0 0-16,16-19 0 16,-16 19-1-16,9-12 2 0,-9 12-1 15,0 0 0-15,10-18 0 16,-10 18-1-16,0 0 1 16,7-14-1-16,-7 14 2 15,0 0-1-15,8-18-2 16,-8 18 2-16,0 0 0 15,8-17 0-15,-8 17 0 16,5-13 0-16,-5 13 0 16,0 0 0-16,5-17-1 15,-5 17 1-15,0 0 0 0,6-15 0 16,-6 15 0-16,0 0 0 16,3-13 0-16,-3 13-1 15,0 0 1-15,4-13 0 16,-4 13 0-16,0 0 0 15,3-14 0-15,-3 14-1 16,0 0 1-16,3-13 0 16,-3 13 1-16,0 0-2 15,0 0 1-15,-1-16 0 16,1 16 0-16,0 0-1 16,-5-13 1-16,5 13 0 0,-3-13 2 15,3 13-3-15,0 0 3 16,-5-17-3-16,5 17 4 15,-3-15-4 1,3 15 6-16,0 0-6 0,-6-17 3 16,6 17-2-16,0 0 1 15,-6-16 0-15,6 16 1 16,0 0-2-16,-7-16-1 16,7 16 0-16,-6-13 0 15,6 13 1-15,0 0 0 16,-8-15-1-16,8 15 0 15,0 0 1-15,-8-13-1 16,8 13 1-16,0 0-1 0,0 0 1 16,-11-15 0-16,11 15 0 15,0 0 1 1,-10-13-2-16,10 13 2 0,0 0-1 0,-12-14 1 16,12 14-1-16,0 0-1 15,-10-16 2-15,10 16-2 16,0 0 1-16,-13-10-1 15,13 10 1-15,0 0 0 16,-14-7 0-16,14 7 0 16,0 0-1-16,-15-6 1 15,15 6 0-15,0 0 0 16,-14-7-1-16,14 7 2 0,0 0-2 16,-13-12 2-16,13 12-2 15,0 0 2-15,-18-9-1 16,18 9 0-16,0 0 0 15,-18-8-1-15,18 8 1 16,-16-8-1-16,16 8 1 16,-17-5-2-16,17 5-6 15,-25-3-7-15,25 3-16 16,-35-3-34-16,22 10-69 16,-11-5-2-16,9 8-1 15,-11-7-2 1</inkml:trace>
  <inkml:trace contextRef="#ctx0" brushRef="#br1" timeOffset="452292.2831">19669 11188 67 0,'4'-16'80'15,"-4"16"3"-15,0 0 4 16,6-16-48-16,-6 16 1 15,0 0-6-15,0 0 0 16,0 0-6-16,15 4-3 16,-15-4-2-16,8 21-8 15,-8-21 2-15,13 26-7 0,-7-12 3 16,4 3-8-16,-3-1 5 16,2 3-6-16,-9-19 4 15,14 22 0-15,-14-22-1 16,10 17-1-16,-10-17 0 15,0 0-2-15,0 0-2 16,13 12-5-16,-13-12-9 16,0 0-19-16,0 0-41 0,0 0-38 15,0 0-4-15,0 0 1 16,0 0-2 0</inkml:trace>
  <inkml:trace contextRef="#ctx0" brushRef="#br1" timeOffset="453043.3822">19908 11197 37 0,'0'0'74'15,"0"0"6"-15,0 0-1 0,0 0-38 16,0 0-5-16,0 0 0 16,0 0-1-16,0 0-3 15,0 0-3-15,0 0-4 16,0 0 0-16,0 0-3 15,0 0-5-15,6 14-1 16,-6-14-7-16,0 0 0 0,-4 20-5 16,4-20 2-16,-4 16-4 15,4-16 3-15,-5 16-1 16,5-16 1-16,0 0-1 16,-10 16 0-16,10-16 0 15,0 0 1-15,-13 17-2 16,13-17-1-16,-13 13 1 15,13-13-1-15,-13 16 2 16,13-16-2-16,-13 14 0 16,13-14-1-16,-13 18 2 15,13-18 0-15,-14 18-1 16,14-18 1-16,-15 16-2 16,15-16 0-16,-14 21 1 0,14-21-1 15,-17 20 1-15,17-20-1 16,-18 23 0-16,8-10 0 15,0 0-1-15,0 0 0 0,10-13-2 16,-22 26-9-16,9-18-14 16,9 10-31-1,-9-13-58-15,13-5-1 16,-17 15-1-16,17-15-1 0</inkml:trace>
  <inkml:trace contextRef="#ctx0" brushRef="#br1" timeOffset="456865.3327">22803 14133 127 0,'0'0'87'0,"0"0"1"16,0 0 1-16,0 0-56 0,0 0-1 15,-9-13-1-15,9 13-5 16,0 0-2-16,0 0-5 16,0 0-2-16,0 0-1 15,0 0-2-15,0 0-1 16,-13-9-3-16,13 9-2 16,0 0-3-16,-13 3 0 15,13-3-1-15,0 0-1 16,-17 0-1-16,17 0-1 15,-13 3-1-15,13-3 0 0,-13 4 1 16,13-4-1-16,-16 7 1 16,16-7-1-16,-14 8 0 15,14-8 0-15,-16 7 0 16,16-7 1-16,-15 9 0 0,15-9 0 16,-14 7-1-16,14-7 2 31,-17 8-1-31,17-8 3 15,-16 8-1-15,16-8 0 0,-16 8 1 16,16-8 0-16,-13 10-1 16,13-10 0-16,0 0-1 15,-12 19 0-15,12-19-1 16,0 0 1-16,-10 15-1 16,10-15 1-16,0 0-1 15,-6 18 1-15,6-18 0 16,0 0 0-16,-2 18 0 15,2-18 0-15,-2 13-1 16,2-13 1-16,0 0-1 16,0 17 1-16,0-17 1 15,0 0-2-15,2 17 1 16,-2-17 0-16,0 13 0 0,0-13 0 16,0 18 0-16,0-18 0 15,0 15-1-15,0-15 2 16,-2 18-2-16,2-18 1 15,0 16-1-15,0-16 1 16,-1 15-2-16,1-15 1 16,0 16 1-16,0-16-6 15,0 18 6-15,0-18-6 0,0 16 7 16,0-16-7-16,1 15 7 16,-1-15-7-16,0 15 6 15,0-15 0-15,2 13 0 16,-2-13 0-16,1 16 1 15,-1-16 0-15,1 17-1 16,-1-17 1-16,2 19-1 16,-2-19 1-16,4 20-1 15,-4-20-1-15,5 19 0 0,-5-19 0 16,4 18 0-16,-4-18 1 16,4 19-1-16,-4-19 0 15,6 16 1-15,-6-16 0 16,6 16-1-16,-6-16 0 15,6 17 1-15,-6-17 0 16,7 15-1-16,-7-15 1 16,8 17-1-16,-8-17 1 15,9 14 0-15,-9-14 0 16,14 16 0-16,-14-16-1 16,13 15 1-16,-13-15-2 0,15 14 1 15,-15-14 0-15,14 13 0 16,-14-13-1-16,13 9 0 15,-13-9 1-15,15 11-2 16,-15-11 2-16,13 12 0 16,-13-12 0-16,13 7-1 15,-13-7 1-15,13 7 0 16,-13-7-1-16,14 3 1 16,-14-3-1-16,16 2 0 15,-16-2 0-15,17 3 0 0,-17-3 0 16,18 4 0-16,-18-4 0 15,17 4 0-15,-17-4 0 16,17 2 0-16,-17-2 1 16,18 1-2-16,-18-1 0 15,17 0 1-15,-17 0 0 16,17-1 1-16,-17 1-1 16,19-3 0-16,-19 3 0 15,19-5 1-15,-19 5-2 16,17-5 1-16,-17 5 0 15,17-6 0-15,-17 6-1 0,16-7 1 16,-16 7 0-16,18-6-1 16,-18 6 2-16,18-7 0 15,-18 7-1-15,20-8-1 16,-20 8 2-16,22-10-1 16,-22 10 0-16,19-10 1 15,-19 10-2-15,17-11 1 16,-17 11 0-16,16-15 1 15,-16 15-1-15,15-11 0 16,-15 11 0-16,14-18-1 0,-14 18 1 16,13-18 0-16,-13 18 0 15,14-19-1-15,-14 19 1 16,12-20 0-16,-12 20 1 16,10-18-2-16,-10 18 1 15,9-17 0-15,-9 17 0 16,5-17 0-16,-5 17 0 15,5-19 0-15,-5 19-1 16,4-19 2-16,-4 19-2 16,4-18 1-16,-4 18-1 15,5-18 2-15,-5 18-1 16,1-17 1 0,-1 17-2-16,2-16 1 15,-2 16 1-15,0-19-1 16,0 19 0-16,-2-17-1 15,2 17 0-15,0-19 0 16,0 19 5-16,-1-19-4 16,1 19 3-16,-3-17-3 15,3 17 3-15,-6-17-3 16,6 17 4-16,-9-16-4 16,9 16-1-16,-10-13 1 0,10 13-1 15,-8-13 2-15,8 13-1 0,0 0-1 16,-15-16 1-16,15 16 0 15,-8-13 1-15,8 13-3 16,0 0 2-16,-12-17 0 16,12 17 0-16,-9-13-1 15,9 13 2-15,0 0-1 16,-14-19 0-16,14 19 1 0,0 0-1 16,-16-17 0-16,16 17-1 15,0 0 2-15,-17-15-2 16,17 15 2-1,-13-10-1-15,13 10-1 0,-13-11 2 16,13 11-1-16,-15-13 0 16,15 13-2-16,-16-10 2 15,16 10 0-15,-17-11 0 16,17 11 0-16,-19-8 1 16,19 8-1-16,-18-6 0 15,18 6 2-15,-18-4-3 16,18 4 1-16,-17-3 0 0,17 3 1 15,-22-3-2-15,22 3 2 16,-24-4-1-16,9-1-1 16,2 1 3-1,-1-2-2-15,1 0-1 0,0 1 2 16,0 2-2-16,13 3-2 16,-26-2-5-16,13 10-9 15,-4-6-15-15,7 20-54 16,-13-18-43-16,11 19-1 15,-14-14-4-15,12 13 0 16</inkml:trace>
  <inkml:trace contextRef="#ctx0" brushRef="#br1" timeOffset="458743.0043">22767 14359 106 0,'-7'-16'89'15,"7"16"14"-15,0 0-6 16,0 0-27-16,0 0-40 15,0 0 2-15,0 0-4 16,0 0-5-16,0 0-5 16,0 0-5-16,0 0-2 15,0 0-2-15,0 0 1 16,17-8-3-16,-17 8-1 16,13 0-1-16,-13 0-2 0,16 0-2 15,-16 0 1-15,19 0 0 16,-19 0 0-16,18 1 1 15,-18-1-2-15,19 2 1 16,-19-2 0-16,19 1 0 16,-19-1-1-16,14 4-1 15,-14-4 1-15,15 5 0 16,-15-5-2-16,14 3 1 16,-14-3-1-16,16 3 1 15,-16-3 1-15,16 2-1 0,-16-2-1 16,13 0 1-16,-13 0 0 15,0 0 0-15,16 5 0 16,-16-5 0-16,0 0-1 16,0 0 2-16,16 7-2 15,-16-7 2-15,0 0-2 16,14 1 1-16,-14-1 0 16,0 0 0-16,0 0 0 15,14 8 0-15,-14-8 0 16,0 0 0-16,0 0 0 15,-4 14 1-15,4-14-2 0,-11 14-2 16,11-14 4-16,-12 16-5 16,12-16 5-16,-14 18-4 15,14-18 4 1,-18 17-5-16,18-17 6 0,-19 17-2 16,19-17 0-16,-24 18 0 15,24-18 0-15,-23 17 0 16,23-17 0-16,-23 17 0 15,23-17 0-15,-23 18 1 16,23-18 1-16,-21 15-1 16,21-15 0-16,-20 15 1 15,20-15-1-15,-17 11 0 0,17-11 0 16,-14 10 0-16,14-10-1 16,0 0 1-16,-16 11-1 15,16-11 0-15,0 0 0 16,0 0 1-16,0 0 0 15,0 0-2-15,0 0 2 16,0 0 0-16,0 0 0 16,0 0 0-16,0 0 0 15,0 0 0-15,0 0-1 16,0 0 2-16,0 0-1 16,0 0 0-16,16 11 0 15,-16-11 0-15,0 0-2 16,18 2 3-16,-18-2-2 0,16 0 0 15,-16 0 0-15,17 1 1 16,-17-1-1 0,18 0 0-16,-18 0 1 15,19 0-1-15,-19 0 0 0,17-1 0 16,-17 1 1-16,17-2-2 16,-17 2 1-16,16-1 1 15,-16 1-1-15,16-3 0 16,-16 3 0-16,13-5 1 15,-13 5-3-15,13-2 2 16,-13 2 1-16,0 0-1 16,14-5 0-16,-14 5 1 0,0 0 0 15,13 2-1-15,-13-2 2 16,0 0-2-16,0 0 0 16,18 1 0-16,-18-1-1 15,0 0-5-15,17 0-10 16,-17 0-29-16,0 0-72 15,0 0 0-15,13 2-7 16,-13-2-2-16</inkml:trace>
  <inkml:trace contextRef="#ctx0" brushRef="#br0" timeOffset="476887.8048">20900 14335 77 0,'-7'-15'65'0,"7"15"6"0,0 0-20 15,0 0-11-15,0 0 0 16,0 0-3-16,-8-14-5 15,8 14-2-15,0 0-4 16,0 0-1-16,0 0-4 16,0 0-2-16,0 0-4 15,0 0-1-15,0 0-4 16,0 0-2-16,0 0 0 0,0 0-3 16,0 0 0-16,0 0 0 15,0 0 0 1,2-13 0-1,-2 13 1-15,0 0-1 16,0 0 1-16,0 0 0 0,0 0-1 16,0 0 0-16,0 0 0 15,0 0-1-15,0 0 0 16,0 0 1-16,0 0-2 0,0 0 1 16,0 0-1-16,0 0 1 15,0 0 0 1,0 0-1-16,0 0 0 15,0 0 0-15,-5 13 1 0,5-13-1 16,2 16 1-16,-2-16-1 16,1 19 1-16,-1-19 1 0,5 21-2 15,-5-21 2-15,4 23 0 16,-1-8 0-16,0-2 0 16,1 0-6-16,-1 1 5 15,1-1-7-15,-1 0 8 16,3 0-9-16,-6-13 6 0,7 20-6 15,-7-20 6-15,6 18 1 16,-6-18-1-16,6 14 0 16,-6-14 0-16,4 13-1 15,-4-13-1-15,0 0 2 16,3 14-2-16,-3-14 0 16,0 0 0-16,0 0 1 15,0 0-2-15,7 13 1 16,-7-13 0-16,0 0 0 15,0 0 0-15,0 0 0 16,0 0 0-16,12-18 0 16,-12 18 1-16,7-19-2 15,-7 19 1-15,11-22-1 0,-11 22 1 16,12-23-1-16,-5 9 1 16,0 1 4-16,2-2-6 15,-2 1 6-15,0-1-7 16,-1 2 7-16,1 0-6 15,-7 13 6-15,12-21-6 16,-12 21 0-16,9-15 2 16,-9 15-1-16,0 0 1 15,7-13 0-15,-7 13 0 16,0 0 0-16,0 0 1 16,0 0-1-16,0 0 0 15,0 0 0-15,0 0-4 0,0 0-4 16,0 0-11-16,0 0-25 15,0 0-74-15,3-14-4 16,-3 14-2 0,0 0-6-16</inkml:trace>
  <inkml:trace contextRef="#ctx0" brushRef="#br2" timeOffset="486102.9214">23863 12694 52 0,'0'0'73'15,"0"0"0"-15,0 0 5 16,2-16-38-16,-2 16-2 15,0 0-9-15,0 0-6 16,0 0-4-16,0 0-3 16,0 0-2-16,0 0 0 15,3-16 1-15,-3 16 0 16,0 0 0-16,0 0-1 0,0 0-2 31,0 0 0-31,0 0-3 16,0 0-3-16,0 0-1 15,0 0-3-15,3-14 0 0,-3 14-1 16,0 0 0-16,0 0 0 16,0 0 0-16,0 0 1 15,-2-14 1-15,2 14 1 16,0 0 1-16,0 0 1 0,0 0 1 16,0 0 0-16,0 0 0 15,0 0 0-15,0 0 1 16,0 0 0-16,0 0-1 0,0 0-2 15,0 0 1-15,0 0-2 16,0 0 0-16,0 0 0 16,0 0-3-16,0 0 1 15,0 0-1-15,0 0 0 16,0 0 1-16,-13 0-1 31,13 0 1-31,0 0 0 16,0 0 1-16,-7 13 1 15,7-13-1-15,0 0 0 0,-10 17 0 16,10-17 1-16,-7 13-1 0,7-13 0 16,-6 14-1-16,6-14 1 15,-6 16-1-15,6-16 2 16,-4 16-2-16,4-16 1 16,-2 16 1-16,2-16-1 15,-1 16 1-15,1-16-1 16,1 17 1-16,-1-17-1 0,5 17 1 15,-5-17-5-15,10 19 2 16,-10-19-2-16,13 18 3 31,-13-18-3-31,13 13 2 0,-13-13-3 16,16 8 3-16,-16-8 1 16,15 5-1-16,-15-5 0 15,15 2 0-15,-15-2 0 16,13-2 0-16,-13 2-1 0,0 0 0 15,19-11 0-15,-19 11 0 16,0 0 4-16,17-20-5 16,-17 20 5-16,13-20-6 15,-13 20 7-15,14-20-8 16,-14 20 6-16,13-22-5 16,-7 9 0-16,-6 13 0 15,12-21 0-15,-12 21 2 0,10-22-3 16,-10 22 4-16,8-20-1 15,-8 20 0-15,6-16-1 16,-6 16 1-16,0 0-1 16,6-16 1-16,-6 16 0 15,0 0 0-15,0 0-1 16,0 0 1-16,6-14 0 16,-6 14 0-16,0 0 1 15,0 0-2-15,0 0 1 16,0 0 1-16,0 0-2 15,0 0 2-15,0 0-1 16,0 0-1-16,0 0 1 16,0 0 1-16,0 0-2 0,0 0 2 15,0 0-1-15,0 0 0 16,0 0 0-16,0 0 0 16,0 0 0-1,0 0 0-15,0 0 0 0,-3 17-1 16,3-17 2-16,0 0-1 15,-6 17 0-15,6-17 0 16,-4 13 0-16,4-13 1 16,-2 17-1-16,2-17 1 15,-1 16 0-15,1-16 2 16,0 18-1-16,0-18 2 16,0 18-1-16,0-18 0 0,0 18 1 15,0-18 0-15,1 14-1 16,-1-14-1-16,2 13 0 15,-2-13 0-15,0 0-4 16,6 16 3-16,-6-16-4 16,0 0 4-16,0 0-4 15,0 0 3-15,14 12-4 16,-14-12 1-16,0 0-4 16,0 0-6-16,13-2-20 15,-13 2-60-15,0 0-30 16,0 0-6-16,0 0 2 15,0 0-4-15</inkml:trace>
  <inkml:trace contextRef="#ctx0" brushRef="#br2" timeOffset="491211.2825">23855 12608 65 0,'0'0'64'0,"0"0"5"15,0 0-24-15,0 0-13 16,0 0-3-16,0 0-1 0,0 0-5 15,0 0-4-15,0 0-1 16,0 0-4-16,0 0-1 16,0 0-2-16,0 0-2 15,0 0 0-15,0 0 0 16,0 0-1-16,0 0 0 0,0 0-1 16,0 0 1-16,0 0-2 15,0 0 1-15,0 0 0 16,0 0 0-16,0 0-1 0,0 0 0 15,0 0-1-15,0 0 1 16,0 0 0-16,0 0-1 16,0 0 0-16,0 0 0 15,0 0 0-15,0 0 0 16,0 0-1-16,-9-13 1 31,9 13-1-31,0 0 0 16,0 0 1-16,0 0-1 15,0 0 1-15,1-13 0 0,-1 13 1 16,0 0-1-16,0 0 1 0,0 0 1 16,0 0-2-16,0 0 0 15,0 0-1-15,0 0 0 16,0 0 0-16,0 0-1 16,0 0 0-16,0 0-2 0,0 0 2 15,0 0 0-15,0 0 1 16,0 0-1-16,-10 14 0 15,10-14 0-15,0 0-1 16,-7 13 1-16,7-13-1 16,0 0-1-16,-6 16 0 0,6-16 0 15,0 0 0-15,-5 14-1 16,5-14 2-16,0 0-2 16,0 16 1-16,0-16 0 15,0 0 0-15,0 16 1 31,0-16 0-31,0 0-1 16,1 16 0-16,-1-16 0 16,0 0 0-16,0 0-1 15,0 17 1-15,0-17-1 0,0 0 0 16,0 0 0-16,-1 13 0 0,1-13 1 16,0 0 0-16,0 0 1 15,1 15 0-15,-1-15 0 16,0 0 0-16,0 0 0 15,3 14 0-15,-3-14 0 16,0 0-1-16,0 0 0 16,0 0-1-1,0 0-1-15,0 0 1 16,0 0 1-16,0 0-1 16,0 0 0-16,0 0-1 15,0 0-1-15,0 0 1 16,0 0 0-16,4-17 0 15,-4 17-1-15,3-13 0 16,-3 13 1-16,2-16 0 16,-2 16 1-16,1-19 0 0,-1 19-1 15,2-14 1-15,-2 14 0 16,2-13 0-16,-2 13 0 16,0 0 0-16,3-15 0 15,-3 15-1-15,0 0 3 16,0 0-2-16,6-14-1 15,-6 14 1-15,0 0 0 16,0 0 0-16,0 0 0 16,0 0 0-16,0 0-2 15,0 0 3-15,0 0-1 16,0 0 0-16,0 0 1 16,0 0-2-16,0 0 1 15,0 0 0-15,0 0 1 0,0 0-2 0,0 0 1 16,-11 17 0-16,11-17 0 15,0 0 0-15,-6 19 0 16,6-19 0-16,-3 16 0 16,3-16 1-16,-2 17-1 15,2-17 1-15,-1 20 0 16,1-20 1-16,-1 19 0 16,1-19 0-16,-2 15 0 15,2-15-1-15,0 13 2 16,0-13-3-16,0 0 0 15,6 15 1-15,-6-15-1 16,0 0-3-16,7 15 3 0,-7-15-2 16,0 0 2-16,7 14-4 15,-7-14 4-15,0 0-4 16,0 0 2-16,0 0-5 16,10 16-16-16,-10-16-47 15,0 0-48-15,0 0 1 16,0 0-6-16,0 0-1 15</inkml:trace>
  <inkml:trace contextRef="#ctx0" brushRef="#br5" timeOffset="516621.8998">19176 5558 90 0,'-13'-2'107'16,"13"2"-3"-16,0 0 1 0,-13-15-42 16,13 15-39-16,0 0 7 15,0 0-13-15,5-13 0 31,-5 13-12-31,13-9 6 16,-13 9-5-16,25-9 0 16,-12 6-3-16,1-1 1 0,2 3-2 0,-1-2 0 15,0 4 2-15,0 2-1 16,-1 4 1-16,-14-7-1 16,26 25 5-16,-13-8 4 15,2 5-3-15,-2 1 3 16,0 6-4-16,0 1 3 15,0 3-3-15,0-3 2 0,-3 1-7 16,1-1-4-16,-1-3 2 16,0-2-2-16,1-6 1 15,-3-2-2 1,-8-17 0-16,19 23-4 0,-19-23-2 16,17 9-5-16,-17-9-7 15,13-6-9-15,-14-8-18 16,1 14-29-16,8-25-50 15,-2 12-1-15,-9-11 5 16,11 5 3-16</inkml:trace>
  <inkml:trace contextRef="#ctx0" brushRef="#br5" timeOffset="516997.5526">19574 5476 70 0,'0'0'95'16,"6"-13"7"-16,-6 13-1 16,0 0-68-16,-13-9 0 15,13 9-1-15,-19 16-7 16,7 0-2-16,-11 1-3 0,4 8 2 15,-9 2 2-15,0 5-5 16,-5 1 3-16,1 6-5 16,-2-4 1-16,2 2-5 15,4-7 2-15,4 1-10 16,4-10-3-16,5-1 2 16,5-5-5-16,10-15-3 15,-10 16-8-15,10-16-16 16,0 0-56-16,0 0-41 15,0 0-3-15,0 0-2 16,0 0-4-16</inkml:trace>
  <inkml:trace contextRef="#ctx0" brushRef="#br5" timeOffset="517721.6496">19709 5694 100 0,'0'0'103'0,"-13"-6"-1"15,13 6 6-15,0 0-70 16,0 0-7-16,0 0 1 16,0 0-5-16,0 0-5 15,16-2-4-15,2 7-3 16,2-5-3-16,7 1-1 15,2-2-2-15,7 1 0 16,-1-3 0-16,4 1 0 16,-5-1 1-16,1 2-1 15,-5-2-1-15,-2 2 0 16,-8-1-1-16,-3 1-2 16,-4-1-1-16,-13 2 0 0,13-1-6 15,-13 1-6-15,0 0-17 16,0 0-69-16,0 0-34 15,-16-10-1-15,16 10-6 16</inkml:trace>
  <inkml:trace contextRef="#ctx0" brushRef="#br5" timeOffset="518751.5585">20471 5507 54 0,'0'0'103'15,"-14"-7"1"-15,14 7 7 16,-15-6-41-16,1-1-25 15,14 7-5-15,-15 0-9 16,15 0-8-16,0 0-7 16,-12 7-6-16,12-7-1 15,0 0-5-15,0 0-1 0,17 3 0 16,-1-1-2-16,2-2 0 16,6 0 0-1,3-2 1-15,3 1-2 16,1 1 1-16,-1 0 0 0,-1 0 1 15,-5 0 0-15,-1 3-1 32,-5-2 0-32,-5 2 1 15,-13-3-1-15,0 0 0 16,10 13 0-16,-10-13 0 16,-13 19 0-16,13-19 6 15,-26 21-6-15,8-8 6 16,0 2-8-16,-4-1 5 0,-2 2 4 15,-1-1-4-15,-2 0 3 16,1 3-10-16,0-2 12 16,1 1-11-16,1 0 12 15,2-1-8-15,5 1-1 16,1 1 1-16,6-2-1 16,1-2 0-16,5-1 0 15,4 1-1-15,3-1 0 16,-3-13 0-16,15 18 1 15,-2-14-2-15,3 0 2 16,6-2-1-16,1-5 1 16,2 0-1-16,3-4 2 15,0 1-2-15,-1 0 1 0,-2 1 1 16,-4-1-1-16,-2 1 0 16,-6 3 1-16,-13 2 0 15,17-5-2-15,-17 5 1 16,0 0-2-16,0 0-5 15,0 0-8-15,0 0-28 16,0 0-87-16,-20 6-1 16,20-6-2-16,-16 3-4 15</inkml:trace>
  <inkml:trace contextRef="#ctx0" brushRef="#br5" timeOffset="519538.7442">20957 5751 184 0,'0'0'111'0,"-18"-3"4"16,18 3-4-16,0 0-84 16,0 0-4-16,0 0-8 15,24 5-2-15,-11-8-1 16,5 4-2-16,0-2-1 16,5 1-1-1,2-3-1-15,-1 3-1 16,0-3 2-16,0 2-1 15,-4-2 0-15,-1 0-2 16,-3 0-1-16,-16 3-1 16,20-3-3-16,-20 3-7 15,0 0-16-15,0 0-62 16,0 0-42-16,-17 3-1 0,17-3-5 16</inkml:trace>
  <inkml:trace contextRef="#ctx0" brushRef="#br5" timeOffset="520587.7225">21582 5549 133 0,'0'0'102'16,"3"-14"6"-16,-3 14-3 15,0 0-64-15,0 0-17 16,0 0 4-16,0 0-17 16,0 0 2-1,12 16 2-15,-12-16-5 0,1 27 2 16,-2-10 2-16,1 4-3 16,-2-1 3-16,1 1-4 15,-1 1 4-15,2 1-8 0,-1-4 7 16,2 1-8-1,1-1 0-15,4-2 0 16,1-2-1-16,-7-15 0 16,20 18-1-16,-20-18 0 0,26 10 0 15,-12-11-1-15,2-3-1 16,0-5 0-16,-1-2 0 16,0-4-1-16,0-2 1 15,-1-3-2-15,-1-2-5 16,2-1 8-16,-4 0-8 15,1-2 8-15,-4-1-8 16,1 3 3-16,-3 2-3 16,0 2 3-16,-2 1 3 0,-4 18-5 15,3-20 4-15,-3 20-4 16,0 0 4-16,0 0 1 16,0 0-2-16,-6 26 6 15,2-8 2-15,1 3-2 16,-3 2 4-16,3 5-4 15,-1-1 5-15,4-1-3 16,-2 0 4-16,5-1-7 16,2-5-1-16,-1 0 0 15,3-4-1-15,0-2 1 16,-7-14-4-16,18 16 0 16,-18-16-7-16,13 6-9 0,-13-6-35 15,0 0-78-15,14 7-4 16,-14-7-1-16,0 0-3 15</inkml:trace>
  <inkml:trace contextRef="#ctx0" brushRef="#br5" timeOffset="521247.5125">22092 5734 128 0,'0'0'107'15,"0"0"2"-15,0 0 5 0,0 0-69 16,13-6-15-16,1 9 1 15,-1-7-9-15,7 4-3 16,0-5-2-16,8 5-3 16,-2-1-3-16,5-2-2 15,-2 0 0-15,3 2 0 0,-5-1-1 16,-1 1-2-16,-4-2 0 16,-3 3-1-16,-5-4-1 15,-14 4-2-15,16 2-8 16,-16-2-11-16,0 0-41 15,0 0-67-15,0 0-5 16,-17 3-2-16,17-3-6 16</inkml:trace>
  <inkml:trace contextRef="#ctx0" brushRef="#br5" timeOffset="522351.4874">22774 5520 116 0,'7'-14'97'16,"-7"14"5"-16,0 0 0 16,6-19-67-16,-6 19-10 0,0 0 5 15,13 6-11-15,-13-6 0 16,4 20 1-16,-4-7-6 16,3 6 2-16,-1 0 0 15,1 4-4-15,-2-2 5 0,2 4-5 16,-2-6 2-16,5 1-8 15,0-3 6-15,1-2-8 16,-7-15 1-16,17 18-1 0,-17-18-3 16,23 5 0-16,-10-8 0 15,2-4-1-15,-1-4 0 16,-1-3 1-16,0-2-9 31,0-4 6-31,0 0-7 0,-1-2 8 16,-4 1-9-16,0-3 2 15,-1 4-1-15,-1 1 0 16,1 2 7-16,-4 3-5 16,0 1 5-16,-3 13-4 15,4-16 5-15,-4 16 0 16,0 0 1-16,0 0-1 16,0 0 1-16,0 0 1 0,-13 9 0 15,13-9 0 1,-9 15 0-16,9-15 7 15,-8 25-6-15,3-12 7 16,2 6-1-16,1-1-2 0,-1 3 3 16,1 2-3-16,1 1 4 15,-1 4-8-15,1-1 7 16,2 6-7-16,-2 0 2 16,1 5 0-16,-3 2-1 15,2 7 0-15,-4-3-2 16,-1 2 2-16,-2 3-3 15,-4-2 0-15,-2-3 0 16,-5 1 1-16,-3-9-2 0,-2-4 2 16,-4-8-2-16,0-8 1 15,-1-7 0-15,0-9 0 16,0-7-1-16,2-12-6 16,5-3-6-16,-1-11-13 15,14 10-39-15,-9-14-66 16,9 15-1-16,-8-8-4 15,12 11-2-15</inkml:trace>
  <inkml:trace contextRef="#ctx0" brushRef="#br5" timeOffset="523282.0617">23715 5517 161 0,'0'0'106'16,"0"0"2"-16,6-13 1 16,-6 13-77-16,17-4-1 15,0 6-7-15,-2-7-5 16,9 5-4-16,1-3-5 16,5 1-4-16,0 0-2 15,1-2-1-15,-3 1-3 0,-3 0-2 16,-3 2-3-16,-9-4-5 15,-13 5-7-15,0 0-14 16,0 0-26-16,0 0-56 16,-16 2-1-16,-6-8-4 31,9 9 6-31</inkml:trace>
  <inkml:trace contextRef="#ctx0" brushRef="#br5" timeOffset="523905.7211">23742 5383 118 0,'-1'-13'100'16,"1"13"2"-16,0 0 3 0,0 0-76 15,0 0-2-15,10 15 0 16,-4-2-5-16,-5 0-5 15,3 7-1-15,-2 3-4 16,-2 4-1-16,-3 1 1 16,0 4-2-16,-6-2 3 15,2 2-5-15,-3-5 3 16,1-1-5-16,-1-7 1 16,3-5-3-16,3-1-3 15,4-13 0-15,3 15 0 0,-3-15-1 16,20 5-1-1,-6-5 2-15,6 0-2 16,4 0 1-16,2-3 1 0,1 1-2 16,2-1 1-16,0 0 0 15,0 0-1-15,-1 1 0 16,0 2 1-16,-4 3 0 16,-2 0 0-16,-3 4 0 15,-5 4-1-15,-2 2 2 16,-4 4-2-16,-2 3 2 15,-6 5-1-15,-4 2 1 0,-3 5-2 16,-5 4 2-16,-5 1-1 16,-3 1 4-16,-5-4-2 15,0-2 2-15,-2-4-1 16,3-5 1-16,-2-10 1 16,4-5-1-16,3-8-1 15,3-4-3-15,16 4-2 16,-21-23-6-16,21 23-6 15,-12-32-9-15,12 32-18 16,-6-30-16-16,6 30-49 16,-1-25-17-16,1 25 1 15,-9-18 3-15</inkml:trace>
  <inkml:trace contextRef="#ctx0" brushRef="#br5" timeOffset="524187.3626">23583 5896 127 0,'-14'-3'109'0,"14"3"3"15,-16-2 3-15,16 2-68 32,0 0-15-32,0 0-1 0,19 6-12 0,0-3-2 31,2-7-3-31,7 5-4 15,2-4-2-15,3 0-2 0,-1 0-1 0,0 2-2 0,-6-1-1 16,-3 2-1-16,-6 2-8 16,-17-2-13-16,22 4-43 15,-22-4-58-15,0 0-4 32,0 0-1-32,0 0-3 15</inkml:trace>
  <inkml:trace contextRef="#ctx0" brushRef="#br5" timeOffset="526739.6819">24554 5662 154 0,'0'0'106'15,"-10"-23"6"-15,10 23-1 16,-1-23-75-16,1 23-1 16,14-19-6-16,4 13-5 0,-5-3-9 15,8 8-1-15,1 0-4 16,2 5-2-16,0 5 0 16,-1 6-5-16,-2 6 4 15,1 7-2-15,-5 6 4 16,-1 3-2-16,-3 2 0 15,-1 1 0-15,-1-3-1 16,1-1 0-16,-2-8-1 16,1-2-1-16,1-5-1 15,1-10-2-15,0-2-1 16,-13-9-2-16,26 4-7 16,-26-4-6-16,23-13-9 0,-17-3-11 15,7 9-16-15,-15-15-17 16,2 22-35-16,7-34-19 15,-1 15 3-15,-13-10 6 16</inkml:trace>
  <inkml:trace contextRef="#ctx0" brushRef="#br5" timeOffset="527008.1564">24946 5604 102 0,'-2'-24'91'0,"5"8"9"0,-6-2-2 15,3 18-55-15,0 0-9 16,0 0-3-16,-17 5-2 15,7 15-5-15,-11-3 3 16,4 15-8-16,-10-3 2 16,-1 10-6-16,-6-2 3 15,2 4-4-15,-3-4-3 16,5-1-1-16,3-4-3 0,2-5-3 16,8-5-1-16,4-9-3 15,13-13-2 1,-10 16-4-16,10-16-7 15,0 0-9-15,13 4-28 0,-13-4-72 16,0 0-4-16,11-16-1 16,-11 16-1-1</inkml:trace>
  <inkml:trace contextRef="#ctx0" brushRef="#br5" timeOffset="530607.0978">25223 5854 89 0,'0'0'92'15,"-13"-6"5"-15,13 6 4 16,0 0-60-16,0 0-10 16,0 0 2-16,0 0-4 15,0 0-1-15,0 0-4 16,24-9-6-16,-11 6-4 16,7 6-2-16,3-3-2 15,5 2-2-15,1-4-2 16,4 2-1-16,3-3-1 15,1 3-1-15,-1-1-1 16,2-1 0-16,-3 0-1 16,-1-1 0-16,-3 0 0 15,-4 0-1-15,-4 0 0 0,-4 0 0 16,-5 0 1-16,-14 3-1 16,20-7-4-16,-20 7-6 15,0 0-24 1,0 0-81-16,0 0-3 0,0 0-3 15,0 0-4-15</inkml:trace>
  <inkml:trace contextRef="#ctx0" brushRef="#br5" timeOffset="531456.4303">26026 5662 181 0,'-13'-5'106'16,"13"5"1"-16,0 0 2 15,0 0-83-15,0 0-6 16,0 0-1-16,22 3-7 16,-8 2-3-16,2-4-2 15,3 2-2-15,3 0-3 0,1-2 0 16,0 1-2-16,-2-1 1 15,-2 1 1-15,-3 1-1 16,-16-3 2-16,19 10 0 16,-19-10-1-16,-2 23 1 15,-5-7 0-15,-6 2 1 16,-4 3-1-16,-2 3 1 16,-3-1-2-16,-1 0 0 15,-3 2 0-15,2-2 0 16,-1-2-1-16,4 3 1 15,-1-4-1-15,5-1 1 16,2-4 0-16,4 0 0 0,11-15 0 16,-13 20 0-16,13-20-1 15,-2 14 1-15,2-14-1 16,0 0 0-16,22 11 0 16,-9-9 0-16,1 0-1 15,4-1 1-15,0-2 1 16,5-2-1-16,1 2 0 15,0-2 0-15,-1 0 0 16,0 0 1-16,-3-3 0 16,-2 5-2-1,-2-2 1-15,-16 3-1 0,18-3-1 16,-18 3-3-16,0 0-13 16,0 0-28-16,16 0-75 15,-16 0-2-15,0 0-3 16,0 0-2-16</inkml:trace>
  <inkml:trace contextRef="#ctx0" brushRef="#br5" timeOffset="531859.149">26446 5937 215 0,'-13'-3'110'16,"13"3"2"-16,0 0 1 15,19 2-94 1,-19-2-5-16,26 0 0 15,-10-2-2-15,4 5 0 0,0-6 1 16,3 3-4-16,0-1-2 16,3 1-1-16,-3-1 0 15,0 1 0-15,-2-3 0 16,-1 0-2-16,-4 0-1 0,-2 1 0 16,-14 2-2-16,16-4-3 15,-16 4-8-15,0 0-16 16,0 0-88-16,0 0-8 0,0 0-4 15,0 0-2-15</inkml:trace>
  <inkml:trace contextRef="#ctx0" brushRef="#br5" timeOffset="532736.92">27059 5732 128 0,'-1'-15'94'16,"1"15"3"-16,0 0 2 15,0 0-71 1,0 0-2-16,19-8-2 16,-19 8-4-1,0 0-1-15,14 9-4 0,-14-9-4 16,9 16-1-16,-9-16-2 16,5 23 0-16,-3-6 1 15,-1-1-2-15,1 3 1 16,-1 0-1-16,1 4 1 15,-1-2-3-15,3 5 2 16,-1-4-1-16,5 1 0 16,-3-3 1-16,5 2 0 0,-1-5-2 15,1-2-1-15,-10-15 1 16,23 17-1-16,-23-17-2 16,25 1 1-16,-25-1-2 15,23-15-1-15,-12 0 2 16,1-2-2-16,1-6 0 15,-2-2 0-15,2-5 1 16,-1-2-1-16,0 0 1 16,-1 2-2-16,-1 0 2 15,0 2-1-15,-1 4 0 16,-2 7 0-16,-3 2 1 16,-4 15 0-16,5-16-1 15,-5 16-3-15,0 0-4 0,0 0-6 16,0 0-20-16,-15-7-38 15,15 7-50-15,0 0-1 16,-2 16-2-16,2-16 1 16</inkml:trace>
  <inkml:trace contextRef="#ctx0" brushRef="#br5" timeOffset="533283.9199">27531 5903 182 0,'0'0'109'0,"0"0"2"15,0 0 1-15,0 0-80 16,10-15 0-16,5 15-6 16,-1-1-8-16,6 2-3 15,0-2-3-15,5-1-4 16,0 1-4-16,-1 0 0 15,-1 2-1-15,-3-2 0 0,-2-1-1 16,-4 4-3-16,-14-2-6 16,14 0-12-16,-14 0-40 15,0 0-59-15,0 0-3 16,0 0-4-16,13 4-2 16</inkml:trace>
  <inkml:trace contextRef="#ctx0" brushRef="#br5" timeOffset="534216.3126">28068 5686 130 0,'0'0'100'0,"14"-1"3"15,-14 1 4-15,0 0-65 0,6 16-11 16,0 2 1-16,-8-3-8 16,5 9-1-16,-4-2-4 15,2 4-2-15,-2-4-4 16,4 2-1-16,-2-4-2 15,3 1-1-15,1-8-3 16,-5-13 0-16,16 15-3 16,-16-15-1-16,20 2 0 15,-7-6-2-15,-13 4 0 16,26-16-1-16,-13 3-1 16,1-3-1-16,1-1 0 15,-1-4-1-15,2 3 1 16,-3-5-2-16,0 1 1 0,-3 0 0 15,2 1 2-15,-5 2-1 16,0 3 2-16,-3 2-1 16,-4 14 0-16,5-18 0 15,-5 18 2-15,0 0 0 0,0 0 0 16,0 0-1-16,0 0 1 16,0 0 0-1,0 0 1-15,0 0 0 0,-15 15 0 16,15-15 1-16,-7 20-2 15,4-7 2-15,-1 3 0 16,2 2 2-16,-2 4-2 16,3 1 2-16,-4 2-2 0,5 1 3 15,2 3 0-15,-2 4-1 16,3 0 1-16,-3 2-1 16,2-2 0-16,-2 3 0 0,-1 1 0 15,0-1 0 1,-8-2-2-16,0 2 1 15,-4-5-2-15,-4 1 0 16,-5-6 3-16,-2-3-6 0,-2-6 6 16,-6-4-6-16,2-5 2 15,-1-8 5-15,3-9-8 16,3-5-3-16,6-4-12 16,1-8-10-16,12 9-65 15,-10-13-32-15,13 10-2 16,-11-11-10-16,11 15 6 15</inkml:trace>
  <inkml:trace contextRef="#ctx0" brushRef="#br5" timeOffset="553767.6109">28844 5431 195 0,'0'0'105'15,"-13"-10"-3"-15,13 10 4 31,0 0-88-31,23 1 0 16,-10-4-2-16,6 2-6 0,3-2-2 16,2 3-2-16,1-3-3 0,1 2-1 15,0-1 1-15,-3 1-1 16,-2-1 1-16,-3 1 0 16,-4 2 2-16,-14-1 0 0,17 3 2 15,-17-3 1-15,0 0-2 16,3 20 1-16,-3-20-3 31,-11 22 1-31,2-9-3 16,2 3 1-16,-2 0 0 15,-1 0-9-15,0 0-1 0,-3-2-12 16,6 5-5-16,-9-11-15 16,9 8 1-16,-14-11-9 15,21-5 5-15,-28 13 6 16,28-13 8-16,-29 10 14 0,14-9 18 15,15-1 14-15,-24 2 10 16,24-2 3-16,0 0 3 16,0 0-2-16,0 0-4 15,0 0-6-15,21-6-7 16,-2 3-4-16,0-3-5 16,3 3-2-16,-2 0-4 15,-1 2-2 1,-4 0-4-16,-15 1-5 0,21 0-9 15,-21 0-6-15,0 0-7 16,0 0-10-16,0 0-25 16,-16-3-31-16,16 3-1 15,-19-2 6-15,19 2 9 16</inkml:trace>
  <inkml:trace contextRef="#ctx0" brushRef="#br5" timeOffset="554241.1063">28872 5509 94 0,'0'0'88'15,"-3"-13"4"-15,3 13 4 16,0 0-55-16,0 0-6 16,1-13-4-16,-1 13-5 15,0 0-3-15,0 0-3 16,9 17-5-16,-9-17-4 15,0 23 4-15,0-4-6 16,-3 1 3-16,1 3-4 16,-2 3 3-16,1 2-5 15,-1-2 4-15,4 1-4 16,1-1-2-16,2 1 2 16,2-5-2-16,3 1-1 0,4-4 0 15,1-2 1-15,4-2-2 16,3-5 1-16,2-2-2 15,4-3 3-15,0-2 2 16,1-3-2-16,-1-3 2 16,3-2-2-16,-4 1 1 15,1-3 0-15,-5-2 2 16,-2 1-5-16,-3-3 2 0,-2 1-2 16,-14 10 1-16,16-21-2 15,-16 21-3-15,4-19-7 16,-4 19-14-16,-8-17-36 15,8 17-64-15,-16-8 0 16,16 8-5-16,-20 2-2 16</inkml:trace>
  <inkml:trace contextRef="#ctx0" brushRef="#br5" timeOffset="554897.4884">28688 6087 107 0,'-13'0'89'15,"13"0"6"-15,-16 5-1 16,16-5-60-16,0 0-4 16,0 0-1-16,0 0-6 15,0 0-4-15,0 0-6 0,28 13-2 31,-8-15-3-31,7 4 0 16,4-5-1-16,8 1 1 0,1 0-2 16,5-1 1-16,4-3 2 15,3 0-2-15,-2-1 0 16,2 0-2-16,-4-1 0 16,-3 1-1-16,-5 1 1 15,-5-1-2-15,-7 4-3 16,-6-1 0-16,-3 3-4 15,-19 1-4-15,17 1-12 16,-17-1-13-16,0 0-26 16,-21 7-49-16,21-7-1 0,-39 10-2 15,17-1 4-15</inkml:trace>
  <inkml:trace contextRef="#ctx0" brushRef="#br5" timeOffset="555180.6183">28922 5971 140 0,'1'-18'91'0,"-1"18"4"16,0 0 1-16,15 13-72 0,-15-13-1 16,6 35 0-16,-6-14-6 15,1 10-1-15,-4-4-3 16,2 5-4-16,-4-3-4 15,1-2-2-15,-2-2-2 16,1-5-2-16,-1-1-8 16,6-19-7-16,-10 24-14 15,10-24-22-15,0 0-47 16,-19 10 0-16,19-10-2 16,0 0-3-16</inkml:trace>
  <inkml:trace contextRef="#ctx0" brushRef="#br5" timeOffset="555535.3593">29118 5934 174 0,'15'-11'94'16,"-15"11"5"-16,0 0-14 16,18 4-57-16,-18-4 1 15,8 18-5-15,-8-18-5 16,8 31 0-16,-8-10-4 16,3 7-3-16,-3 3-2 15,2 3-1-15,-4 2-2 16,4 8-4-16,-5-3 4 15,1 3-3-15,1-1 0 16,-1-3-5-16,2 4-7 16,-2-11-19-16,6 6-47 15,-10-17-34 1,10 2-6-16,-4-24-2 0,0 23-5 16</inkml:trace>
  <inkml:trace contextRef="#ctx0" brushRef="#br5" timeOffset="556238.772">29672 5499 128 0,'0'0'88'16,"0"0"4"-16,0 0 4 15,-16-16-63-15,16 16-3 16,0 0 4-16,0 0-5 16,15-3-3-16,-1 4-3 15,1-5-5-15,9 4-3 16,1-4-5-16,8 1-1 16,0 0 0-16,3-1-5 0,-1 1-4 15,-6-2-7-15,0 7-11 0,-14-8-16 16,4 12-34-16,-19-6-45 31,0 0 3-31,0 0-3 16,-11-13 7-16</inkml:trace>
  <inkml:trace contextRef="#ctx0" brushRef="#br5" timeOffset="556471.7289">29874 5359 113 0,'0'0'93'0,"0"0"-2"16,0 0 10-16,-16 14-40 15,18 4-32-15,-9-3-5 16,8 11 1-16,-10-3 1 0,4 9-7 16,-8-4 1-16,0 6-9 15,-5-3 3-15,0 0-9 16,-3 0-2-16,-2-11-18 16,7 6-25-16,-10-16-68 0,15 6-5 15,-6-18 0-15,17 2-5 31</inkml:trace>
  <inkml:trace contextRef="#ctx0" brushRef="#br5" timeOffset="556674.8846">29882 5532 262 0,'14'7'118'0,"10"12"-6"16,-24-19-2-16,32 29-99 15,-14-11 6-15,2 3-4 16,-4-4-9-16,-2 2-5 0,-1-2-7 16,-6-1-9-1,3 4-12-15,-10-20-18 16,5 28-62-16,-5-28-2 16,-16 20 1-16,-4-17 3 0</inkml:trace>
  <inkml:trace contextRef="#ctx0" brushRef="#br5" timeOffset="556997.1006">29476 5810 181 0,'0'0'101'16,"0"0"4"-16,14 0 0 15,-14 0-76-15,32-1-3 0,-7-2 0 16,12 6-5 0,1-7-5-16,11 4-2 15,4-5-1-15,8 4-4 0,1-3-2 16,0 1 0-16,-1-3-2 16,-2 2-3-16,-9 1-1 15,-7-2-5-15,-11 5-11 16,-14-4-15-16,-4 13-20 15,-14-9-61-15,-20 11-1 0,-9-8-1 16,1 13 2-16</inkml:trace>
  <inkml:trace contextRef="#ctx0" brushRef="#br5" timeOffset="557264.7858">29607 5939 221 0,'-3'13'111'0,"11"4"2"0,-8-17-1 15,5 26-83-15,-3-12 0 16,8 8-5-16,-7-5-8 16,4 7-4-16,-4-6-5 15,1 1-3-15,-1-3-6 16,-1-3-8-16,2 1-17 15,-4-14-26-15,0 0-61 16,0 0-3-16,0 0 0 16,0 0-3-16</inkml:trace>
  <inkml:trace contextRef="#ctx0" brushRef="#br5" timeOffset="557579.4837">29655 5998 223 0,'0'0'103'0,"0"0"3"15,14-19 0-15,-14 19-90 16,22-7 0-16,-3 7-2 16,1-4-3-16,3 1-3 15,-1 1-1-15,1 4-2 16,-4 4-4-16,-4 4 1 16,-4 3-2-16,-10 4 0 31,-7 5 0-31,-7 2 1 15,-8-1 1-15,-2 0 2 0,-2-3 1 16,3-2-1-16,2-5-1 16,20-13 2-16,-19 11-1 15,19-11-2-15,0 0-5 16,25-11-8-16,-6 6-13 16,-5-9-15-16,12 11-22 15,-14-14-50-15,11 10 3 16,-15-12-5-16,8 9 9 15</inkml:trace>
  <inkml:trace contextRef="#ctx0" brushRef="#br5" timeOffset="557970.634">29894 5919 146 0,'15'-23'84'0,"-15"23"7"32,0 0 0-32,20-11-63 15,-20 11-8 1,0 0 5-16,0 0-9 0,0 0 1 15,0 0 1-15,7 19-1 16,-7-19-3-16,2 15-2 16,-2-15 0-16,3 20 0 15,-3-20 0-15,3 26-1 16,-2-10-3-16,0 4-1 16,1 0-2-16,1 5 1 15,-2 1-2-15,1 4 2 0,-1 2-3 16,1 1 3-16,-4 3 0 15,1 1 0 1,-4-1 0-16,0-1 1 16,-3-3-2-16,-3-2-3 0,-2-5 0 15,-2-5-2-15,0-6 0 16,-3-5-3-16,-2-6-1 16,0-6-9-16,0 1-11 15,-5-13-35-15,12 7-60 16,-10-12 3-16,23 20-10 15,-27-34 3-15</inkml:trace>
  <inkml:trace contextRef="#ctx0" brushRef="#br5" timeOffset="558527.374">30446 5603 132 0,'0'0'98'16,"0"0"1"-16,0 0 5 16,13 2-43-16,-13-2-33 15,-6 21 1-15,-3-8-5 16,5 7-3-16,-11 2-4 16,2 6-1-16,-7-2-6 15,0 6-1-15,-7-4-3 16,1-1-2-16,-2 0-6 15,-1-5-6-15,8 1-15 0,-5-16-16 16,19 11-53 0,-11-20-19-16,18 2-1 15,0 0 1-15</inkml:trace>
  <inkml:trace contextRef="#ctx0" brushRef="#br5" timeOffset="558778.0183">30342 5787 184 0,'0'0'100'16,"19"20"4"-16,-19-2 2 16,10 16-69-16,-12 1-5 0,9 13 1 15,-7-1-10-15,6 7 0 0,-7-7-5 16,4 4-3-16,-3-8-6 16,1-7-4-16,-1-7 0 15,0-10-3 1,0-19-5-16,-1 14-5 0,1-14-7 15,0 0-14-15,5-20-23 16,-12-3-62-16,13 6-2 16,-12-15-4-16,12 4 4 15</inkml:trace>
  <inkml:trace contextRef="#ctx0" brushRef="#br5" timeOffset="559312.3926">30561 5529 260 0,'0'0'118'0,"32"40"-5"16,-26-16 3-16,9 12-103 31,-7 1 9-31,2 5-5 0,-9-5-6 0,2 1-2 16,-4-8-8-16,-2-2-7 15,0-10-10-15,3-18-9 16,-10 16-7-16,10-16-5 16,-9-21-3-16,0-8 1 0,12 3 9 15,-6-10 8-15,8 3 16 16,-1 1 12-16,-1-1 10 16,6 10 5-16,-6 1 5 15,-3 22 0-15,18-20 1 16,0 17-5-16,-2-1-7 15,7 2-5-15,0-1-2 16,6 2-2-16,1-1-2 16,3 1 1-16,-3 1-6 15,-2 1 0 1,-4 2 3-16,-2 3 3 16,-9 1 1-1,-13-7 4-15,13 23 1 16,-15-5 2-16,-8 0 1 0,2 8 0 15,-10-3-3-15,4 6 0 16,-3 0-4-16,1 1-1 16,0-5-2-16,1-2-3 15,4-3-4-15,-1-5-8 16,7 3-18-16,-10-15-18 16,15-3-69-16,0 0-2 15,0 0-2-15,-20-5 0 0</inkml:trace>
  <inkml:trace contextRef="#ctx0" brushRef="#br5" timeOffset="559515.7872">30672 5774 211 0,'0'0'105'16,"0"0"4"-1,0 0 5-15,0 0-90 16,22 0 0-16,-6-3-1 15,7 3-10-15,-2 2-14 16,-3-5-19-16,2 10-54 16,-20-7-34-16,20 7-3 0,-20-7 0 15,-4 15-1 1</inkml:trace>
  <inkml:trace contextRef="#ctx0" brushRef="#br5" timeOffset="559669.1509">30606 5890 259 0,'13'11'101'0,"0"-16"3"0,8 9-27 16,1-7-72-16,0-1-15 15,2 5-66-15,-11-4-16 16,-13 3-7-16,0 0-3 16</inkml:trace>
  <inkml:trace contextRef="#ctx0" brushRef="#br5" timeOffset="559954.6308">30459 5999 187 0,'1'16'108'16,"8"0"3"-16,-9-16 1 15,11 26-71-15,-9-13-7 16,9 12-3-16,-8-7-12 0,4 7-5 16,-2-2-7-16,-1-1-8 15,-1 1-10 1,-3-9-13-16,4 9-24 16,-4-23-61-16,-3 19-4 0,3-19-3 15,0 0 4-15</inkml:trace>
  <inkml:trace contextRef="#ctx0" brushRef="#br5" timeOffset="560324.3879">30509 6076 234 0,'0'0'106'0,"0"0"-4"16,0 0 1-16,0 0-91 16,13-9-2-16,2 6-3 15,5 0-6-15,7-1 5 16,5 0 0-16,3-3-2 15,4 1-1-15,-1 1 0 16,1 1 0-16,0 0 0 16,-1 1 1-16,-3 3-6 0,-2 1 1 15,-2 5 0-15,-2 0 0 0,-4 5 0 16,-6 4 0-16,-2 4 0 16,-8 4 4-1,-11 3 0-15,-4 3 3 16,-12 4 1-16,-3 4 2 0,-6-5 1 15,0 1 0-15,-7-5-1 16,6-4-1-16,-1-5-5 16,6-6-3-16,4-7-6 15,3-14-6-15,16 8-18 16,-20-21-10 0,23 6-36-16,-11-12-35 0,13 5 3 15,-11-9 0-15,9 3 5 16</inkml:trace>
  <inkml:trace contextRef="#ctx0" brushRef="#br5" timeOffset="561026.7086">30762 5743 170 0,'0'0'92'16,"0"0"3"-16,0 0-3 15,0 0-59-15,0 33-11 16,-8-10-6-16,7 7-8 16,-5 8-9-16,-4 2-9 0,3 6 0 15,-5-2-5-15,2 3 4 16,-4-5-2-16,1-2 1 16,0-5 6-16,1-6 4 15,5-6 12-15,-4-7-2 16,8-2 9-16,3-14-4 15,-6 15 3-15,6-15-1 16,0 0-4-16,0 0 3 16,17 7-7-16,-17-7 3 15,19-4-2-15,-19 4-1 16,22-5 1-16,-22 5 2 16,21-8 0-16,-21 8-5 15,19-8 6-15,-19 8-6 0,16-7-1 16,-16 7 0-16,17-9-3 15,-17 9-1-15,19-10-3 16,-19 10-2-16,20-11-1 16,-20 11-1-16,17-9 0 15,-17 9 2-15,0 0 1 16,15-10 4-16,-15 10 3 16,0 0 5-16,0 0 4 0,0 0 2 15,0 0 1-15,6 16-1 16,-6-16 0-16,5 23-3 15,0-10-1 1,-2 1-8-16,-3-14-16 0,8 34-100 16,-8-34-2-16,-5 21-7 15,-8-18-3-15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5BEF38-F10C-4D93-BE27-9D6C2785A678}" type="datetimeFigureOut">
              <a:rPr lang="zh-CN" altLang="en-US" smtClean="0"/>
              <a:t>2024/1/25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E67982-857C-473C-8ED9-677E9A0B9F8A}" type="slidenum">
              <a:rPr lang="zh-CN" altLang="en-US" smtClean="0"/>
              <a:t>‹#›</a:t>
            </a:fld>
            <a:endParaRPr lang="zh-CN" altLang="en-US"/>
          </a:p>
        </p:txBody>
      </p:sp>
    </p:spTree>
    <p:extLst>
      <p:ext uri="{BB962C8B-B14F-4D97-AF65-F5344CB8AC3E}">
        <p14:creationId xmlns:p14="http://schemas.microsoft.com/office/powerpoint/2010/main" val="18981997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塔样</a:t>
            </a:r>
            <a:endParaRPr lang="zh-CN" altLang="en-US" dirty="0"/>
          </a:p>
        </p:txBody>
      </p:sp>
      <p:sp>
        <p:nvSpPr>
          <p:cNvPr id="4" name="灯片编号占位符 3"/>
          <p:cNvSpPr>
            <a:spLocks noGrp="1"/>
          </p:cNvSpPr>
          <p:nvPr>
            <p:ph type="sldNum" sz="quarter" idx="10"/>
          </p:nvPr>
        </p:nvSpPr>
        <p:spPr/>
        <p:txBody>
          <a:bodyPr/>
          <a:lstStyle/>
          <a:p>
            <a:fld id="{F0E67982-857C-473C-8ED9-677E9A0B9F8A}" type="slidenum">
              <a:rPr lang="zh-CN" altLang="en-US" smtClean="0"/>
              <a:t>8</a:t>
            </a:fld>
            <a:endParaRPr lang="zh-CN" altLang="en-US"/>
          </a:p>
        </p:txBody>
      </p:sp>
    </p:spTree>
    <p:extLst>
      <p:ext uri="{BB962C8B-B14F-4D97-AF65-F5344CB8AC3E}">
        <p14:creationId xmlns:p14="http://schemas.microsoft.com/office/powerpoint/2010/main" val="13090215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0E67982-857C-473C-8ED9-677E9A0B9F8A}" type="slidenum">
              <a:rPr lang="zh-CN" altLang="en-US" smtClean="0"/>
              <a:t>24</a:t>
            </a:fld>
            <a:endParaRPr lang="zh-CN" altLang="en-US"/>
          </a:p>
        </p:txBody>
      </p:sp>
    </p:spTree>
    <p:extLst>
      <p:ext uri="{BB962C8B-B14F-4D97-AF65-F5344CB8AC3E}">
        <p14:creationId xmlns:p14="http://schemas.microsoft.com/office/powerpoint/2010/main" val="178547937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标题幻灯片">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1"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标题 4"/>
          <p:cNvSpPr>
            <a:spLocks noGrp="1"/>
          </p:cNvSpPr>
          <p:nvPr>
            <p:ph type="ctrTitle" hasCustomPrompt="1"/>
          </p:nvPr>
        </p:nvSpPr>
        <p:spPr>
          <a:xfrm>
            <a:off x="3962400" y="1857828"/>
            <a:ext cx="8026400" cy="1168152"/>
          </a:xfrm>
        </p:spPr>
        <p:txBody>
          <a:bodyPr/>
          <a:lstStyle>
            <a:lvl1pPr>
              <a:defRPr lang="zh-CN" altLang="en-US" sz="6000" dirty="0" smtClean="0">
                <a:solidFill>
                  <a:srgbClr val="FFFFFF"/>
                </a:solidFill>
                <a:latin typeface="隶书" pitchFamily="49" charset="-122"/>
                <a:ea typeface="隶书" pitchFamily="49" charset="-122"/>
                <a:cs typeface="+mj-cs"/>
              </a:defRPr>
            </a:lvl1pPr>
          </a:lstStyle>
          <a:p>
            <a:pPr algn="ctr">
              <a:defRPr/>
            </a:pPr>
            <a:r>
              <a:rPr lang="zh-CN" altLang="en-US" sz="6000" dirty="0" smtClean="0">
                <a:latin typeface="隶书" pitchFamily="49" charset="-122"/>
                <a:ea typeface="隶书" pitchFamily="49" charset="-122"/>
              </a:rPr>
              <a:t>课题</a:t>
            </a:r>
            <a:endParaRPr lang="zh-CN" altLang="en-US" sz="6000" dirty="0">
              <a:latin typeface="隶书" pitchFamily="49" charset="-122"/>
              <a:ea typeface="隶书" pitchFamily="49" charset="-122"/>
            </a:endParaRPr>
          </a:p>
        </p:txBody>
      </p:sp>
      <p:sp>
        <p:nvSpPr>
          <p:cNvPr id="30" name="副标题 5"/>
          <p:cNvSpPr>
            <a:spLocks noGrp="1"/>
          </p:cNvSpPr>
          <p:nvPr>
            <p:ph type="subTitle" idx="1"/>
          </p:nvPr>
        </p:nvSpPr>
        <p:spPr>
          <a:xfrm>
            <a:off x="3599723" y="5033938"/>
            <a:ext cx="8592277" cy="987350"/>
          </a:xfrm>
        </p:spPr>
        <p:txBody>
          <a:bodyPr/>
          <a:lstStyle>
            <a:lvl1pPr marL="0" indent="0">
              <a:buNone/>
              <a:defRPr/>
            </a:lvl1pPr>
          </a:lstStyle>
          <a:p>
            <a:pPr algn="ctr">
              <a:defRPr/>
            </a:pPr>
            <a:r>
              <a:rPr lang="zh-CN" altLang="en-US" sz="2800" smtClean="0">
                <a:latin typeface="华文新魏" pitchFamily="2" charset="-122"/>
                <a:ea typeface="华文新魏" pitchFamily="2" charset="-122"/>
              </a:rPr>
              <a:t>单击此处编辑母版副标题样式</a:t>
            </a:r>
            <a:endParaRPr lang="en-US" altLang="zh-CN" sz="2800" dirty="0">
              <a:latin typeface="华文新魏" pitchFamily="2" charset="-122"/>
              <a:ea typeface="华文新魏" pitchFamily="2" charset="-122"/>
            </a:endParaRPr>
          </a:p>
        </p:txBody>
      </p:sp>
      <p:sp>
        <p:nvSpPr>
          <p:cNvPr id="14" name="文本占位符 6"/>
          <p:cNvSpPr>
            <a:spLocks noGrp="1"/>
          </p:cNvSpPr>
          <p:nvPr>
            <p:ph type="body" sz="quarter" idx="13" hasCustomPrompt="1"/>
          </p:nvPr>
        </p:nvSpPr>
        <p:spPr>
          <a:xfrm>
            <a:off x="3887755" y="2982612"/>
            <a:ext cx="8024208" cy="1223963"/>
          </a:xfrm>
        </p:spPr>
        <p:txBody>
          <a:bodyPr/>
          <a:lstStyle>
            <a:lvl1pPr marL="0" marR="0" indent="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defRPr lang="zh-CN" altLang="en-US" sz="5000" b="1" kern="1200" dirty="0" smtClean="0">
                <a:solidFill>
                  <a:srgbClr val="FFFFFF"/>
                </a:solidFill>
                <a:latin typeface="隶书" pitchFamily="49" charset="-122"/>
                <a:ea typeface="隶书" pitchFamily="49" charset="-122"/>
                <a:cs typeface="Times New Roman" pitchFamily="18" charset="0"/>
              </a:defRPr>
            </a:lvl1pPr>
          </a:lstStyle>
          <a:p>
            <a:pPr algn="r">
              <a:defRPr/>
            </a:pPr>
            <a:r>
              <a:rPr lang="en-US" altLang="zh-CN" dirty="0" smtClean="0">
                <a:latin typeface="隶书" pitchFamily="49" charset="-122"/>
                <a:ea typeface="隶书" pitchFamily="49" charset="-122"/>
              </a:rPr>
              <a:t>——</a:t>
            </a:r>
            <a:r>
              <a:rPr lang="zh-CN" altLang="en-US" dirty="0" smtClean="0">
                <a:latin typeface="隶书" pitchFamily="49" charset="-122"/>
                <a:ea typeface="隶书" pitchFamily="49" charset="-122"/>
              </a:rPr>
              <a:t>副标题</a:t>
            </a:r>
            <a:endParaRPr lang="zh-CN" altLang="en-US" b="0" dirty="0">
              <a:latin typeface="隶书" pitchFamily="49" charset="-122"/>
              <a:ea typeface="隶书" pitchFamily="49" charset="-122"/>
            </a:endParaRPr>
          </a:p>
        </p:txBody>
      </p:sp>
      <p:sp>
        <p:nvSpPr>
          <p:cNvPr id="2" name="日期占位符 1"/>
          <p:cNvSpPr>
            <a:spLocks noGrp="1"/>
          </p:cNvSpPr>
          <p:nvPr>
            <p:ph type="dt" sz="half" idx="14"/>
          </p:nvPr>
        </p:nvSpPr>
        <p:spPr/>
        <p:txBody>
          <a:bodyPr/>
          <a:lstStyle/>
          <a:p>
            <a:fld id="{A8828C2E-3E7C-4CD9-B09C-445DED78D2C7}" type="datetimeFigureOut">
              <a:rPr lang="zh-CN" altLang="en-US" smtClean="0"/>
              <a:t>2024/1/25</a:t>
            </a:fld>
            <a:endParaRPr lang="zh-CN" altLang="en-US"/>
          </a:p>
        </p:txBody>
      </p:sp>
      <p:sp>
        <p:nvSpPr>
          <p:cNvPr id="3" name="页脚占位符 2"/>
          <p:cNvSpPr>
            <a:spLocks noGrp="1"/>
          </p:cNvSpPr>
          <p:nvPr>
            <p:ph type="ftr" sz="quarter" idx="15"/>
          </p:nvPr>
        </p:nvSpPr>
        <p:spPr>
          <a:xfrm>
            <a:off x="4165600" y="6248399"/>
            <a:ext cx="3860800" cy="473075"/>
          </a:xfrm>
          <a:prstGeom prst="rect">
            <a:avLst/>
          </a:prstGeom>
        </p:spPr>
        <p:txBody>
          <a:bodyPr/>
          <a:lstStyle/>
          <a:p>
            <a:endParaRPr lang="zh-CN" altLang="en-US"/>
          </a:p>
        </p:txBody>
      </p:sp>
      <p:sp>
        <p:nvSpPr>
          <p:cNvPr id="4" name="灯片编号占位符 3"/>
          <p:cNvSpPr>
            <a:spLocks noGrp="1"/>
          </p:cNvSpPr>
          <p:nvPr>
            <p:ph type="sldNum" sz="quarter" idx="16"/>
          </p:nvPr>
        </p:nvSpPr>
        <p:spPr/>
        <p:txBody>
          <a:bodyPr/>
          <a:lstStyle/>
          <a:p>
            <a:fld id="{FDC20248-416A-4BF1-BFFA-22C7CE5FCCC2}" type="slidenum">
              <a:rPr lang="zh-CN" altLang="en-US" smtClean="0"/>
              <a:t>‹#›</a:t>
            </a:fld>
            <a:endParaRPr lang="zh-CN" altLang="en-US"/>
          </a:p>
        </p:txBody>
      </p:sp>
      <p:pic>
        <p:nvPicPr>
          <p:cNvPr id="10" name="图片 9"/>
          <p:cNvPicPr>
            <a:picLocks noChangeAspect="1"/>
          </p:cNvPicPr>
          <p:nvPr/>
        </p:nvPicPr>
        <p:blipFill>
          <a:blip r:embed="rId3" cstate="print">
            <a:duotone>
              <a:prstClr val="black"/>
              <a:schemeClr val="accent1">
                <a:tint val="45000"/>
                <a:satMod val="400000"/>
              </a:schemeClr>
            </a:duotone>
            <a:extLst>
              <a:ext uri="{BEBA8EAE-BF5A-486C-A8C5-ECC9F3942E4B}">
                <a14:imgProps xmlns:a14="http://schemas.microsoft.com/office/drawing/2010/main">
                  <a14:imgLayer r:embed="rId4">
                    <a14:imgEffect>
                      <a14:artisticGlowEdges/>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10014572" y="45091"/>
            <a:ext cx="1965762" cy="412109"/>
          </a:xfrm>
          <a:prstGeom prst="rect">
            <a:avLst/>
          </a:prstGeom>
          <a:noFill/>
          <a:ln>
            <a:noFill/>
          </a:ln>
        </p:spPr>
      </p:pic>
    </p:spTree>
    <p:extLst>
      <p:ext uri="{BB962C8B-B14F-4D97-AF65-F5344CB8AC3E}">
        <p14:creationId xmlns:p14="http://schemas.microsoft.com/office/powerpoint/2010/main" val="13712288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2"/>
          <p:cNvSpPr>
            <a:spLocks noGrp="1" noChangeArrowheads="1"/>
          </p:cNvSpPr>
          <p:nvPr>
            <p:ph type="ftr" sz="quarter" idx="10"/>
          </p:nvPr>
        </p:nvSpPr>
        <p:spPr>
          <a:xfrm>
            <a:off x="4165600" y="6248399"/>
            <a:ext cx="3860800" cy="473075"/>
          </a:xfrm>
          <a:prstGeom prst="rect">
            <a:avLst/>
          </a:prstGeom>
          <a:ln/>
        </p:spPr>
        <p:txBody>
          <a:bodyPr/>
          <a:lstStyle>
            <a:lvl1pPr>
              <a:defRPr/>
            </a:lvl1pPr>
          </a:lstStyle>
          <a:p>
            <a:endParaRPr lang="zh-CN" altLang="en-US"/>
          </a:p>
        </p:txBody>
      </p:sp>
      <p:sp>
        <p:nvSpPr>
          <p:cNvPr id="5" name="Rectangle 3"/>
          <p:cNvSpPr>
            <a:spLocks noGrp="1" noChangeArrowheads="1"/>
          </p:cNvSpPr>
          <p:nvPr>
            <p:ph type="sldNum" sz="quarter" idx="11"/>
          </p:nvPr>
        </p:nvSpPr>
        <p:spPr>
          <a:ln/>
        </p:spPr>
        <p:txBody>
          <a:bodyPr/>
          <a:lstStyle>
            <a:lvl1pPr>
              <a:defRPr/>
            </a:lvl1pPr>
          </a:lstStyle>
          <a:p>
            <a:fld id="{FDC20248-416A-4BF1-BFFA-22C7CE5FCCC2}" type="slidenum">
              <a:rPr lang="zh-CN" altLang="en-US" smtClean="0"/>
              <a:t>‹#›</a:t>
            </a:fld>
            <a:endParaRPr lang="zh-CN" altLang="en-US"/>
          </a:p>
        </p:txBody>
      </p:sp>
      <p:sp>
        <p:nvSpPr>
          <p:cNvPr id="6" name="Rectangle 16"/>
          <p:cNvSpPr>
            <a:spLocks noGrp="1" noChangeArrowheads="1"/>
          </p:cNvSpPr>
          <p:nvPr>
            <p:ph type="dt" sz="half" idx="12"/>
          </p:nvPr>
        </p:nvSpPr>
        <p:spPr>
          <a:ln/>
        </p:spPr>
        <p:txBody>
          <a:bodyPr/>
          <a:lstStyle>
            <a:lvl1pPr>
              <a:defRPr/>
            </a:lvl1pPr>
          </a:lstStyle>
          <a:p>
            <a:fld id="{A8828C2E-3E7C-4CD9-B09C-445DED78D2C7}" type="datetimeFigureOut">
              <a:rPr lang="zh-CN" altLang="en-US" smtClean="0"/>
              <a:t>2024/1/25</a:t>
            </a:fld>
            <a:endParaRPr lang="zh-CN" altLang="en-US"/>
          </a:p>
        </p:txBody>
      </p:sp>
    </p:spTree>
    <p:extLst>
      <p:ext uri="{BB962C8B-B14F-4D97-AF65-F5344CB8AC3E}">
        <p14:creationId xmlns:p14="http://schemas.microsoft.com/office/powerpoint/2010/main" val="38641773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457200"/>
            <a:ext cx="2743200" cy="541020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457200"/>
            <a:ext cx="8026400" cy="5410200"/>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2"/>
          <p:cNvSpPr>
            <a:spLocks noGrp="1" noChangeArrowheads="1"/>
          </p:cNvSpPr>
          <p:nvPr>
            <p:ph type="ftr" sz="quarter" idx="10"/>
          </p:nvPr>
        </p:nvSpPr>
        <p:spPr>
          <a:xfrm>
            <a:off x="4165600" y="6248399"/>
            <a:ext cx="3860800" cy="473075"/>
          </a:xfrm>
          <a:prstGeom prst="rect">
            <a:avLst/>
          </a:prstGeom>
          <a:ln/>
        </p:spPr>
        <p:txBody>
          <a:bodyPr/>
          <a:lstStyle>
            <a:lvl1pPr>
              <a:defRPr/>
            </a:lvl1pPr>
          </a:lstStyle>
          <a:p>
            <a:endParaRPr lang="zh-CN" altLang="en-US"/>
          </a:p>
        </p:txBody>
      </p:sp>
      <p:sp>
        <p:nvSpPr>
          <p:cNvPr id="5" name="Rectangle 3"/>
          <p:cNvSpPr>
            <a:spLocks noGrp="1" noChangeArrowheads="1"/>
          </p:cNvSpPr>
          <p:nvPr>
            <p:ph type="sldNum" sz="quarter" idx="11"/>
          </p:nvPr>
        </p:nvSpPr>
        <p:spPr>
          <a:ln/>
        </p:spPr>
        <p:txBody>
          <a:bodyPr/>
          <a:lstStyle>
            <a:lvl1pPr>
              <a:defRPr/>
            </a:lvl1pPr>
          </a:lstStyle>
          <a:p>
            <a:fld id="{FDC20248-416A-4BF1-BFFA-22C7CE5FCCC2}" type="slidenum">
              <a:rPr lang="zh-CN" altLang="en-US" smtClean="0"/>
              <a:t>‹#›</a:t>
            </a:fld>
            <a:endParaRPr lang="zh-CN" altLang="en-US"/>
          </a:p>
        </p:txBody>
      </p:sp>
      <p:sp>
        <p:nvSpPr>
          <p:cNvPr id="6" name="Rectangle 16"/>
          <p:cNvSpPr>
            <a:spLocks noGrp="1" noChangeArrowheads="1"/>
          </p:cNvSpPr>
          <p:nvPr>
            <p:ph type="dt" sz="half" idx="12"/>
          </p:nvPr>
        </p:nvSpPr>
        <p:spPr>
          <a:ln/>
        </p:spPr>
        <p:txBody>
          <a:bodyPr/>
          <a:lstStyle>
            <a:lvl1pPr>
              <a:defRPr/>
            </a:lvl1pPr>
          </a:lstStyle>
          <a:p>
            <a:fld id="{A8828C2E-3E7C-4CD9-B09C-445DED78D2C7}" type="datetimeFigureOut">
              <a:rPr lang="zh-CN" altLang="en-US" smtClean="0"/>
              <a:t>2024/1/25</a:t>
            </a:fld>
            <a:endParaRPr lang="zh-CN" altLang="en-US"/>
          </a:p>
        </p:txBody>
      </p:sp>
    </p:spTree>
    <p:extLst>
      <p:ext uri="{BB962C8B-B14F-4D97-AF65-F5344CB8AC3E}">
        <p14:creationId xmlns:p14="http://schemas.microsoft.com/office/powerpoint/2010/main" val="11900436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609600" y="457200"/>
            <a:ext cx="10972800" cy="1371600"/>
          </a:xfrm>
        </p:spPr>
        <p:txBody>
          <a:bodyPr/>
          <a:lstStyle/>
          <a:p>
            <a:r>
              <a:rPr lang="zh-CN" altLang="en-US" smtClean="0"/>
              <a:t>单击此处编辑母版标题样式</a:t>
            </a:r>
            <a:endParaRPr lang="zh-CN" altLang="en-US"/>
          </a:p>
        </p:txBody>
      </p:sp>
      <p:sp>
        <p:nvSpPr>
          <p:cNvPr id="3" name="表格占位符 2"/>
          <p:cNvSpPr>
            <a:spLocks noGrp="1"/>
          </p:cNvSpPr>
          <p:nvPr>
            <p:ph type="tbl" idx="1"/>
          </p:nvPr>
        </p:nvSpPr>
        <p:spPr>
          <a:xfrm>
            <a:off x="609600" y="1981200"/>
            <a:ext cx="10972800" cy="3886200"/>
          </a:xfrm>
        </p:spPr>
        <p:txBody>
          <a:bodyPr/>
          <a:lstStyle/>
          <a:p>
            <a:pPr lvl="0"/>
            <a:r>
              <a:rPr lang="zh-CN" altLang="en-US" noProof="0" smtClean="0"/>
              <a:t>单击图标添加表格</a:t>
            </a:r>
            <a:endParaRPr lang="zh-CN" altLang="en-US" noProof="0"/>
          </a:p>
        </p:txBody>
      </p:sp>
      <p:sp>
        <p:nvSpPr>
          <p:cNvPr id="4" name="Rectangle 2"/>
          <p:cNvSpPr>
            <a:spLocks noGrp="1" noChangeArrowheads="1"/>
          </p:cNvSpPr>
          <p:nvPr>
            <p:ph type="ftr" sz="quarter" idx="10"/>
          </p:nvPr>
        </p:nvSpPr>
        <p:spPr>
          <a:xfrm>
            <a:off x="4165600" y="6248399"/>
            <a:ext cx="3860800" cy="473075"/>
          </a:xfrm>
          <a:prstGeom prst="rect">
            <a:avLst/>
          </a:prstGeom>
          <a:ln/>
        </p:spPr>
        <p:txBody>
          <a:bodyPr/>
          <a:lstStyle>
            <a:lvl1pPr>
              <a:defRPr/>
            </a:lvl1pPr>
          </a:lstStyle>
          <a:p>
            <a:endParaRPr lang="zh-CN" altLang="en-US"/>
          </a:p>
        </p:txBody>
      </p:sp>
      <p:sp>
        <p:nvSpPr>
          <p:cNvPr id="5" name="Rectangle 3"/>
          <p:cNvSpPr>
            <a:spLocks noGrp="1" noChangeArrowheads="1"/>
          </p:cNvSpPr>
          <p:nvPr>
            <p:ph type="sldNum" sz="quarter" idx="11"/>
          </p:nvPr>
        </p:nvSpPr>
        <p:spPr>
          <a:ln/>
        </p:spPr>
        <p:txBody>
          <a:bodyPr/>
          <a:lstStyle>
            <a:lvl1pPr>
              <a:defRPr/>
            </a:lvl1pPr>
          </a:lstStyle>
          <a:p>
            <a:fld id="{FDC20248-416A-4BF1-BFFA-22C7CE5FCCC2}" type="slidenum">
              <a:rPr lang="zh-CN" altLang="en-US" smtClean="0"/>
              <a:t>‹#›</a:t>
            </a:fld>
            <a:endParaRPr lang="zh-CN" altLang="en-US"/>
          </a:p>
        </p:txBody>
      </p:sp>
      <p:sp>
        <p:nvSpPr>
          <p:cNvPr id="6" name="Rectangle 16"/>
          <p:cNvSpPr>
            <a:spLocks noGrp="1" noChangeArrowheads="1"/>
          </p:cNvSpPr>
          <p:nvPr>
            <p:ph type="dt" sz="half" idx="12"/>
          </p:nvPr>
        </p:nvSpPr>
        <p:spPr>
          <a:ln/>
        </p:spPr>
        <p:txBody>
          <a:bodyPr/>
          <a:lstStyle>
            <a:lvl1pPr>
              <a:defRPr/>
            </a:lvl1pPr>
          </a:lstStyle>
          <a:p>
            <a:fld id="{A8828C2E-3E7C-4CD9-B09C-445DED78D2C7}" type="datetimeFigureOut">
              <a:rPr lang="zh-CN" altLang="en-US" smtClean="0"/>
              <a:t>2024/1/25</a:t>
            </a:fld>
            <a:endParaRPr lang="zh-CN" altLang="en-US"/>
          </a:p>
        </p:txBody>
      </p:sp>
    </p:spTree>
    <p:extLst>
      <p:ext uri="{BB962C8B-B14F-4D97-AF65-F5344CB8AC3E}">
        <p14:creationId xmlns:p14="http://schemas.microsoft.com/office/powerpoint/2010/main" val="6212845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457200"/>
            <a:ext cx="10972800" cy="1371600"/>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609600" y="1981200"/>
            <a:ext cx="5384800" cy="38862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97600" y="1981200"/>
            <a:ext cx="5384800" cy="38862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2"/>
          <p:cNvSpPr>
            <a:spLocks noGrp="1" noChangeArrowheads="1"/>
          </p:cNvSpPr>
          <p:nvPr>
            <p:ph type="ftr" sz="quarter" idx="10"/>
          </p:nvPr>
        </p:nvSpPr>
        <p:spPr>
          <a:xfrm>
            <a:off x="4165600" y="6248399"/>
            <a:ext cx="3860800" cy="473075"/>
          </a:xfrm>
          <a:prstGeom prst="rect">
            <a:avLst/>
          </a:prstGeom>
          <a:ln/>
        </p:spPr>
        <p:txBody>
          <a:bodyPr/>
          <a:lstStyle>
            <a:lvl1pPr>
              <a:defRPr/>
            </a:lvl1pPr>
          </a:lstStyle>
          <a:p>
            <a:endParaRPr lang="zh-CN" altLang="en-US"/>
          </a:p>
        </p:txBody>
      </p:sp>
      <p:sp>
        <p:nvSpPr>
          <p:cNvPr id="6" name="Rectangle 3"/>
          <p:cNvSpPr>
            <a:spLocks noGrp="1" noChangeArrowheads="1"/>
          </p:cNvSpPr>
          <p:nvPr>
            <p:ph type="sldNum" sz="quarter" idx="11"/>
          </p:nvPr>
        </p:nvSpPr>
        <p:spPr>
          <a:ln/>
        </p:spPr>
        <p:txBody>
          <a:bodyPr/>
          <a:lstStyle>
            <a:lvl1pPr>
              <a:defRPr/>
            </a:lvl1pPr>
          </a:lstStyle>
          <a:p>
            <a:fld id="{FDC20248-416A-4BF1-BFFA-22C7CE5FCCC2}" type="slidenum">
              <a:rPr lang="zh-CN" altLang="en-US" smtClean="0"/>
              <a:t>‹#›</a:t>
            </a:fld>
            <a:endParaRPr lang="zh-CN" altLang="en-US"/>
          </a:p>
        </p:txBody>
      </p:sp>
      <p:sp>
        <p:nvSpPr>
          <p:cNvPr id="7" name="Rectangle 16"/>
          <p:cNvSpPr>
            <a:spLocks noGrp="1" noChangeArrowheads="1"/>
          </p:cNvSpPr>
          <p:nvPr>
            <p:ph type="dt" sz="half" idx="12"/>
          </p:nvPr>
        </p:nvSpPr>
        <p:spPr>
          <a:ln/>
        </p:spPr>
        <p:txBody>
          <a:bodyPr/>
          <a:lstStyle>
            <a:lvl1pPr>
              <a:defRPr/>
            </a:lvl1pPr>
          </a:lstStyle>
          <a:p>
            <a:fld id="{A8828C2E-3E7C-4CD9-B09C-445DED78D2C7}" type="datetimeFigureOut">
              <a:rPr lang="zh-CN" altLang="en-US" smtClean="0"/>
              <a:t>2024/1/25</a:t>
            </a:fld>
            <a:endParaRPr lang="zh-CN" altLang="en-US"/>
          </a:p>
        </p:txBody>
      </p:sp>
    </p:spTree>
    <p:extLst>
      <p:ext uri="{BB962C8B-B14F-4D97-AF65-F5344CB8AC3E}">
        <p14:creationId xmlns:p14="http://schemas.microsoft.com/office/powerpoint/2010/main" val="31046835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A8828C2E-3E7C-4CD9-B09C-445DED78D2C7}" type="datetimeFigureOut">
              <a:rPr lang="zh-CN" altLang="en-US" smtClean="0"/>
              <a:t>2024/1/25</a:t>
            </a:fld>
            <a:endParaRPr lang="zh-CN" altLang="en-US"/>
          </a:p>
        </p:txBody>
      </p:sp>
      <p:sp>
        <p:nvSpPr>
          <p:cNvPr id="5" name="Footer Placeholder 4"/>
          <p:cNvSpPr>
            <a:spLocks noGrp="1"/>
          </p:cNvSpPr>
          <p:nvPr>
            <p:ph type="ftr" sz="quarter" idx="11"/>
          </p:nvPr>
        </p:nvSpPr>
        <p:spPr>
          <a:xfrm>
            <a:off x="4165600" y="6248399"/>
            <a:ext cx="3860800" cy="473075"/>
          </a:xfrm>
          <a:prstGeom prst="rect">
            <a:avLst/>
          </a:prstGeom>
        </p:spPr>
        <p:txBody>
          <a:bodyPr/>
          <a:lstStyle/>
          <a:p>
            <a:endParaRPr lang="zh-CN" altLang="en-US"/>
          </a:p>
        </p:txBody>
      </p:sp>
      <p:sp>
        <p:nvSpPr>
          <p:cNvPr id="6" name="Slide Number Placeholder 5"/>
          <p:cNvSpPr>
            <a:spLocks noGrp="1"/>
          </p:cNvSpPr>
          <p:nvPr>
            <p:ph type="sldNum" sz="quarter" idx="12"/>
          </p:nvPr>
        </p:nvSpPr>
        <p:spPr/>
        <p:txBody>
          <a:bodyPr/>
          <a:lstStyle/>
          <a:p>
            <a:fld id="{FDC20248-416A-4BF1-BFFA-22C7CE5FCCC2}" type="slidenum">
              <a:rPr lang="zh-CN" altLang="en-US" smtClean="0"/>
              <a:t>‹#›</a:t>
            </a:fld>
            <a:endParaRPr lang="zh-CN" altLang="en-US"/>
          </a:p>
        </p:txBody>
      </p:sp>
    </p:spTree>
    <p:extLst>
      <p:ext uri="{BB962C8B-B14F-4D97-AF65-F5344CB8AC3E}">
        <p14:creationId xmlns:p14="http://schemas.microsoft.com/office/powerpoint/2010/main" val="18929140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31371" y="102119"/>
            <a:ext cx="11334829" cy="861471"/>
          </a:xfrm>
        </p:spPr>
        <p:txBody>
          <a:bodyPr/>
          <a:lstStyle>
            <a:lvl1pPr>
              <a:defRPr sz="4000" b="1">
                <a:latin typeface="+mn-ea"/>
                <a:ea typeface="+mn-ea"/>
              </a:defRPr>
            </a:lvl1pPr>
          </a:lstStyle>
          <a:p>
            <a:r>
              <a:rPr lang="zh-CN" altLang="en-US" smtClean="0"/>
              <a:t>单击此处编辑母版标题样式</a:t>
            </a:r>
            <a:endParaRPr lang="zh-CN" altLang="en-US" dirty="0"/>
          </a:p>
        </p:txBody>
      </p:sp>
      <p:sp>
        <p:nvSpPr>
          <p:cNvPr id="3" name="内容占位符 2"/>
          <p:cNvSpPr>
            <a:spLocks noGrp="1"/>
          </p:cNvSpPr>
          <p:nvPr>
            <p:ph idx="1"/>
          </p:nvPr>
        </p:nvSpPr>
        <p:spPr>
          <a:xfrm>
            <a:off x="609600" y="1196752"/>
            <a:ext cx="10972800" cy="4824536"/>
          </a:xfrm>
        </p:spPr>
        <p:txBody>
          <a:bodyPr/>
          <a:lstStyle>
            <a:lvl1pPr eaLnBrk="1" hangingPunct="1">
              <a:buClr>
                <a:srgbClr val="00007D"/>
              </a:buClr>
              <a:defRPr lang="zh-CN" altLang="en-US" sz="3600" dirty="0" smtClean="0">
                <a:solidFill>
                  <a:schemeClr val="tx1"/>
                </a:solidFill>
                <a:latin typeface="华文楷体" pitchFamily="2" charset="-122"/>
                <a:ea typeface="华文楷体" pitchFamily="2" charset="-122"/>
                <a:cs typeface="+mn-cs"/>
              </a:defRPr>
            </a:lvl1pPr>
            <a:lvl2pPr eaLnBrk="1" hangingPunct="1">
              <a:buClr>
                <a:srgbClr val="00007D"/>
              </a:buClr>
              <a:defRPr sz="3200">
                <a:latin typeface="华文楷体" pitchFamily="2" charset="-122"/>
                <a:ea typeface="华文楷体" pitchFamily="2" charset="-122"/>
              </a:defRPr>
            </a:lvl2pPr>
            <a:lvl3pPr marL="1143000" indent="-228600" eaLnBrk="1" hangingPunct="1">
              <a:buClr>
                <a:srgbClr val="00007D"/>
              </a:buClr>
              <a:buFont typeface="Wingdings" pitchFamily="2" charset="2"/>
              <a:buChar char="ü"/>
              <a:defRPr sz="3200">
                <a:latin typeface="华文楷体" pitchFamily="2" charset="-122"/>
                <a:ea typeface="华文楷体" pitchFamily="2" charset="-122"/>
              </a:defRPr>
            </a:lvl3pPr>
            <a:lvl4pPr>
              <a:defRPr sz="2400">
                <a:latin typeface="微软雅黑" pitchFamily="34" charset="-122"/>
                <a:ea typeface="微软雅黑" pitchFamily="34" charset="-122"/>
              </a:defRPr>
            </a:lvl4pPr>
            <a:lvl5pPr>
              <a:defRPr sz="2400">
                <a:latin typeface="微软雅黑" pitchFamily="34" charset="-122"/>
                <a:ea typeface="微软雅黑" pitchFamily="34" charset="-122"/>
              </a:defRPr>
            </a:lvl5pPr>
          </a:lstStyle>
          <a:p>
            <a:pPr lvl="0"/>
            <a:r>
              <a:rPr lang="zh-CN" altLang="en-US" smtClean="0"/>
              <a:t>单击此处编辑母版文本样式</a:t>
            </a:r>
          </a:p>
          <a:p>
            <a:pPr lvl="1"/>
            <a:r>
              <a:rPr lang="zh-CN" altLang="en-US" smtClean="0"/>
              <a:t>第二级</a:t>
            </a:r>
          </a:p>
          <a:p>
            <a:pPr lvl="2"/>
            <a:r>
              <a:rPr lang="zh-CN" altLang="en-US" smtClean="0"/>
              <a:t>第三级</a:t>
            </a:r>
          </a:p>
        </p:txBody>
      </p:sp>
      <p:sp>
        <p:nvSpPr>
          <p:cNvPr id="4" name="Rectangle 2"/>
          <p:cNvSpPr>
            <a:spLocks noGrp="1" noChangeArrowheads="1"/>
          </p:cNvSpPr>
          <p:nvPr>
            <p:ph type="ftr" sz="quarter" idx="10"/>
          </p:nvPr>
        </p:nvSpPr>
        <p:spPr>
          <a:xfrm>
            <a:off x="4165600" y="6248399"/>
            <a:ext cx="3860800" cy="473075"/>
          </a:xfrm>
          <a:prstGeom prst="rect">
            <a:avLst/>
          </a:prstGeom>
          <a:ln/>
        </p:spPr>
        <p:txBody>
          <a:bodyPr/>
          <a:lstStyle>
            <a:lvl1pPr>
              <a:defRPr/>
            </a:lvl1pPr>
          </a:lstStyle>
          <a:p>
            <a:endParaRPr lang="zh-CN" altLang="en-US"/>
          </a:p>
        </p:txBody>
      </p:sp>
      <p:sp>
        <p:nvSpPr>
          <p:cNvPr id="5" name="Rectangle 3"/>
          <p:cNvSpPr>
            <a:spLocks noGrp="1" noChangeArrowheads="1"/>
          </p:cNvSpPr>
          <p:nvPr>
            <p:ph type="sldNum" sz="quarter" idx="11"/>
          </p:nvPr>
        </p:nvSpPr>
        <p:spPr>
          <a:ln/>
        </p:spPr>
        <p:txBody>
          <a:bodyPr/>
          <a:lstStyle>
            <a:lvl1pPr>
              <a:defRPr sz="2000"/>
            </a:lvl1pPr>
          </a:lstStyle>
          <a:p>
            <a:fld id="{FDC20248-416A-4BF1-BFFA-22C7CE5FCCC2}" type="slidenum">
              <a:rPr lang="zh-CN" altLang="en-US" smtClean="0"/>
              <a:t>‹#›</a:t>
            </a:fld>
            <a:endParaRPr lang="zh-CN" altLang="en-US"/>
          </a:p>
        </p:txBody>
      </p:sp>
      <p:sp>
        <p:nvSpPr>
          <p:cNvPr id="6" name="Rectangle 16"/>
          <p:cNvSpPr>
            <a:spLocks noGrp="1" noChangeArrowheads="1"/>
          </p:cNvSpPr>
          <p:nvPr>
            <p:ph type="dt" sz="half" idx="12"/>
          </p:nvPr>
        </p:nvSpPr>
        <p:spPr>
          <a:ln/>
        </p:spPr>
        <p:txBody>
          <a:bodyPr/>
          <a:lstStyle>
            <a:lvl1pPr>
              <a:defRPr/>
            </a:lvl1pPr>
          </a:lstStyle>
          <a:p>
            <a:fld id="{A8828C2E-3E7C-4CD9-B09C-445DED78D2C7}" type="datetimeFigureOut">
              <a:rPr lang="zh-CN" altLang="en-US" smtClean="0"/>
              <a:t>2024/1/25</a:t>
            </a:fld>
            <a:endParaRPr lang="zh-CN" altLang="en-US"/>
          </a:p>
        </p:txBody>
      </p:sp>
      <p:pic>
        <p:nvPicPr>
          <p:cNvPr id="7" name="图片 6"/>
          <p:cNvPicPr>
            <a:picLocks noChangeAspect="1"/>
          </p:cNvPicPr>
          <p:nvPr/>
        </p:nvPicPr>
        <p:blipFill>
          <a:blip r:embed="rId2" cstate="print">
            <a:duotone>
              <a:prstClr val="black"/>
              <a:schemeClr val="accent1">
                <a:tint val="45000"/>
                <a:satMod val="400000"/>
              </a:schemeClr>
            </a:duotone>
            <a:extLst>
              <a:ext uri="{BEBA8EAE-BF5A-486C-A8C5-ECC9F3942E4B}">
                <a14:imgProps xmlns:a14="http://schemas.microsoft.com/office/drawing/2010/main">
                  <a14:imgLayer r:embed="rId3">
                    <a14:imgEffect>
                      <a14:artisticGlowEdges/>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9974184" y="45091"/>
            <a:ext cx="2006150" cy="420576"/>
          </a:xfrm>
          <a:prstGeom prst="rect">
            <a:avLst/>
          </a:prstGeom>
          <a:noFill/>
          <a:ln>
            <a:noFill/>
          </a:ln>
        </p:spPr>
      </p:pic>
    </p:spTree>
    <p:extLst>
      <p:ext uri="{BB962C8B-B14F-4D97-AF65-F5344CB8AC3E}">
        <p14:creationId xmlns:p14="http://schemas.microsoft.com/office/powerpoint/2010/main" val="1125572830"/>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p:spPr>
        <p:txBody>
          <a:bodyPr anchor="t"/>
          <a:lstStyle>
            <a:lvl1pPr algn="l">
              <a:defRPr sz="4000" b="1" cap="all">
                <a:latin typeface="微软雅黑" pitchFamily="34" charset="-122"/>
                <a:ea typeface="微软雅黑" pitchFamily="34" charset="-122"/>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000">
                <a:latin typeface="微软雅黑" pitchFamily="34" charset="-122"/>
                <a:ea typeface="微软雅黑" pitchFamily="34" charset="-122"/>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2"/>
          <p:cNvSpPr>
            <a:spLocks noGrp="1" noChangeArrowheads="1"/>
          </p:cNvSpPr>
          <p:nvPr>
            <p:ph type="ftr" sz="quarter" idx="10"/>
          </p:nvPr>
        </p:nvSpPr>
        <p:spPr>
          <a:xfrm>
            <a:off x="4165600" y="6248399"/>
            <a:ext cx="3860800" cy="473075"/>
          </a:xfrm>
          <a:prstGeom prst="rect">
            <a:avLst/>
          </a:prstGeom>
          <a:ln/>
        </p:spPr>
        <p:txBody>
          <a:bodyPr/>
          <a:lstStyle>
            <a:lvl1pPr>
              <a:defRPr/>
            </a:lvl1pPr>
          </a:lstStyle>
          <a:p>
            <a:endParaRPr lang="zh-CN" altLang="en-US"/>
          </a:p>
        </p:txBody>
      </p:sp>
      <p:sp>
        <p:nvSpPr>
          <p:cNvPr id="5" name="Rectangle 3"/>
          <p:cNvSpPr>
            <a:spLocks noGrp="1" noChangeArrowheads="1"/>
          </p:cNvSpPr>
          <p:nvPr>
            <p:ph type="sldNum" sz="quarter" idx="11"/>
          </p:nvPr>
        </p:nvSpPr>
        <p:spPr>
          <a:ln/>
        </p:spPr>
        <p:txBody>
          <a:bodyPr/>
          <a:lstStyle>
            <a:lvl1pPr>
              <a:defRPr/>
            </a:lvl1pPr>
          </a:lstStyle>
          <a:p>
            <a:fld id="{FDC20248-416A-4BF1-BFFA-22C7CE5FCCC2}" type="slidenum">
              <a:rPr lang="zh-CN" altLang="en-US" smtClean="0"/>
              <a:t>‹#›</a:t>
            </a:fld>
            <a:endParaRPr lang="zh-CN" altLang="en-US"/>
          </a:p>
        </p:txBody>
      </p:sp>
      <p:sp>
        <p:nvSpPr>
          <p:cNvPr id="6" name="Rectangle 16"/>
          <p:cNvSpPr>
            <a:spLocks noGrp="1" noChangeArrowheads="1"/>
          </p:cNvSpPr>
          <p:nvPr>
            <p:ph type="dt" sz="half" idx="12"/>
          </p:nvPr>
        </p:nvSpPr>
        <p:spPr>
          <a:ln/>
        </p:spPr>
        <p:txBody>
          <a:bodyPr/>
          <a:lstStyle>
            <a:lvl1pPr>
              <a:defRPr/>
            </a:lvl1pPr>
          </a:lstStyle>
          <a:p>
            <a:fld id="{A8828C2E-3E7C-4CD9-B09C-445DED78D2C7}" type="datetimeFigureOut">
              <a:rPr lang="zh-CN" altLang="en-US" smtClean="0"/>
              <a:t>2024/1/25</a:t>
            </a:fld>
            <a:endParaRPr lang="zh-CN" altLang="en-US"/>
          </a:p>
        </p:txBody>
      </p:sp>
    </p:spTree>
    <p:extLst>
      <p:ext uri="{BB962C8B-B14F-4D97-AF65-F5344CB8AC3E}">
        <p14:creationId xmlns:p14="http://schemas.microsoft.com/office/powerpoint/2010/main" val="9669850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atin typeface="微软雅黑" pitchFamily="34" charset="-122"/>
                <a:ea typeface="微软雅黑" pitchFamily="34" charset="-122"/>
              </a:defRPr>
            </a:lvl1p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981200"/>
            <a:ext cx="5384800" cy="3886200"/>
          </a:xfrm>
        </p:spPr>
        <p:txBody>
          <a:bodyPr/>
          <a:lstStyle>
            <a:lvl1pPr>
              <a:defRPr sz="2800">
                <a:latin typeface="微软雅黑" pitchFamily="34" charset="-122"/>
                <a:ea typeface="微软雅黑" pitchFamily="34" charset="-122"/>
              </a:defRPr>
            </a:lvl1pPr>
            <a:lvl2pPr>
              <a:defRPr sz="2400">
                <a:latin typeface="微软雅黑" pitchFamily="34" charset="-122"/>
                <a:ea typeface="微软雅黑" pitchFamily="34" charset="-122"/>
              </a:defRPr>
            </a:lvl2pPr>
            <a:lvl3pPr>
              <a:defRPr sz="2000">
                <a:latin typeface="微软雅黑" pitchFamily="34" charset="-122"/>
                <a:ea typeface="微软雅黑" pitchFamily="34" charset="-122"/>
              </a:defRPr>
            </a:lvl3pPr>
            <a:lvl4pPr>
              <a:defRPr sz="1800">
                <a:latin typeface="微软雅黑" pitchFamily="34" charset="-122"/>
                <a:ea typeface="微软雅黑" pitchFamily="34" charset="-122"/>
              </a:defRPr>
            </a:lvl4pPr>
            <a:lvl5pPr>
              <a:defRPr sz="1800">
                <a:latin typeface="微软雅黑" pitchFamily="34" charset="-122"/>
                <a:ea typeface="微软雅黑" pitchFamily="34" charset="-122"/>
              </a:defRPr>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97600" y="1981200"/>
            <a:ext cx="5384800" cy="3886200"/>
          </a:xfrm>
        </p:spPr>
        <p:txBody>
          <a:bodyPr/>
          <a:lstStyle>
            <a:lvl1pPr>
              <a:defRPr sz="2800">
                <a:latin typeface="微软雅黑" pitchFamily="34" charset="-122"/>
                <a:ea typeface="微软雅黑" pitchFamily="34" charset="-122"/>
              </a:defRPr>
            </a:lvl1pPr>
            <a:lvl2pPr>
              <a:defRPr sz="2400">
                <a:latin typeface="微软雅黑" pitchFamily="34" charset="-122"/>
                <a:ea typeface="微软雅黑" pitchFamily="34" charset="-122"/>
              </a:defRPr>
            </a:lvl2pPr>
            <a:lvl3pPr>
              <a:defRPr sz="2000">
                <a:latin typeface="微软雅黑" pitchFamily="34" charset="-122"/>
                <a:ea typeface="微软雅黑" pitchFamily="34" charset="-122"/>
              </a:defRPr>
            </a:lvl3pPr>
            <a:lvl4pPr>
              <a:defRPr sz="1800">
                <a:latin typeface="微软雅黑" pitchFamily="34" charset="-122"/>
                <a:ea typeface="微软雅黑" pitchFamily="34" charset="-122"/>
              </a:defRPr>
            </a:lvl4pPr>
            <a:lvl5pPr>
              <a:defRPr sz="1800">
                <a:latin typeface="微软雅黑" pitchFamily="34" charset="-122"/>
                <a:ea typeface="微软雅黑" pitchFamily="34" charset="-122"/>
              </a:defRPr>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2"/>
          <p:cNvSpPr>
            <a:spLocks noGrp="1" noChangeArrowheads="1"/>
          </p:cNvSpPr>
          <p:nvPr>
            <p:ph type="ftr" sz="quarter" idx="10"/>
          </p:nvPr>
        </p:nvSpPr>
        <p:spPr>
          <a:xfrm>
            <a:off x="4165600" y="6248399"/>
            <a:ext cx="3860800" cy="473075"/>
          </a:xfrm>
          <a:prstGeom prst="rect">
            <a:avLst/>
          </a:prstGeom>
          <a:ln/>
        </p:spPr>
        <p:txBody>
          <a:bodyPr/>
          <a:lstStyle>
            <a:lvl1pPr>
              <a:defRPr/>
            </a:lvl1pPr>
          </a:lstStyle>
          <a:p>
            <a:endParaRPr lang="zh-CN" altLang="en-US"/>
          </a:p>
        </p:txBody>
      </p:sp>
      <p:sp>
        <p:nvSpPr>
          <p:cNvPr id="6" name="Rectangle 3"/>
          <p:cNvSpPr>
            <a:spLocks noGrp="1" noChangeArrowheads="1"/>
          </p:cNvSpPr>
          <p:nvPr>
            <p:ph type="sldNum" sz="quarter" idx="11"/>
          </p:nvPr>
        </p:nvSpPr>
        <p:spPr>
          <a:ln/>
        </p:spPr>
        <p:txBody>
          <a:bodyPr/>
          <a:lstStyle>
            <a:lvl1pPr>
              <a:defRPr/>
            </a:lvl1pPr>
          </a:lstStyle>
          <a:p>
            <a:fld id="{FDC20248-416A-4BF1-BFFA-22C7CE5FCCC2}" type="slidenum">
              <a:rPr lang="zh-CN" altLang="en-US" smtClean="0"/>
              <a:t>‹#›</a:t>
            </a:fld>
            <a:endParaRPr lang="zh-CN" altLang="en-US"/>
          </a:p>
        </p:txBody>
      </p:sp>
      <p:sp>
        <p:nvSpPr>
          <p:cNvPr id="7" name="Rectangle 16"/>
          <p:cNvSpPr>
            <a:spLocks noGrp="1" noChangeArrowheads="1"/>
          </p:cNvSpPr>
          <p:nvPr>
            <p:ph type="dt" sz="half" idx="12"/>
          </p:nvPr>
        </p:nvSpPr>
        <p:spPr>
          <a:ln/>
        </p:spPr>
        <p:txBody>
          <a:bodyPr/>
          <a:lstStyle>
            <a:lvl1pPr>
              <a:defRPr/>
            </a:lvl1pPr>
          </a:lstStyle>
          <a:p>
            <a:fld id="{A8828C2E-3E7C-4CD9-B09C-445DED78D2C7}" type="datetimeFigureOut">
              <a:rPr lang="zh-CN" altLang="en-US" smtClean="0"/>
              <a:t>2024/1/25</a:t>
            </a:fld>
            <a:endParaRPr lang="zh-CN" altLang="en-US"/>
          </a:p>
        </p:txBody>
      </p:sp>
    </p:spTree>
    <p:extLst>
      <p:ext uri="{BB962C8B-B14F-4D97-AF65-F5344CB8AC3E}">
        <p14:creationId xmlns:p14="http://schemas.microsoft.com/office/powerpoint/2010/main" val="30219864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atin typeface="微软雅黑" pitchFamily="34" charset="-122"/>
                <a:ea typeface="微软雅黑" pitchFamily="34" charset="-122"/>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917" cy="639762"/>
          </a:xfrm>
        </p:spPr>
        <p:txBody>
          <a:bodyPr anchor="b"/>
          <a:lstStyle>
            <a:lvl1pPr marL="0" indent="0">
              <a:buNone/>
              <a:defRPr sz="2400" b="1">
                <a:latin typeface="微软雅黑" pitchFamily="34" charset="-122"/>
                <a:ea typeface="微软雅黑"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09600" y="2174875"/>
            <a:ext cx="5386917" cy="3951288"/>
          </a:xfrm>
        </p:spPr>
        <p:txBody>
          <a:bodyPr/>
          <a:lstStyle>
            <a:lvl1pPr>
              <a:defRPr sz="2400">
                <a:latin typeface="微软雅黑" pitchFamily="34" charset="-122"/>
                <a:ea typeface="微软雅黑" pitchFamily="34" charset="-122"/>
              </a:defRPr>
            </a:lvl1pPr>
            <a:lvl2pPr>
              <a:defRPr sz="2000">
                <a:latin typeface="微软雅黑" pitchFamily="34" charset="-122"/>
                <a:ea typeface="微软雅黑" pitchFamily="34" charset="-122"/>
              </a:defRPr>
            </a:lvl2pPr>
            <a:lvl3pPr>
              <a:defRPr sz="1800">
                <a:latin typeface="微软雅黑" pitchFamily="34" charset="-122"/>
                <a:ea typeface="微软雅黑" pitchFamily="34" charset="-122"/>
              </a:defRPr>
            </a:lvl3pPr>
            <a:lvl4pPr>
              <a:defRPr sz="1600">
                <a:latin typeface="微软雅黑" pitchFamily="34" charset="-122"/>
                <a:ea typeface="微软雅黑" pitchFamily="34" charset="-122"/>
              </a:defRPr>
            </a:lvl4pPr>
            <a:lvl5pPr>
              <a:defRPr sz="1600">
                <a:latin typeface="微软雅黑" pitchFamily="34" charset="-122"/>
                <a:ea typeface="微软雅黑" pitchFamily="34" charset="-122"/>
              </a:defRPr>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93368" y="1535113"/>
            <a:ext cx="5389033" cy="639762"/>
          </a:xfrm>
        </p:spPr>
        <p:txBody>
          <a:bodyPr anchor="b"/>
          <a:lstStyle>
            <a:lvl1pPr marL="0" indent="0">
              <a:buNone/>
              <a:defRPr sz="2400" b="1">
                <a:latin typeface="微软雅黑" pitchFamily="34" charset="-122"/>
                <a:ea typeface="微软雅黑"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93368" y="2174875"/>
            <a:ext cx="5389033" cy="3951288"/>
          </a:xfrm>
        </p:spPr>
        <p:txBody>
          <a:bodyPr/>
          <a:lstStyle>
            <a:lvl1pPr>
              <a:defRPr sz="2400">
                <a:latin typeface="微软雅黑" pitchFamily="34" charset="-122"/>
                <a:ea typeface="微软雅黑" pitchFamily="34" charset="-122"/>
              </a:defRPr>
            </a:lvl1pPr>
            <a:lvl2pPr>
              <a:defRPr sz="2000">
                <a:latin typeface="微软雅黑" pitchFamily="34" charset="-122"/>
                <a:ea typeface="微软雅黑" pitchFamily="34" charset="-122"/>
              </a:defRPr>
            </a:lvl2pPr>
            <a:lvl3pPr>
              <a:defRPr sz="1800">
                <a:latin typeface="微软雅黑" pitchFamily="34" charset="-122"/>
                <a:ea typeface="微软雅黑" pitchFamily="34" charset="-122"/>
              </a:defRPr>
            </a:lvl3pPr>
            <a:lvl4pPr>
              <a:defRPr sz="1600">
                <a:latin typeface="微软雅黑" pitchFamily="34" charset="-122"/>
                <a:ea typeface="微软雅黑" pitchFamily="34" charset="-122"/>
              </a:defRPr>
            </a:lvl4pPr>
            <a:lvl5pPr>
              <a:defRPr sz="1600">
                <a:latin typeface="微软雅黑" pitchFamily="34" charset="-122"/>
                <a:ea typeface="微软雅黑" pitchFamily="34" charset="-122"/>
              </a:defRPr>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2"/>
          <p:cNvSpPr>
            <a:spLocks noGrp="1" noChangeArrowheads="1"/>
          </p:cNvSpPr>
          <p:nvPr>
            <p:ph type="ftr" sz="quarter" idx="10"/>
          </p:nvPr>
        </p:nvSpPr>
        <p:spPr>
          <a:xfrm>
            <a:off x="4165600" y="6248399"/>
            <a:ext cx="3860800" cy="473075"/>
          </a:xfrm>
          <a:prstGeom prst="rect">
            <a:avLst/>
          </a:prstGeom>
          <a:ln/>
        </p:spPr>
        <p:txBody>
          <a:bodyPr/>
          <a:lstStyle>
            <a:lvl1pPr>
              <a:defRPr/>
            </a:lvl1pPr>
          </a:lstStyle>
          <a:p>
            <a:endParaRPr lang="zh-CN" altLang="en-US"/>
          </a:p>
        </p:txBody>
      </p:sp>
      <p:sp>
        <p:nvSpPr>
          <p:cNvPr id="8" name="Rectangle 3"/>
          <p:cNvSpPr>
            <a:spLocks noGrp="1" noChangeArrowheads="1"/>
          </p:cNvSpPr>
          <p:nvPr>
            <p:ph type="sldNum" sz="quarter" idx="11"/>
          </p:nvPr>
        </p:nvSpPr>
        <p:spPr>
          <a:ln/>
        </p:spPr>
        <p:txBody>
          <a:bodyPr/>
          <a:lstStyle>
            <a:lvl1pPr>
              <a:defRPr/>
            </a:lvl1pPr>
          </a:lstStyle>
          <a:p>
            <a:fld id="{FDC20248-416A-4BF1-BFFA-22C7CE5FCCC2}" type="slidenum">
              <a:rPr lang="zh-CN" altLang="en-US" smtClean="0"/>
              <a:t>‹#›</a:t>
            </a:fld>
            <a:endParaRPr lang="zh-CN" altLang="en-US"/>
          </a:p>
        </p:txBody>
      </p:sp>
      <p:sp>
        <p:nvSpPr>
          <p:cNvPr id="9" name="Rectangle 16"/>
          <p:cNvSpPr>
            <a:spLocks noGrp="1" noChangeArrowheads="1"/>
          </p:cNvSpPr>
          <p:nvPr>
            <p:ph type="dt" sz="half" idx="12"/>
          </p:nvPr>
        </p:nvSpPr>
        <p:spPr>
          <a:ln/>
        </p:spPr>
        <p:txBody>
          <a:bodyPr/>
          <a:lstStyle>
            <a:lvl1pPr>
              <a:defRPr/>
            </a:lvl1pPr>
          </a:lstStyle>
          <a:p>
            <a:fld id="{A8828C2E-3E7C-4CD9-B09C-445DED78D2C7}" type="datetimeFigureOut">
              <a:rPr lang="zh-CN" altLang="en-US" smtClean="0"/>
              <a:t>2024/1/25</a:t>
            </a:fld>
            <a:endParaRPr lang="zh-CN" altLang="en-US"/>
          </a:p>
        </p:txBody>
      </p:sp>
    </p:spTree>
    <p:extLst>
      <p:ext uri="{BB962C8B-B14F-4D97-AF65-F5344CB8AC3E}">
        <p14:creationId xmlns:p14="http://schemas.microsoft.com/office/powerpoint/2010/main" val="15979159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atin typeface="微软雅黑" pitchFamily="34" charset="-122"/>
                <a:ea typeface="微软雅黑" pitchFamily="34" charset="-122"/>
              </a:defRPr>
            </a:lvl1pPr>
          </a:lstStyle>
          <a:p>
            <a:r>
              <a:rPr lang="zh-CN" altLang="en-US" smtClean="0"/>
              <a:t>单击此处编辑母版标题样式</a:t>
            </a:r>
            <a:endParaRPr lang="zh-CN" altLang="en-US"/>
          </a:p>
        </p:txBody>
      </p:sp>
      <p:sp>
        <p:nvSpPr>
          <p:cNvPr id="3" name="Rectangle 2"/>
          <p:cNvSpPr>
            <a:spLocks noGrp="1" noChangeArrowheads="1"/>
          </p:cNvSpPr>
          <p:nvPr>
            <p:ph type="ftr" sz="quarter" idx="10"/>
          </p:nvPr>
        </p:nvSpPr>
        <p:spPr>
          <a:xfrm>
            <a:off x="4165600" y="6248399"/>
            <a:ext cx="3860800" cy="473075"/>
          </a:xfrm>
          <a:prstGeom prst="rect">
            <a:avLst/>
          </a:prstGeom>
          <a:ln/>
        </p:spPr>
        <p:txBody>
          <a:bodyPr/>
          <a:lstStyle>
            <a:lvl1pPr>
              <a:defRPr/>
            </a:lvl1pPr>
          </a:lstStyle>
          <a:p>
            <a:endParaRPr lang="zh-CN" altLang="en-US"/>
          </a:p>
        </p:txBody>
      </p:sp>
      <p:sp>
        <p:nvSpPr>
          <p:cNvPr id="4" name="Rectangle 3"/>
          <p:cNvSpPr>
            <a:spLocks noGrp="1" noChangeArrowheads="1"/>
          </p:cNvSpPr>
          <p:nvPr>
            <p:ph type="sldNum" sz="quarter" idx="11"/>
          </p:nvPr>
        </p:nvSpPr>
        <p:spPr>
          <a:ln/>
        </p:spPr>
        <p:txBody>
          <a:bodyPr/>
          <a:lstStyle>
            <a:lvl1pPr>
              <a:defRPr/>
            </a:lvl1pPr>
          </a:lstStyle>
          <a:p>
            <a:fld id="{FDC20248-416A-4BF1-BFFA-22C7CE5FCCC2}" type="slidenum">
              <a:rPr lang="zh-CN" altLang="en-US" smtClean="0"/>
              <a:t>‹#›</a:t>
            </a:fld>
            <a:endParaRPr lang="zh-CN" altLang="en-US"/>
          </a:p>
        </p:txBody>
      </p:sp>
      <p:sp>
        <p:nvSpPr>
          <p:cNvPr id="5" name="Rectangle 16"/>
          <p:cNvSpPr>
            <a:spLocks noGrp="1" noChangeArrowheads="1"/>
          </p:cNvSpPr>
          <p:nvPr>
            <p:ph type="dt" sz="half" idx="12"/>
          </p:nvPr>
        </p:nvSpPr>
        <p:spPr>
          <a:ln/>
        </p:spPr>
        <p:txBody>
          <a:bodyPr/>
          <a:lstStyle>
            <a:lvl1pPr>
              <a:defRPr/>
            </a:lvl1pPr>
          </a:lstStyle>
          <a:p>
            <a:fld id="{A8828C2E-3E7C-4CD9-B09C-445DED78D2C7}" type="datetimeFigureOut">
              <a:rPr lang="zh-CN" altLang="en-US" smtClean="0"/>
              <a:t>2024/1/25</a:t>
            </a:fld>
            <a:endParaRPr lang="zh-CN" altLang="en-US"/>
          </a:p>
        </p:txBody>
      </p:sp>
    </p:spTree>
    <p:extLst>
      <p:ext uri="{BB962C8B-B14F-4D97-AF65-F5344CB8AC3E}">
        <p14:creationId xmlns:p14="http://schemas.microsoft.com/office/powerpoint/2010/main" val="7610622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xfrm>
            <a:off x="4165600" y="6248399"/>
            <a:ext cx="3860800" cy="473075"/>
          </a:xfrm>
          <a:prstGeom prst="rect">
            <a:avLst/>
          </a:prstGeom>
          <a:ln/>
        </p:spPr>
        <p:txBody>
          <a:bodyPr/>
          <a:lstStyle>
            <a:lvl1pPr>
              <a:defRPr/>
            </a:lvl1pPr>
          </a:lstStyle>
          <a:p>
            <a:endParaRPr lang="zh-CN" altLang="en-US"/>
          </a:p>
        </p:txBody>
      </p:sp>
      <p:sp>
        <p:nvSpPr>
          <p:cNvPr id="3" name="Rectangle 3"/>
          <p:cNvSpPr>
            <a:spLocks noGrp="1" noChangeArrowheads="1"/>
          </p:cNvSpPr>
          <p:nvPr>
            <p:ph type="sldNum" sz="quarter" idx="11"/>
          </p:nvPr>
        </p:nvSpPr>
        <p:spPr>
          <a:ln/>
        </p:spPr>
        <p:txBody>
          <a:bodyPr/>
          <a:lstStyle>
            <a:lvl1pPr>
              <a:defRPr/>
            </a:lvl1pPr>
          </a:lstStyle>
          <a:p>
            <a:fld id="{FDC20248-416A-4BF1-BFFA-22C7CE5FCCC2}" type="slidenum">
              <a:rPr lang="zh-CN" altLang="en-US" smtClean="0"/>
              <a:t>‹#›</a:t>
            </a:fld>
            <a:endParaRPr lang="zh-CN" altLang="en-US"/>
          </a:p>
        </p:txBody>
      </p:sp>
      <p:sp>
        <p:nvSpPr>
          <p:cNvPr id="4" name="Rectangle 16"/>
          <p:cNvSpPr>
            <a:spLocks noGrp="1" noChangeArrowheads="1"/>
          </p:cNvSpPr>
          <p:nvPr>
            <p:ph type="dt" sz="half" idx="12"/>
          </p:nvPr>
        </p:nvSpPr>
        <p:spPr>
          <a:ln/>
        </p:spPr>
        <p:txBody>
          <a:bodyPr/>
          <a:lstStyle>
            <a:lvl1pPr>
              <a:defRPr/>
            </a:lvl1pPr>
          </a:lstStyle>
          <a:p>
            <a:fld id="{A8828C2E-3E7C-4CD9-B09C-445DED78D2C7}" type="datetimeFigureOut">
              <a:rPr lang="zh-CN" altLang="en-US" smtClean="0"/>
              <a:t>2024/1/25</a:t>
            </a:fld>
            <a:endParaRPr lang="zh-CN" altLang="en-US"/>
          </a:p>
        </p:txBody>
      </p:sp>
    </p:spTree>
    <p:extLst>
      <p:ext uri="{BB962C8B-B14F-4D97-AF65-F5344CB8AC3E}">
        <p14:creationId xmlns:p14="http://schemas.microsoft.com/office/powerpoint/2010/main" val="20137394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1" y="273050"/>
            <a:ext cx="4011084"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2"/>
          <p:cNvSpPr>
            <a:spLocks noGrp="1" noChangeArrowheads="1"/>
          </p:cNvSpPr>
          <p:nvPr>
            <p:ph type="ftr" sz="quarter" idx="10"/>
          </p:nvPr>
        </p:nvSpPr>
        <p:spPr>
          <a:xfrm>
            <a:off x="4165600" y="6248399"/>
            <a:ext cx="3860800" cy="473075"/>
          </a:xfrm>
          <a:prstGeom prst="rect">
            <a:avLst/>
          </a:prstGeom>
          <a:ln/>
        </p:spPr>
        <p:txBody>
          <a:bodyPr/>
          <a:lstStyle>
            <a:lvl1pPr>
              <a:defRPr/>
            </a:lvl1pPr>
          </a:lstStyle>
          <a:p>
            <a:endParaRPr lang="zh-CN" altLang="en-US"/>
          </a:p>
        </p:txBody>
      </p:sp>
      <p:sp>
        <p:nvSpPr>
          <p:cNvPr id="6" name="Rectangle 3"/>
          <p:cNvSpPr>
            <a:spLocks noGrp="1" noChangeArrowheads="1"/>
          </p:cNvSpPr>
          <p:nvPr>
            <p:ph type="sldNum" sz="quarter" idx="11"/>
          </p:nvPr>
        </p:nvSpPr>
        <p:spPr>
          <a:ln/>
        </p:spPr>
        <p:txBody>
          <a:bodyPr/>
          <a:lstStyle>
            <a:lvl1pPr>
              <a:defRPr/>
            </a:lvl1pPr>
          </a:lstStyle>
          <a:p>
            <a:fld id="{FDC20248-416A-4BF1-BFFA-22C7CE5FCCC2}" type="slidenum">
              <a:rPr lang="zh-CN" altLang="en-US" smtClean="0"/>
              <a:t>‹#›</a:t>
            </a:fld>
            <a:endParaRPr lang="zh-CN" altLang="en-US"/>
          </a:p>
        </p:txBody>
      </p:sp>
      <p:sp>
        <p:nvSpPr>
          <p:cNvPr id="7" name="Rectangle 16"/>
          <p:cNvSpPr>
            <a:spLocks noGrp="1" noChangeArrowheads="1"/>
          </p:cNvSpPr>
          <p:nvPr>
            <p:ph type="dt" sz="half" idx="12"/>
          </p:nvPr>
        </p:nvSpPr>
        <p:spPr>
          <a:ln/>
        </p:spPr>
        <p:txBody>
          <a:bodyPr/>
          <a:lstStyle>
            <a:lvl1pPr>
              <a:defRPr/>
            </a:lvl1pPr>
          </a:lstStyle>
          <a:p>
            <a:fld id="{A8828C2E-3E7C-4CD9-B09C-445DED78D2C7}" type="datetimeFigureOut">
              <a:rPr lang="zh-CN" altLang="en-US" smtClean="0"/>
              <a:t>2024/1/25</a:t>
            </a:fld>
            <a:endParaRPr lang="zh-CN" altLang="en-US"/>
          </a:p>
        </p:txBody>
      </p:sp>
    </p:spTree>
    <p:extLst>
      <p:ext uri="{BB962C8B-B14F-4D97-AF65-F5344CB8AC3E}">
        <p14:creationId xmlns:p14="http://schemas.microsoft.com/office/powerpoint/2010/main" val="33489520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smtClean="0"/>
              <a:t>单击图标添加图片</a:t>
            </a:r>
            <a:endParaRPr lang="zh-CN" altLang="en-US" noProof="0"/>
          </a:p>
        </p:txBody>
      </p:sp>
      <p:sp>
        <p:nvSpPr>
          <p:cNvPr id="4" name="文本占位符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2"/>
          <p:cNvSpPr>
            <a:spLocks noGrp="1" noChangeArrowheads="1"/>
          </p:cNvSpPr>
          <p:nvPr>
            <p:ph type="ftr" sz="quarter" idx="10"/>
          </p:nvPr>
        </p:nvSpPr>
        <p:spPr>
          <a:xfrm>
            <a:off x="4165600" y="6248399"/>
            <a:ext cx="3860800" cy="473075"/>
          </a:xfrm>
          <a:prstGeom prst="rect">
            <a:avLst/>
          </a:prstGeom>
          <a:ln/>
        </p:spPr>
        <p:txBody>
          <a:bodyPr/>
          <a:lstStyle>
            <a:lvl1pPr>
              <a:defRPr/>
            </a:lvl1pPr>
          </a:lstStyle>
          <a:p>
            <a:endParaRPr lang="zh-CN" altLang="en-US"/>
          </a:p>
        </p:txBody>
      </p:sp>
      <p:sp>
        <p:nvSpPr>
          <p:cNvPr id="6" name="Rectangle 3"/>
          <p:cNvSpPr>
            <a:spLocks noGrp="1" noChangeArrowheads="1"/>
          </p:cNvSpPr>
          <p:nvPr>
            <p:ph type="sldNum" sz="quarter" idx="11"/>
          </p:nvPr>
        </p:nvSpPr>
        <p:spPr>
          <a:ln/>
        </p:spPr>
        <p:txBody>
          <a:bodyPr/>
          <a:lstStyle>
            <a:lvl1pPr>
              <a:defRPr/>
            </a:lvl1pPr>
          </a:lstStyle>
          <a:p>
            <a:fld id="{FDC20248-416A-4BF1-BFFA-22C7CE5FCCC2}" type="slidenum">
              <a:rPr lang="zh-CN" altLang="en-US" smtClean="0"/>
              <a:t>‹#›</a:t>
            </a:fld>
            <a:endParaRPr lang="zh-CN" altLang="en-US"/>
          </a:p>
        </p:txBody>
      </p:sp>
      <p:sp>
        <p:nvSpPr>
          <p:cNvPr id="7" name="Rectangle 16"/>
          <p:cNvSpPr>
            <a:spLocks noGrp="1" noChangeArrowheads="1"/>
          </p:cNvSpPr>
          <p:nvPr>
            <p:ph type="dt" sz="half" idx="12"/>
          </p:nvPr>
        </p:nvSpPr>
        <p:spPr>
          <a:ln/>
        </p:spPr>
        <p:txBody>
          <a:bodyPr/>
          <a:lstStyle>
            <a:lvl1pPr>
              <a:defRPr/>
            </a:lvl1pPr>
          </a:lstStyle>
          <a:p>
            <a:fld id="{A8828C2E-3E7C-4CD9-B09C-445DED78D2C7}" type="datetimeFigureOut">
              <a:rPr lang="zh-CN" altLang="en-US" smtClean="0"/>
              <a:t>2024/1/25</a:t>
            </a:fld>
            <a:endParaRPr lang="zh-CN" altLang="en-US"/>
          </a:p>
        </p:txBody>
      </p:sp>
    </p:spTree>
    <p:extLst>
      <p:ext uri="{BB962C8B-B14F-4D97-AF65-F5344CB8AC3E}">
        <p14:creationId xmlns:p14="http://schemas.microsoft.com/office/powerpoint/2010/main" val="22396396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microsoft.com/office/2007/relationships/hdphoto" Target="../media/hdphoto1.wdp"/><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7" name="Rectangle 3"/>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atin typeface="微软雅黑" pitchFamily="34" charset="-122"/>
                <a:ea typeface="微软雅黑" pitchFamily="34" charset="-122"/>
                <a:cs typeface="微软雅黑" pitchFamily="34" charset="-122"/>
              </a:defRPr>
            </a:lvl1pPr>
          </a:lstStyle>
          <a:p>
            <a:fld id="{FDC20248-416A-4BF1-BFFA-22C7CE5FCCC2}" type="slidenum">
              <a:rPr lang="zh-CN" altLang="en-US" smtClean="0"/>
              <a:t>‹#›</a:t>
            </a:fld>
            <a:endParaRPr lang="zh-CN" altLang="en-US"/>
          </a:p>
        </p:txBody>
      </p:sp>
      <p:sp>
        <p:nvSpPr>
          <p:cNvPr id="1029" name="Rectangle 14"/>
          <p:cNvSpPr>
            <a:spLocks noGrp="1" noChangeArrowheads="1"/>
          </p:cNvSpPr>
          <p:nvPr>
            <p:ph type="title"/>
          </p:nvPr>
        </p:nvSpPr>
        <p:spPr bwMode="auto">
          <a:xfrm>
            <a:off x="609600" y="457200"/>
            <a:ext cx="109728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GB"/>
              <a:t>单击此处编辑母版标题样式</a:t>
            </a:r>
          </a:p>
        </p:txBody>
      </p:sp>
      <p:sp>
        <p:nvSpPr>
          <p:cNvPr id="1030" name="Rectangle 15"/>
          <p:cNvSpPr>
            <a:spLocks noGrp="1" noChangeArrowheads="1"/>
          </p:cNvSpPr>
          <p:nvPr>
            <p:ph type="body" idx="1"/>
          </p:nvPr>
        </p:nvSpPr>
        <p:spPr bwMode="auto">
          <a:xfrm>
            <a:off x="609600" y="1981200"/>
            <a:ext cx="109728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GB"/>
              <a:t>单击此处编辑母版文本样式</a:t>
            </a:r>
          </a:p>
          <a:p>
            <a:pPr lvl="1"/>
            <a:r>
              <a:rPr lang="zh-CN" altLang="en-GB"/>
              <a:t>第二级</a:t>
            </a:r>
          </a:p>
          <a:p>
            <a:pPr lvl="2"/>
            <a:r>
              <a:rPr lang="zh-CN" altLang="en-GB"/>
              <a:t>第三级</a:t>
            </a:r>
          </a:p>
          <a:p>
            <a:pPr lvl="3"/>
            <a:r>
              <a:rPr lang="zh-CN" altLang="en-GB"/>
              <a:t>第四级</a:t>
            </a:r>
          </a:p>
          <a:p>
            <a:pPr lvl="4"/>
            <a:r>
              <a:rPr lang="zh-CN" altLang="en-GB"/>
              <a:t>第五级</a:t>
            </a:r>
          </a:p>
        </p:txBody>
      </p:sp>
      <p:sp>
        <p:nvSpPr>
          <p:cNvPr id="6160" name="Rectangle 16"/>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b="0">
                <a:latin typeface="微软雅黑" pitchFamily="34" charset="-122"/>
                <a:ea typeface="微软雅黑" pitchFamily="34" charset="-122"/>
                <a:cs typeface="微软雅黑" pitchFamily="34" charset="-122"/>
              </a:defRPr>
            </a:lvl1pPr>
          </a:lstStyle>
          <a:p>
            <a:fld id="{A8828C2E-3E7C-4CD9-B09C-445DED78D2C7}" type="datetimeFigureOut">
              <a:rPr lang="zh-CN" altLang="en-US" smtClean="0"/>
              <a:t>2024/1/25</a:t>
            </a:fld>
            <a:endParaRPr lang="zh-CN" altLang="en-US"/>
          </a:p>
        </p:txBody>
      </p:sp>
      <p:pic>
        <p:nvPicPr>
          <p:cNvPr id="4" name="图片 3"/>
          <p:cNvPicPr>
            <a:picLocks noChangeAspect="1"/>
          </p:cNvPicPr>
          <p:nvPr/>
        </p:nvPicPr>
        <p:blipFill>
          <a:blip r:embed="rId16" cstate="print">
            <a:duotone>
              <a:prstClr val="black"/>
              <a:schemeClr val="accent1">
                <a:tint val="45000"/>
                <a:satMod val="400000"/>
              </a:schemeClr>
            </a:duotone>
            <a:extLst>
              <a:ext uri="{BEBA8EAE-BF5A-486C-A8C5-ECC9F3942E4B}">
                <a14:imgProps xmlns:a14="http://schemas.microsoft.com/office/drawing/2010/main">
                  <a14:imgLayer r:embed="rId17">
                    <a14:imgEffect>
                      <a14:artisticGlowEdges/>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10014572" y="45091"/>
            <a:ext cx="1965762" cy="412109"/>
          </a:xfrm>
          <a:prstGeom prst="rect">
            <a:avLst/>
          </a:prstGeom>
          <a:noFill/>
          <a:ln>
            <a:noFill/>
          </a:ln>
        </p:spPr>
      </p:pic>
    </p:spTree>
    <p:extLst>
      <p:ext uri="{BB962C8B-B14F-4D97-AF65-F5344CB8AC3E}">
        <p14:creationId xmlns:p14="http://schemas.microsoft.com/office/powerpoint/2010/main" val="1317313972"/>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Lst>
  <p:txStyles>
    <p:titleStyle>
      <a:lvl1pPr algn="l" rtl="0" eaLnBrk="1" fontAlgn="base" hangingPunct="1">
        <a:spcBef>
          <a:spcPct val="0"/>
        </a:spcBef>
        <a:spcAft>
          <a:spcPct val="0"/>
        </a:spcAft>
        <a:defRPr sz="4400">
          <a:solidFill>
            <a:schemeClr val="tx1"/>
          </a:solidFill>
          <a:latin typeface="微软雅黑" pitchFamily="34" charset="-122"/>
          <a:ea typeface="微软雅黑" pitchFamily="34" charset="-122"/>
          <a:cs typeface="+mj-cs"/>
        </a:defRPr>
      </a:lvl1pPr>
      <a:lvl2pPr algn="l" rtl="0" eaLnBrk="1" fontAlgn="base" hangingPunct="1">
        <a:spcBef>
          <a:spcPct val="0"/>
        </a:spcBef>
        <a:spcAft>
          <a:spcPct val="0"/>
        </a:spcAft>
        <a:defRPr sz="4400">
          <a:solidFill>
            <a:schemeClr val="tx1"/>
          </a:solidFill>
          <a:latin typeface="微软雅黑" pitchFamily="34" charset="-122"/>
          <a:ea typeface="微软雅黑" pitchFamily="34" charset="-122"/>
        </a:defRPr>
      </a:lvl2pPr>
      <a:lvl3pPr algn="l" rtl="0" eaLnBrk="1" fontAlgn="base" hangingPunct="1">
        <a:spcBef>
          <a:spcPct val="0"/>
        </a:spcBef>
        <a:spcAft>
          <a:spcPct val="0"/>
        </a:spcAft>
        <a:defRPr sz="4400">
          <a:solidFill>
            <a:schemeClr val="tx1"/>
          </a:solidFill>
          <a:latin typeface="微软雅黑" pitchFamily="34" charset="-122"/>
          <a:ea typeface="微软雅黑" pitchFamily="34" charset="-122"/>
        </a:defRPr>
      </a:lvl3pPr>
      <a:lvl4pPr algn="l" rtl="0" eaLnBrk="1" fontAlgn="base" hangingPunct="1">
        <a:spcBef>
          <a:spcPct val="0"/>
        </a:spcBef>
        <a:spcAft>
          <a:spcPct val="0"/>
        </a:spcAft>
        <a:defRPr sz="4400">
          <a:solidFill>
            <a:schemeClr val="tx1"/>
          </a:solidFill>
          <a:latin typeface="微软雅黑" pitchFamily="34" charset="-122"/>
          <a:ea typeface="微软雅黑" pitchFamily="34" charset="-122"/>
        </a:defRPr>
      </a:lvl4pPr>
      <a:lvl5pPr algn="l" rtl="0" eaLnBrk="1" fontAlgn="base" hangingPunct="1">
        <a:spcBef>
          <a:spcPct val="0"/>
        </a:spcBef>
        <a:spcAft>
          <a:spcPct val="0"/>
        </a:spcAft>
        <a:defRPr sz="4400">
          <a:solidFill>
            <a:schemeClr val="tx1"/>
          </a:solidFill>
          <a:latin typeface="微软雅黑" pitchFamily="34" charset="-122"/>
          <a:ea typeface="微软雅黑" pitchFamily="34" charset="-122"/>
        </a:defRPr>
      </a:lvl5pPr>
      <a:lvl6pPr marL="457200" algn="l" rtl="0" eaLnBrk="1" fontAlgn="base" hangingPunct="1">
        <a:spcBef>
          <a:spcPct val="0"/>
        </a:spcBef>
        <a:spcAft>
          <a:spcPct val="0"/>
        </a:spcAft>
        <a:defRPr sz="4400">
          <a:solidFill>
            <a:schemeClr val="tx1"/>
          </a:solidFill>
          <a:latin typeface="Arial" charset="0"/>
        </a:defRPr>
      </a:lvl6pPr>
      <a:lvl7pPr marL="914400" algn="l" rtl="0" eaLnBrk="1" fontAlgn="base" hangingPunct="1">
        <a:spcBef>
          <a:spcPct val="0"/>
        </a:spcBef>
        <a:spcAft>
          <a:spcPct val="0"/>
        </a:spcAft>
        <a:defRPr sz="4400">
          <a:solidFill>
            <a:schemeClr val="tx1"/>
          </a:solidFill>
          <a:latin typeface="Arial" charset="0"/>
        </a:defRPr>
      </a:lvl7pPr>
      <a:lvl8pPr marL="1371600" algn="l" rtl="0" eaLnBrk="1" fontAlgn="base" hangingPunct="1">
        <a:spcBef>
          <a:spcPct val="0"/>
        </a:spcBef>
        <a:spcAft>
          <a:spcPct val="0"/>
        </a:spcAft>
        <a:defRPr sz="4400">
          <a:solidFill>
            <a:schemeClr val="tx1"/>
          </a:solidFill>
          <a:latin typeface="Arial" charset="0"/>
        </a:defRPr>
      </a:lvl8pPr>
      <a:lvl9pPr marL="1828800" algn="l" rtl="0" eaLnBrk="1" fontAlgn="base" hangingPunct="1">
        <a:spcBef>
          <a:spcPct val="0"/>
        </a:spcBef>
        <a:spcAft>
          <a:spcPct val="0"/>
        </a:spcAft>
        <a:defRPr sz="4400">
          <a:solidFill>
            <a:schemeClr val="tx1"/>
          </a:solidFill>
          <a:latin typeface="Arial" charset="0"/>
        </a:defRPr>
      </a:lvl9pPr>
    </p:titleStyle>
    <p:bodyStyle>
      <a:lvl1pPr marL="342900" indent="-342900" algn="l" rtl="0" eaLnBrk="1" fontAlgn="base" hangingPunct="1">
        <a:spcBef>
          <a:spcPct val="20000"/>
        </a:spcBef>
        <a:spcAft>
          <a:spcPct val="0"/>
        </a:spcAft>
        <a:buClr>
          <a:schemeClr val="bg2"/>
        </a:buClr>
        <a:buSzPct val="75000"/>
        <a:buFont typeface="Wingdings" pitchFamily="2" charset="2"/>
        <a:buChar char="n"/>
        <a:defRPr sz="3200">
          <a:solidFill>
            <a:schemeClr val="tx1"/>
          </a:solidFill>
          <a:latin typeface="微软雅黑" pitchFamily="34" charset="-122"/>
          <a:ea typeface="微软雅黑" pitchFamily="34" charset="-122"/>
          <a:cs typeface="+mn-cs"/>
        </a:defRPr>
      </a:lvl1pPr>
      <a:lvl2pPr marL="742950" indent="-285750" algn="l" rtl="0" eaLnBrk="1" fontAlgn="base" hangingPunct="1">
        <a:spcBef>
          <a:spcPct val="20000"/>
        </a:spcBef>
        <a:spcAft>
          <a:spcPct val="0"/>
        </a:spcAft>
        <a:buClr>
          <a:schemeClr val="accent2"/>
        </a:buClr>
        <a:buSzPct val="80000"/>
        <a:buFont typeface="Wingdings" pitchFamily="2" charset="2"/>
        <a:buChar char="¨"/>
        <a:defRPr sz="2800">
          <a:solidFill>
            <a:schemeClr val="tx1"/>
          </a:solidFill>
          <a:latin typeface="微软雅黑" pitchFamily="34" charset="-122"/>
          <a:ea typeface="微软雅黑" pitchFamily="34" charset="-122"/>
        </a:defRPr>
      </a:lvl2pPr>
      <a:lvl3pPr marL="1143000" indent="-228600" algn="l" rtl="0" eaLnBrk="1" fontAlgn="base" hangingPunct="1">
        <a:spcBef>
          <a:spcPct val="20000"/>
        </a:spcBef>
        <a:spcAft>
          <a:spcPct val="0"/>
        </a:spcAft>
        <a:buClr>
          <a:schemeClr val="bg2"/>
        </a:buClr>
        <a:buSzPct val="65000"/>
        <a:buFont typeface="Wingdings" pitchFamily="2" charset="2"/>
        <a:buChar char="n"/>
        <a:defRPr sz="2400">
          <a:solidFill>
            <a:schemeClr val="tx1"/>
          </a:solidFill>
          <a:latin typeface="微软雅黑" pitchFamily="34" charset="-122"/>
          <a:ea typeface="微软雅黑" pitchFamily="34" charset="-122"/>
        </a:defRPr>
      </a:lvl3pPr>
      <a:lvl4pPr marL="1600200" indent="-228600" algn="l" rtl="0" eaLnBrk="1" fontAlgn="base" hangingPunct="1">
        <a:spcBef>
          <a:spcPct val="20000"/>
        </a:spcBef>
        <a:spcAft>
          <a:spcPct val="0"/>
        </a:spcAft>
        <a:buClr>
          <a:schemeClr val="accent2"/>
        </a:buClr>
        <a:buSzPct val="70000"/>
        <a:buFont typeface="Wingdings" pitchFamily="2" charset="2"/>
        <a:buChar char="¨"/>
        <a:defRPr sz="2000">
          <a:solidFill>
            <a:schemeClr val="tx1"/>
          </a:solidFill>
          <a:latin typeface="微软雅黑" pitchFamily="34" charset="-122"/>
          <a:ea typeface="微软雅黑" pitchFamily="34" charset="-122"/>
        </a:defRPr>
      </a:lvl4pPr>
      <a:lvl5pPr marL="20574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微软雅黑" pitchFamily="34" charset="-122"/>
          <a:ea typeface="微软雅黑" pitchFamily="34" charset="-122"/>
        </a:defRPr>
      </a:lvl5pPr>
      <a:lvl6pPr marL="25146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customXml" Target="../ink/ink1.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hyperlink" Target="https://blog.csdn.net/mengxiang000000/article/details/51672725"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lang="zh-CN" altLang="en-US" dirty="0" smtClean="0"/>
              <a:t>图的连通问题</a:t>
            </a:r>
            <a:endParaRPr lang="zh-CN" altLang="en-US" dirty="0"/>
          </a:p>
        </p:txBody>
      </p:sp>
      <p:sp>
        <p:nvSpPr>
          <p:cNvPr id="3" name="副标题 2"/>
          <p:cNvSpPr>
            <a:spLocks noGrp="1"/>
          </p:cNvSpPr>
          <p:nvPr>
            <p:ph type="subTitle" idx="1"/>
          </p:nvPr>
        </p:nvSpPr>
        <p:spPr/>
        <p:txBody>
          <a:bodyPr/>
          <a:lstStyle/>
          <a:p>
            <a:endParaRPr lang="zh-CN" altLang="en-US"/>
          </a:p>
        </p:txBody>
      </p:sp>
    </p:spTree>
    <p:extLst>
      <p:ext uri="{BB962C8B-B14F-4D97-AF65-F5344CB8AC3E}">
        <p14:creationId xmlns:p14="http://schemas.microsoft.com/office/powerpoint/2010/main" val="4765554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1</a:t>
            </a:r>
            <a:endParaRPr lang="zh-CN" altLang="en-US" dirty="0"/>
          </a:p>
        </p:txBody>
      </p:sp>
      <p:sp>
        <p:nvSpPr>
          <p:cNvPr id="3" name="内容占位符 2"/>
          <p:cNvSpPr>
            <a:spLocks noGrp="1"/>
          </p:cNvSpPr>
          <p:nvPr>
            <p:ph idx="1"/>
          </p:nvPr>
        </p:nvSpPr>
        <p:spPr>
          <a:xfrm>
            <a:off x="609599" y="1196751"/>
            <a:ext cx="7594503" cy="4890284"/>
          </a:xfrm>
        </p:spPr>
        <p:txBody>
          <a:bodyPr/>
          <a:lstStyle/>
          <a:p>
            <a:r>
              <a:rPr lang="zh-CN" altLang="en-US" dirty="0" smtClean="0"/>
              <a:t>首先</a:t>
            </a:r>
            <a:r>
              <a:rPr lang="zh-CN" altLang="en-US" dirty="0"/>
              <a:t>初始化</a:t>
            </a:r>
            <a:r>
              <a:rPr lang="en-US" altLang="zh-CN" dirty="0" err="1"/>
              <a:t>dfn</a:t>
            </a:r>
            <a:r>
              <a:rPr lang="en-US" altLang="zh-CN" dirty="0"/>
              <a:t>[u]=low[u]=</a:t>
            </a:r>
            <a:r>
              <a:rPr lang="zh-CN" altLang="en-US" dirty="0"/>
              <a:t>第几个被</a:t>
            </a:r>
            <a:r>
              <a:rPr lang="en-US" altLang="zh-CN" dirty="0" err="1"/>
              <a:t>dfs</a:t>
            </a:r>
            <a:r>
              <a:rPr lang="zh-CN" altLang="en-US" dirty="0" smtClean="0"/>
              <a:t>到</a:t>
            </a:r>
            <a:endParaRPr lang="zh-CN" altLang="en-US" dirty="0"/>
          </a:p>
          <a:p>
            <a:r>
              <a:rPr lang="en-US" altLang="zh-CN" dirty="0" err="1"/>
              <a:t>dfn</a:t>
            </a:r>
            <a:r>
              <a:rPr lang="zh-CN" altLang="en-US" dirty="0"/>
              <a:t>可以理解，但为什么</a:t>
            </a:r>
            <a:r>
              <a:rPr lang="en-US" altLang="zh-CN" dirty="0"/>
              <a:t>low</a:t>
            </a:r>
            <a:r>
              <a:rPr lang="zh-CN" altLang="en-US" dirty="0"/>
              <a:t>也要这么做呢？ 因为</a:t>
            </a:r>
            <a:r>
              <a:rPr lang="en-US" altLang="zh-CN" dirty="0"/>
              <a:t>low</a:t>
            </a:r>
            <a:r>
              <a:rPr lang="zh-CN" altLang="en-US" dirty="0"/>
              <a:t>的定义如上，也就是说如果没有子孙与</a:t>
            </a:r>
            <a:r>
              <a:rPr lang="en-US" altLang="zh-CN" dirty="0"/>
              <a:t>u</a:t>
            </a:r>
            <a:r>
              <a:rPr lang="zh-CN" altLang="en-US" dirty="0"/>
              <a:t>的祖先相连的话，</a:t>
            </a:r>
            <a:r>
              <a:rPr lang="en-US" altLang="zh-CN" dirty="0" err="1"/>
              <a:t>dfn</a:t>
            </a:r>
            <a:r>
              <a:rPr lang="en-US" altLang="zh-CN" dirty="0"/>
              <a:t>[u]</a:t>
            </a:r>
            <a:r>
              <a:rPr lang="zh-CN" altLang="en-US" dirty="0"/>
              <a:t>一定是它和它的所有子孙中</a:t>
            </a:r>
            <a:r>
              <a:rPr lang="en-US" altLang="zh-CN" dirty="0" err="1"/>
              <a:t>dfn</a:t>
            </a:r>
            <a:r>
              <a:rPr lang="zh-CN" altLang="en-US" dirty="0"/>
              <a:t>最小的（因为它的所有子孙一定比他后搜到）。</a:t>
            </a:r>
          </a:p>
        </p:txBody>
      </p:sp>
      <p:sp>
        <p:nvSpPr>
          <p:cNvPr id="25" name="椭圆 24"/>
          <p:cNvSpPr/>
          <p:nvPr/>
        </p:nvSpPr>
        <p:spPr>
          <a:xfrm>
            <a:off x="10033063" y="817632"/>
            <a:ext cx="417259" cy="4172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1</a:t>
            </a:r>
            <a:endParaRPr lang="zh-CN" altLang="en-US" dirty="0"/>
          </a:p>
        </p:txBody>
      </p:sp>
      <p:sp>
        <p:nvSpPr>
          <p:cNvPr id="26" name="椭圆 25"/>
          <p:cNvSpPr/>
          <p:nvPr/>
        </p:nvSpPr>
        <p:spPr>
          <a:xfrm>
            <a:off x="10450322" y="2084502"/>
            <a:ext cx="417259" cy="4172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4</a:t>
            </a:r>
            <a:endParaRPr lang="zh-CN" altLang="en-US" dirty="0"/>
          </a:p>
        </p:txBody>
      </p:sp>
      <p:sp>
        <p:nvSpPr>
          <p:cNvPr id="27" name="椭圆 26"/>
          <p:cNvSpPr/>
          <p:nvPr/>
        </p:nvSpPr>
        <p:spPr>
          <a:xfrm>
            <a:off x="10965841" y="1316839"/>
            <a:ext cx="417259" cy="4172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2</a:t>
            </a:r>
            <a:endParaRPr lang="zh-CN" altLang="en-US" dirty="0"/>
          </a:p>
        </p:txBody>
      </p:sp>
      <p:sp>
        <p:nvSpPr>
          <p:cNvPr id="28" name="椭圆 27"/>
          <p:cNvSpPr/>
          <p:nvPr/>
        </p:nvSpPr>
        <p:spPr>
          <a:xfrm>
            <a:off x="11483402" y="2178310"/>
            <a:ext cx="417259" cy="4172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3</a:t>
            </a:r>
            <a:endParaRPr lang="zh-CN" altLang="en-US" dirty="0"/>
          </a:p>
        </p:txBody>
      </p:sp>
      <p:sp>
        <p:nvSpPr>
          <p:cNvPr id="29" name="椭圆 28"/>
          <p:cNvSpPr/>
          <p:nvPr/>
        </p:nvSpPr>
        <p:spPr>
          <a:xfrm>
            <a:off x="9285425" y="1465615"/>
            <a:ext cx="417259" cy="4172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5</a:t>
            </a:r>
            <a:endParaRPr lang="zh-CN" altLang="en-US" dirty="0"/>
          </a:p>
        </p:txBody>
      </p:sp>
      <p:cxnSp>
        <p:nvCxnSpPr>
          <p:cNvPr id="30" name="直接箭头连接符 29"/>
          <p:cNvCxnSpPr>
            <a:stCxn id="25" idx="6"/>
            <a:endCxn id="27" idx="1"/>
          </p:cNvCxnSpPr>
          <p:nvPr/>
        </p:nvCxnSpPr>
        <p:spPr>
          <a:xfrm>
            <a:off x="10450322" y="1026262"/>
            <a:ext cx="576625" cy="35168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1" name="直接箭头连接符 30"/>
          <p:cNvCxnSpPr>
            <a:stCxn id="27" idx="5"/>
            <a:endCxn id="28" idx="1"/>
          </p:cNvCxnSpPr>
          <p:nvPr/>
        </p:nvCxnSpPr>
        <p:spPr>
          <a:xfrm>
            <a:off x="11321994" y="1672992"/>
            <a:ext cx="222514" cy="56642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2" name="直接箭头连接符 31"/>
          <p:cNvCxnSpPr>
            <a:stCxn id="27" idx="3"/>
            <a:endCxn id="26" idx="7"/>
          </p:cNvCxnSpPr>
          <p:nvPr/>
        </p:nvCxnSpPr>
        <p:spPr>
          <a:xfrm flipH="1">
            <a:off x="10806475" y="1672992"/>
            <a:ext cx="220472" cy="47261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3" name="直接箭头连接符 32"/>
          <p:cNvCxnSpPr>
            <a:stCxn id="26" idx="0"/>
            <a:endCxn id="25" idx="4"/>
          </p:cNvCxnSpPr>
          <p:nvPr/>
        </p:nvCxnSpPr>
        <p:spPr>
          <a:xfrm flipH="1" flipV="1">
            <a:off x="10241693" y="1234891"/>
            <a:ext cx="417259" cy="849611"/>
          </a:xfrm>
          <a:prstGeom prst="straightConnector1">
            <a:avLst/>
          </a:prstGeom>
          <a:ln w="38100">
            <a:solidFill>
              <a:srgbClr val="FF0000"/>
            </a:solidFill>
            <a:prstDash val="dashDot"/>
            <a:tailEnd type="triangle"/>
          </a:ln>
        </p:spPr>
        <p:style>
          <a:lnRef idx="1">
            <a:schemeClr val="accent1"/>
          </a:lnRef>
          <a:fillRef idx="0">
            <a:schemeClr val="accent1"/>
          </a:fillRef>
          <a:effectRef idx="0">
            <a:schemeClr val="accent1"/>
          </a:effectRef>
          <a:fontRef idx="minor">
            <a:schemeClr val="tx1"/>
          </a:fontRef>
        </p:style>
      </p:cxnSp>
      <p:cxnSp>
        <p:nvCxnSpPr>
          <p:cNvPr id="34" name="直接箭头连接符 33"/>
          <p:cNvCxnSpPr>
            <a:stCxn id="25" idx="3"/>
            <a:endCxn id="29" idx="7"/>
          </p:cNvCxnSpPr>
          <p:nvPr/>
        </p:nvCxnSpPr>
        <p:spPr>
          <a:xfrm flipH="1">
            <a:off x="9641578" y="1173785"/>
            <a:ext cx="452591" cy="352936"/>
          </a:xfrm>
          <a:prstGeom prst="straightConnector1">
            <a:avLst/>
          </a:prstGeom>
          <a:ln w="38100">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35" name="直接箭头连接符 34"/>
          <p:cNvCxnSpPr>
            <a:stCxn id="29" idx="4"/>
            <a:endCxn id="36" idx="0"/>
          </p:cNvCxnSpPr>
          <p:nvPr/>
        </p:nvCxnSpPr>
        <p:spPr>
          <a:xfrm>
            <a:off x="9494055" y="1882874"/>
            <a:ext cx="539008" cy="1396658"/>
          </a:xfrm>
          <a:prstGeom prst="straightConnector1">
            <a:avLst/>
          </a:prstGeom>
          <a:ln w="38100">
            <a:prstDash val="solid"/>
            <a:tailEnd type="triangle"/>
          </a:ln>
        </p:spPr>
        <p:style>
          <a:lnRef idx="1">
            <a:schemeClr val="accent1"/>
          </a:lnRef>
          <a:fillRef idx="0">
            <a:schemeClr val="accent1"/>
          </a:fillRef>
          <a:effectRef idx="0">
            <a:schemeClr val="accent1"/>
          </a:effectRef>
          <a:fontRef idx="minor">
            <a:schemeClr val="tx1"/>
          </a:fontRef>
        </p:style>
      </p:cxnSp>
      <p:sp>
        <p:nvSpPr>
          <p:cNvPr id="36" name="椭圆 35"/>
          <p:cNvSpPr/>
          <p:nvPr/>
        </p:nvSpPr>
        <p:spPr>
          <a:xfrm>
            <a:off x="9824433" y="3279532"/>
            <a:ext cx="417259" cy="4172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6</a:t>
            </a:r>
            <a:endParaRPr lang="zh-CN" altLang="en-US" dirty="0"/>
          </a:p>
        </p:txBody>
      </p:sp>
      <p:cxnSp>
        <p:nvCxnSpPr>
          <p:cNvPr id="37" name="直接箭头连接符 36"/>
          <p:cNvCxnSpPr>
            <a:stCxn id="36" idx="7"/>
            <a:endCxn id="26" idx="4"/>
          </p:cNvCxnSpPr>
          <p:nvPr/>
        </p:nvCxnSpPr>
        <p:spPr>
          <a:xfrm flipV="1">
            <a:off x="10180586" y="2501761"/>
            <a:ext cx="478366" cy="838877"/>
          </a:xfrm>
          <a:prstGeom prst="straightConnector1">
            <a:avLst/>
          </a:prstGeom>
          <a:ln w="38100">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38" name="直接箭头连接符 37"/>
          <p:cNvCxnSpPr>
            <a:stCxn id="26" idx="6"/>
            <a:endCxn id="28" idx="2"/>
          </p:cNvCxnSpPr>
          <p:nvPr/>
        </p:nvCxnSpPr>
        <p:spPr>
          <a:xfrm>
            <a:off x="10867581" y="2293132"/>
            <a:ext cx="615821" cy="93808"/>
          </a:xfrm>
          <a:prstGeom prst="straightConnector1">
            <a:avLst/>
          </a:prstGeom>
          <a:ln w="38100">
            <a:solidFill>
              <a:srgbClr val="7030A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39" name="直接箭头连接符 38"/>
          <p:cNvCxnSpPr>
            <a:stCxn id="29" idx="3"/>
            <a:endCxn id="40" idx="7"/>
          </p:cNvCxnSpPr>
          <p:nvPr/>
        </p:nvCxnSpPr>
        <p:spPr>
          <a:xfrm flipH="1">
            <a:off x="8707780" y="1821768"/>
            <a:ext cx="638751" cy="209018"/>
          </a:xfrm>
          <a:prstGeom prst="straightConnector1">
            <a:avLst/>
          </a:prstGeom>
          <a:ln w="38100">
            <a:prstDash val="solid"/>
            <a:tailEnd type="triangle"/>
          </a:ln>
        </p:spPr>
        <p:style>
          <a:lnRef idx="1">
            <a:schemeClr val="accent1"/>
          </a:lnRef>
          <a:fillRef idx="0">
            <a:schemeClr val="accent1"/>
          </a:fillRef>
          <a:effectRef idx="0">
            <a:schemeClr val="accent1"/>
          </a:effectRef>
          <a:fontRef idx="minor">
            <a:schemeClr val="tx1"/>
          </a:fontRef>
        </p:style>
      </p:cxnSp>
      <p:sp>
        <p:nvSpPr>
          <p:cNvPr id="40" name="椭圆 39"/>
          <p:cNvSpPr/>
          <p:nvPr/>
        </p:nvSpPr>
        <p:spPr>
          <a:xfrm>
            <a:off x="8351627" y="1969680"/>
            <a:ext cx="417259" cy="4172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7</a:t>
            </a:r>
            <a:endParaRPr lang="zh-CN" altLang="en-US" dirty="0"/>
          </a:p>
        </p:txBody>
      </p:sp>
      <p:cxnSp>
        <p:nvCxnSpPr>
          <p:cNvPr id="41" name="直接箭头连接符 40"/>
          <p:cNvCxnSpPr>
            <a:stCxn id="40" idx="5"/>
            <a:endCxn id="42" idx="0"/>
          </p:cNvCxnSpPr>
          <p:nvPr/>
        </p:nvCxnSpPr>
        <p:spPr>
          <a:xfrm>
            <a:off x="8707780" y="2325833"/>
            <a:ext cx="127784" cy="536440"/>
          </a:xfrm>
          <a:prstGeom prst="straightConnector1">
            <a:avLst/>
          </a:prstGeom>
          <a:ln w="38100">
            <a:prstDash val="solid"/>
            <a:tailEnd type="triangle"/>
          </a:ln>
        </p:spPr>
        <p:style>
          <a:lnRef idx="1">
            <a:schemeClr val="accent1"/>
          </a:lnRef>
          <a:fillRef idx="0">
            <a:schemeClr val="accent1"/>
          </a:fillRef>
          <a:effectRef idx="0">
            <a:schemeClr val="accent1"/>
          </a:effectRef>
          <a:fontRef idx="minor">
            <a:schemeClr val="tx1"/>
          </a:fontRef>
        </p:style>
      </p:cxnSp>
      <p:sp>
        <p:nvSpPr>
          <p:cNvPr id="42" name="椭圆 41"/>
          <p:cNvSpPr/>
          <p:nvPr/>
        </p:nvSpPr>
        <p:spPr>
          <a:xfrm>
            <a:off x="8626934" y="2862273"/>
            <a:ext cx="417259" cy="4172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8</a:t>
            </a:r>
            <a:endParaRPr lang="zh-CN" altLang="en-US" dirty="0"/>
          </a:p>
        </p:txBody>
      </p:sp>
      <p:cxnSp>
        <p:nvCxnSpPr>
          <p:cNvPr id="43" name="直接箭头连接符 42"/>
          <p:cNvCxnSpPr>
            <a:stCxn id="42" idx="7"/>
            <a:endCxn id="29" idx="4"/>
          </p:cNvCxnSpPr>
          <p:nvPr/>
        </p:nvCxnSpPr>
        <p:spPr>
          <a:xfrm flipV="1">
            <a:off x="8983087" y="1882874"/>
            <a:ext cx="510968" cy="1040505"/>
          </a:xfrm>
          <a:prstGeom prst="straightConnector1">
            <a:avLst/>
          </a:prstGeom>
          <a:ln w="38100">
            <a:solidFill>
              <a:srgbClr val="FF0000"/>
            </a:solidFill>
            <a:prstDash val="dashDot"/>
            <a:tailEnd type="triangle"/>
          </a:ln>
        </p:spPr>
        <p:style>
          <a:lnRef idx="1">
            <a:schemeClr val="accent1"/>
          </a:lnRef>
          <a:fillRef idx="0">
            <a:schemeClr val="accent1"/>
          </a:fillRef>
          <a:effectRef idx="0">
            <a:schemeClr val="accent1"/>
          </a:effectRef>
          <a:fontRef idx="minor">
            <a:schemeClr val="tx1"/>
          </a:fontRef>
        </p:style>
      </p:cxnSp>
      <p:cxnSp>
        <p:nvCxnSpPr>
          <p:cNvPr id="44" name="直接箭头连接符 43"/>
          <p:cNvCxnSpPr>
            <a:stCxn id="42" idx="4"/>
            <a:endCxn id="45" idx="0"/>
          </p:cNvCxnSpPr>
          <p:nvPr/>
        </p:nvCxnSpPr>
        <p:spPr>
          <a:xfrm flipH="1">
            <a:off x="8707780" y="3279532"/>
            <a:ext cx="127784" cy="433151"/>
          </a:xfrm>
          <a:prstGeom prst="straightConnector1">
            <a:avLst/>
          </a:prstGeom>
          <a:ln w="38100">
            <a:prstDash val="solid"/>
            <a:tailEnd type="triangle"/>
          </a:ln>
        </p:spPr>
        <p:style>
          <a:lnRef idx="1">
            <a:schemeClr val="accent1"/>
          </a:lnRef>
          <a:fillRef idx="0">
            <a:schemeClr val="accent1"/>
          </a:fillRef>
          <a:effectRef idx="0">
            <a:schemeClr val="accent1"/>
          </a:effectRef>
          <a:fontRef idx="minor">
            <a:schemeClr val="tx1"/>
          </a:fontRef>
        </p:style>
      </p:cxnSp>
      <p:sp>
        <p:nvSpPr>
          <p:cNvPr id="45" name="椭圆 44"/>
          <p:cNvSpPr/>
          <p:nvPr/>
        </p:nvSpPr>
        <p:spPr>
          <a:xfrm>
            <a:off x="8499150" y="3712683"/>
            <a:ext cx="417259" cy="4172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9</a:t>
            </a:r>
            <a:endParaRPr lang="zh-CN" altLang="en-US" dirty="0"/>
          </a:p>
        </p:txBody>
      </p:sp>
    </p:spTree>
    <p:extLst>
      <p:ext uri="{BB962C8B-B14F-4D97-AF65-F5344CB8AC3E}">
        <p14:creationId xmlns:p14="http://schemas.microsoft.com/office/powerpoint/2010/main" val="28327793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2</a:t>
            </a:r>
            <a:endParaRPr lang="zh-CN" altLang="en-US" dirty="0"/>
          </a:p>
        </p:txBody>
      </p:sp>
      <p:sp>
        <p:nvSpPr>
          <p:cNvPr id="3" name="内容占位符 2"/>
          <p:cNvSpPr>
            <a:spLocks noGrp="1"/>
          </p:cNvSpPr>
          <p:nvPr>
            <p:ph idx="1"/>
          </p:nvPr>
        </p:nvSpPr>
        <p:spPr>
          <a:xfrm>
            <a:off x="609600" y="1196752"/>
            <a:ext cx="7144871" cy="4944072"/>
          </a:xfrm>
        </p:spPr>
        <p:txBody>
          <a:bodyPr/>
          <a:lstStyle/>
          <a:p>
            <a:r>
              <a:rPr lang="zh-CN" altLang="en-US" dirty="0" smtClean="0"/>
              <a:t>将</a:t>
            </a:r>
            <a:r>
              <a:rPr lang="en-US" altLang="zh-CN" dirty="0"/>
              <a:t>u</a:t>
            </a:r>
            <a:r>
              <a:rPr lang="zh-CN" altLang="en-US" dirty="0"/>
              <a:t>存入</a:t>
            </a:r>
            <a:r>
              <a:rPr lang="en-US" altLang="zh-CN" dirty="0"/>
              <a:t>stack[ ]</a:t>
            </a:r>
            <a:r>
              <a:rPr lang="zh-CN" altLang="en-US" dirty="0"/>
              <a:t>中，并将</a:t>
            </a:r>
            <a:r>
              <a:rPr lang="en-US" altLang="zh-CN" dirty="0" err="1"/>
              <a:t>vis</a:t>
            </a:r>
            <a:r>
              <a:rPr lang="en-US" altLang="zh-CN" dirty="0"/>
              <a:t>[u]</a:t>
            </a:r>
            <a:r>
              <a:rPr lang="zh-CN" altLang="en-US" dirty="0"/>
              <a:t>设为</a:t>
            </a:r>
            <a:r>
              <a:rPr lang="en-US" altLang="zh-CN" dirty="0" smtClean="0"/>
              <a:t>true</a:t>
            </a:r>
          </a:p>
          <a:p>
            <a:r>
              <a:rPr lang="en-US" altLang="zh-CN" dirty="0" smtClean="0"/>
              <a:t> </a:t>
            </a:r>
            <a:r>
              <a:rPr lang="en-US" altLang="zh-CN" dirty="0"/>
              <a:t>stack[ ]</a:t>
            </a:r>
            <a:r>
              <a:rPr lang="zh-CN" altLang="en-US" dirty="0"/>
              <a:t>有什么用</a:t>
            </a:r>
            <a:r>
              <a:rPr lang="zh-CN" altLang="en-US" dirty="0" smtClean="0"/>
              <a:t>？</a:t>
            </a:r>
            <a:endParaRPr lang="en-US" altLang="zh-CN" dirty="0" smtClean="0"/>
          </a:p>
          <a:p>
            <a:r>
              <a:rPr lang="zh-CN" altLang="en-US" dirty="0" smtClean="0"/>
              <a:t> </a:t>
            </a:r>
            <a:r>
              <a:rPr lang="zh-CN" altLang="en-US" dirty="0"/>
              <a:t>如果</a:t>
            </a:r>
            <a:r>
              <a:rPr lang="en-US" altLang="zh-CN" dirty="0"/>
              <a:t>u</a:t>
            </a:r>
            <a:r>
              <a:rPr lang="zh-CN" altLang="en-US" dirty="0"/>
              <a:t>在</a:t>
            </a:r>
            <a:r>
              <a:rPr lang="en-US" altLang="zh-CN" dirty="0"/>
              <a:t>stack</a:t>
            </a:r>
            <a:r>
              <a:rPr lang="zh-CN" altLang="en-US" dirty="0"/>
              <a:t>中，</a:t>
            </a:r>
            <a:r>
              <a:rPr lang="en-US" altLang="zh-CN" dirty="0"/>
              <a:t>u</a:t>
            </a:r>
            <a:r>
              <a:rPr lang="zh-CN" altLang="en-US" dirty="0"/>
              <a:t>之后的所有点在</a:t>
            </a:r>
            <a:r>
              <a:rPr lang="en-US" altLang="zh-CN" dirty="0"/>
              <a:t>u</a:t>
            </a:r>
            <a:r>
              <a:rPr lang="zh-CN" altLang="en-US" dirty="0"/>
              <a:t>被回溯到时</a:t>
            </a:r>
            <a:r>
              <a:rPr lang="en-US" altLang="zh-CN" dirty="0"/>
              <a:t>u</a:t>
            </a:r>
            <a:r>
              <a:rPr lang="zh-CN" altLang="en-US" dirty="0"/>
              <a:t>和栈中所有在它之后的点都构成强连通分量。</a:t>
            </a:r>
            <a:r>
              <a:rPr lang="en-US" altLang="zh-CN" dirty="0"/>
              <a:t>(</a:t>
            </a:r>
            <a:r>
              <a:rPr lang="zh-CN" altLang="en-US" dirty="0" smtClean="0"/>
              <a:t>也就是之前所</a:t>
            </a:r>
            <a:r>
              <a:rPr lang="zh-CN" altLang="en-US" dirty="0"/>
              <a:t>说的开个栈记录</a:t>
            </a:r>
            <a:r>
              <a:rPr lang="en-US" altLang="zh-CN" dirty="0"/>
              <a:t>)</a:t>
            </a:r>
            <a:endParaRPr lang="zh-CN" altLang="en-US" dirty="0"/>
          </a:p>
        </p:txBody>
      </p:sp>
      <p:sp>
        <p:nvSpPr>
          <p:cNvPr id="25" name="椭圆 24"/>
          <p:cNvSpPr/>
          <p:nvPr/>
        </p:nvSpPr>
        <p:spPr>
          <a:xfrm>
            <a:off x="9898602" y="1196752"/>
            <a:ext cx="417259" cy="4172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1</a:t>
            </a:r>
            <a:endParaRPr lang="zh-CN" altLang="en-US" dirty="0"/>
          </a:p>
        </p:txBody>
      </p:sp>
      <p:sp>
        <p:nvSpPr>
          <p:cNvPr id="26" name="椭圆 25"/>
          <p:cNvSpPr/>
          <p:nvPr/>
        </p:nvSpPr>
        <p:spPr>
          <a:xfrm>
            <a:off x="10315861" y="2463622"/>
            <a:ext cx="417259" cy="4172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4</a:t>
            </a:r>
            <a:endParaRPr lang="zh-CN" altLang="en-US" dirty="0"/>
          </a:p>
        </p:txBody>
      </p:sp>
      <p:sp>
        <p:nvSpPr>
          <p:cNvPr id="27" name="椭圆 26"/>
          <p:cNvSpPr/>
          <p:nvPr/>
        </p:nvSpPr>
        <p:spPr>
          <a:xfrm>
            <a:off x="10831380" y="1695959"/>
            <a:ext cx="417259" cy="4172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2</a:t>
            </a:r>
            <a:endParaRPr lang="zh-CN" altLang="en-US" dirty="0"/>
          </a:p>
        </p:txBody>
      </p:sp>
      <p:sp>
        <p:nvSpPr>
          <p:cNvPr id="28" name="椭圆 27"/>
          <p:cNvSpPr/>
          <p:nvPr/>
        </p:nvSpPr>
        <p:spPr>
          <a:xfrm>
            <a:off x="11348941" y="2557430"/>
            <a:ext cx="417259" cy="4172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3</a:t>
            </a:r>
            <a:endParaRPr lang="zh-CN" altLang="en-US" dirty="0"/>
          </a:p>
        </p:txBody>
      </p:sp>
      <p:sp>
        <p:nvSpPr>
          <p:cNvPr id="29" name="椭圆 28"/>
          <p:cNvSpPr/>
          <p:nvPr/>
        </p:nvSpPr>
        <p:spPr>
          <a:xfrm>
            <a:off x="9150964" y="1844735"/>
            <a:ext cx="417259" cy="4172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5</a:t>
            </a:r>
            <a:endParaRPr lang="zh-CN" altLang="en-US" dirty="0"/>
          </a:p>
        </p:txBody>
      </p:sp>
      <p:cxnSp>
        <p:nvCxnSpPr>
          <p:cNvPr id="30" name="直接箭头连接符 29"/>
          <p:cNvCxnSpPr>
            <a:stCxn id="25" idx="6"/>
            <a:endCxn id="27" idx="1"/>
          </p:cNvCxnSpPr>
          <p:nvPr/>
        </p:nvCxnSpPr>
        <p:spPr>
          <a:xfrm>
            <a:off x="10315861" y="1405382"/>
            <a:ext cx="576625" cy="35168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1" name="直接箭头连接符 30"/>
          <p:cNvCxnSpPr>
            <a:stCxn id="27" idx="5"/>
            <a:endCxn id="28" idx="1"/>
          </p:cNvCxnSpPr>
          <p:nvPr/>
        </p:nvCxnSpPr>
        <p:spPr>
          <a:xfrm>
            <a:off x="11187533" y="2052112"/>
            <a:ext cx="222514" cy="56642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2" name="直接箭头连接符 31"/>
          <p:cNvCxnSpPr>
            <a:stCxn id="27" idx="3"/>
            <a:endCxn id="26" idx="7"/>
          </p:cNvCxnSpPr>
          <p:nvPr/>
        </p:nvCxnSpPr>
        <p:spPr>
          <a:xfrm flipH="1">
            <a:off x="10672014" y="2052112"/>
            <a:ext cx="220472" cy="47261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3" name="直接箭头连接符 32"/>
          <p:cNvCxnSpPr>
            <a:stCxn id="26" idx="0"/>
            <a:endCxn id="25" idx="4"/>
          </p:cNvCxnSpPr>
          <p:nvPr/>
        </p:nvCxnSpPr>
        <p:spPr>
          <a:xfrm flipH="1" flipV="1">
            <a:off x="10107232" y="1614011"/>
            <a:ext cx="417259" cy="849611"/>
          </a:xfrm>
          <a:prstGeom prst="straightConnector1">
            <a:avLst/>
          </a:prstGeom>
          <a:ln w="38100">
            <a:solidFill>
              <a:srgbClr val="FF0000"/>
            </a:solidFill>
            <a:prstDash val="dashDot"/>
            <a:tailEnd type="triangle"/>
          </a:ln>
        </p:spPr>
        <p:style>
          <a:lnRef idx="1">
            <a:schemeClr val="accent1"/>
          </a:lnRef>
          <a:fillRef idx="0">
            <a:schemeClr val="accent1"/>
          </a:fillRef>
          <a:effectRef idx="0">
            <a:schemeClr val="accent1"/>
          </a:effectRef>
          <a:fontRef idx="minor">
            <a:schemeClr val="tx1"/>
          </a:fontRef>
        </p:style>
      </p:cxnSp>
      <p:cxnSp>
        <p:nvCxnSpPr>
          <p:cNvPr id="34" name="直接箭头连接符 33"/>
          <p:cNvCxnSpPr>
            <a:stCxn id="25" idx="3"/>
            <a:endCxn id="29" idx="7"/>
          </p:cNvCxnSpPr>
          <p:nvPr/>
        </p:nvCxnSpPr>
        <p:spPr>
          <a:xfrm flipH="1">
            <a:off x="9507117" y="1552905"/>
            <a:ext cx="452591" cy="352936"/>
          </a:xfrm>
          <a:prstGeom prst="straightConnector1">
            <a:avLst/>
          </a:prstGeom>
          <a:ln w="38100">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35" name="直接箭头连接符 34"/>
          <p:cNvCxnSpPr>
            <a:stCxn id="29" idx="4"/>
            <a:endCxn id="36" idx="0"/>
          </p:cNvCxnSpPr>
          <p:nvPr/>
        </p:nvCxnSpPr>
        <p:spPr>
          <a:xfrm>
            <a:off x="9359594" y="2261994"/>
            <a:ext cx="539008" cy="1396658"/>
          </a:xfrm>
          <a:prstGeom prst="straightConnector1">
            <a:avLst/>
          </a:prstGeom>
          <a:ln w="38100">
            <a:prstDash val="solid"/>
            <a:tailEnd type="triangle"/>
          </a:ln>
        </p:spPr>
        <p:style>
          <a:lnRef idx="1">
            <a:schemeClr val="accent1"/>
          </a:lnRef>
          <a:fillRef idx="0">
            <a:schemeClr val="accent1"/>
          </a:fillRef>
          <a:effectRef idx="0">
            <a:schemeClr val="accent1"/>
          </a:effectRef>
          <a:fontRef idx="minor">
            <a:schemeClr val="tx1"/>
          </a:fontRef>
        </p:style>
      </p:cxnSp>
      <p:sp>
        <p:nvSpPr>
          <p:cNvPr id="36" name="椭圆 35"/>
          <p:cNvSpPr/>
          <p:nvPr/>
        </p:nvSpPr>
        <p:spPr>
          <a:xfrm>
            <a:off x="9689972" y="3658652"/>
            <a:ext cx="417259" cy="4172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6</a:t>
            </a:r>
            <a:endParaRPr lang="zh-CN" altLang="en-US" dirty="0"/>
          </a:p>
        </p:txBody>
      </p:sp>
      <p:cxnSp>
        <p:nvCxnSpPr>
          <p:cNvPr id="37" name="直接箭头连接符 36"/>
          <p:cNvCxnSpPr>
            <a:stCxn id="36" idx="7"/>
            <a:endCxn id="26" idx="4"/>
          </p:cNvCxnSpPr>
          <p:nvPr/>
        </p:nvCxnSpPr>
        <p:spPr>
          <a:xfrm flipV="1">
            <a:off x="10046125" y="2880881"/>
            <a:ext cx="478366" cy="838877"/>
          </a:xfrm>
          <a:prstGeom prst="straightConnector1">
            <a:avLst/>
          </a:prstGeom>
          <a:ln w="38100">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38" name="直接箭头连接符 37"/>
          <p:cNvCxnSpPr>
            <a:stCxn id="26" idx="6"/>
            <a:endCxn id="28" idx="2"/>
          </p:cNvCxnSpPr>
          <p:nvPr/>
        </p:nvCxnSpPr>
        <p:spPr>
          <a:xfrm>
            <a:off x="10733120" y="2672252"/>
            <a:ext cx="615821" cy="93808"/>
          </a:xfrm>
          <a:prstGeom prst="straightConnector1">
            <a:avLst/>
          </a:prstGeom>
          <a:ln w="38100">
            <a:solidFill>
              <a:srgbClr val="7030A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39" name="直接箭头连接符 38"/>
          <p:cNvCxnSpPr>
            <a:stCxn id="29" idx="3"/>
            <a:endCxn id="40" idx="7"/>
          </p:cNvCxnSpPr>
          <p:nvPr/>
        </p:nvCxnSpPr>
        <p:spPr>
          <a:xfrm flipH="1">
            <a:off x="8573319" y="2200888"/>
            <a:ext cx="638751" cy="209018"/>
          </a:xfrm>
          <a:prstGeom prst="straightConnector1">
            <a:avLst/>
          </a:prstGeom>
          <a:ln w="38100">
            <a:prstDash val="solid"/>
            <a:tailEnd type="triangle"/>
          </a:ln>
        </p:spPr>
        <p:style>
          <a:lnRef idx="1">
            <a:schemeClr val="accent1"/>
          </a:lnRef>
          <a:fillRef idx="0">
            <a:schemeClr val="accent1"/>
          </a:fillRef>
          <a:effectRef idx="0">
            <a:schemeClr val="accent1"/>
          </a:effectRef>
          <a:fontRef idx="minor">
            <a:schemeClr val="tx1"/>
          </a:fontRef>
        </p:style>
      </p:cxnSp>
      <p:sp>
        <p:nvSpPr>
          <p:cNvPr id="40" name="椭圆 39"/>
          <p:cNvSpPr/>
          <p:nvPr/>
        </p:nvSpPr>
        <p:spPr>
          <a:xfrm>
            <a:off x="8217166" y="2348800"/>
            <a:ext cx="417259" cy="4172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7</a:t>
            </a:r>
            <a:endParaRPr lang="zh-CN" altLang="en-US" dirty="0"/>
          </a:p>
        </p:txBody>
      </p:sp>
      <p:cxnSp>
        <p:nvCxnSpPr>
          <p:cNvPr id="41" name="直接箭头连接符 40"/>
          <p:cNvCxnSpPr>
            <a:stCxn id="40" idx="5"/>
            <a:endCxn id="42" idx="0"/>
          </p:cNvCxnSpPr>
          <p:nvPr/>
        </p:nvCxnSpPr>
        <p:spPr>
          <a:xfrm>
            <a:off x="8573319" y="2704953"/>
            <a:ext cx="127784" cy="536440"/>
          </a:xfrm>
          <a:prstGeom prst="straightConnector1">
            <a:avLst/>
          </a:prstGeom>
          <a:ln w="38100">
            <a:prstDash val="solid"/>
            <a:tailEnd type="triangle"/>
          </a:ln>
        </p:spPr>
        <p:style>
          <a:lnRef idx="1">
            <a:schemeClr val="accent1"/>
          </a:lnRef>
          <a:fillRef idx="0">
            <a:schemeClr val="accent1"/>
          </a:fillRef>
          <a:effectRef idx="0">
            <a:schemeClr val="accent1"/>
          </a:effectRef>
          <a:fontRef idx="minor">
            <a:schemeClr val="tx1"/>
          </a:fontRef>
        </p:style>
      </p:cxnSp>
      <p:sp>
        <p:nvSpPr>
          <p:cNvPr id="42" name="椭圆 41"/>
          <p:cNvSpPr/>
          <p:nvPr/>
        </p:nvSpPr>
        <p:spPr>
          <a:xfrm>
            <a:off x="8492473" y="3241393"/>
            <a:ext cx="417259" cy="4172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8</a:t>
            </a:r>
            <a:endParaRPr lang="zh-CN" altLang="en-US" dirty="0"/>
          </a:p>
        </p:txBody>
      </p:sp>
      <p:cxnSp>
        <p:nvCxnSpPr>
          <p:cNvPr id="43" name="直接箭头连接符 42"/>
          <p:cNvCxnSpPr>
            <a:stCxn id="42" idx="7"/>
            <a:endCxn id="29" idx="4"/>
          </p:cNvCxnSpPr>
          <p:nvPr/>
        </p:nvCxnSpPr>
        <p:spPr>
          <a:xfrm flipV="1">
            <a:off x="8848626" y="2261994"/>
            <a:ext cx="510968" cy="1040505"/>
          </a:xfrm>
          <a:prstGeom prst="straightConnector1">
            <a:avLst/>
          </a:prstGeom>
          <a:ln w="38100">
            <a:solidFill>
              <a:srgbClr val="FF0000"/>
            </a:solidFill>
            <a:prstDash val="dashDot"/>
            <a:tailEnd type="triangle"/>
          </a:ln>
        </p:spPr>
        <p:style>
          <a:lnRef idx="1">
            <a:schemeClr val="accent1"/>
          </a:lnRef>
          <a:fillRef idx="0">
            <a:schemeClr val="accent1"/>
          </a:fillRef>
          <a:effectRef idx="0">
            <a:schemeClr val="accent1"/>
          </a:effectRef>
          <a:fontRef idx="minor">
            <a:schemeClr val="tx1"/>
          </a:fontRef>
        </p:style>
      </p:cxnSp>
      <p:cxnSp>
        <p:nvCxnSpPr>
          <p:cNvPr id="44" name="直接箭头连接符 43"/>
          <p:cNvCxnSpPr>
            <a:stCxn id="42" idx="4"/>
            <a:endCxn id="45" idx="0"/>
          </p:cNvCxnSpPr>
          <p:nvPr/>
        </p:nvCxnSpPr>
        <p:spPr>
          <a:xfrm flipH="1">
            <a:off x="8573319" y="3658652"/>
            <a:ext cx="127784" cy="433151"/>
          </a:xfrm>
          <a:prstGeom prst="straightConnector1">
            <a:avLst/>
          </a:prstGeom>
          <a:ln w="38100">
            <a:prstDash val="solid"/>
            <a:tailEnd type="triangle"/>
          </a:ln>
        </p:spPr>
        <p:style>
          <a:lnRef idx="1">
            <a:schemeClr val="accent1"/>
          </a:lnRef>
          <a:fillRef idx="0">
            <a:schemeClr val="accent1"/>
          </a:fillRef>
          <a:effectRef idx="0">
            <a:schemeClr val="accent1"/>
          </a:effectRef>
          <a:fontRef idx="minor">
            <a:schemeClr val="tx1"/>
          </a:fontRef>
        </p:style>
      </p:cxnSp>
      <p:sp>
        <p:nvSpPr>
          <p:cNvPr id="45" name="椭圆 44"/>
          <p:cNvSpPr/>
          <p:nvPr/>
        </p:nvSpPr>
        <p:spPr>
          <a:xfrm>
            <a:off x="8364689" y="4091803"/>
            <a:ext cx="417259" cy="4172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9</a:t>
            </a:r>
            <a:endParaRPr lang="zh-CN" altLang="en-US" dirty="0"/>
          </a:p>
        </p:txBody>
      </p:sp>
    </p:spTree>
    <p:extLst>
      <p:ext uri="{BB962C8B-B14F-4D97-AF65-F5344CB8AC3E}">
        <p14:creationId xmlns:p14="http://schemas.microsoft.com/office/powerpoint/2010/main" val="24780133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a:t>
            </a:r>
            <a:endParaRPr lang="zh-CN" altLang="en-US" dirty="0"/>
          </a:p>
        </p:txBody>
      </p:sp>
      <p:sp>
        <p:nvSpPr>
          <p:cNvPr id="3" name="内容占位符 2"/>
          <p:cNvSpPr>
            <a:spLocks noGrp="1"/>
          </p:cNvSpPr>
          <p:nvPr>
            <p:ph idx="1"/>
          </p:nvPr>
        </p:nvSpPr>
        <p:spPr>
          <a:xfrm>
            <a:off x="431371" y="1133999"/>
            <a:ext cx="8160231" cy="4791672"/>
          </a:xfrm>
        </p:spPr>
        <p:txBody>
          <a:bodyPr/>
          <a:lstStyle/>
          <a:p>
            <a:r>
              <a:rPr lang="zh-CN" altLang="en-US" sz="2400" dirty="0"/>
              <a:t>遍历</a:t>
            </a:r>
            <a:r>
              <a:rPr lang="en-US" altLang="zh-CN" sz="2400" dirty="0"/>
              <a:t>u</a:t>
            </a:r>
            <a:r>
              <a:rPr lang="zh-CN" altLang="en-US" sz="2400" dirty="0"/>
              <a:t>的每一个能到的点，如果这个点</a:t>
            </a:r>
            <a:r>
              <a:rPr lang="en-US" altLang="zh-CN" sz="2400" dirty="0" err="1"/>
              <a:t>dfn</a:t>
            </a:r>
            <a:r>
              <a:rPr lang="en-US" altLang="zh-CN" sz="2400" dirty="0"/>
              <a:t>[ ]</a:t>
            </a:r>
            <a:r>
              <a:rPr lang="zh-CN" altLang="en-US" sz="2400" dirty="0"/>
              <a:t>为</a:t>
            </a:r>
            <a:r>
              <a:rPr lang="en-US" altLang="zh-CN" sz="2400" dirty="0"/>
              <a:t>0</a:t>
            </a:r>
            <a:r>
              <a:rPr lang="zh-CN" altLang="en-US" sz="2400" dirty="0"/>
              <a:t>，即仍未访问过，那么就对点</a:t>
            </a:r>
            <a:r>
              <a:rPr lang="en-US" altLang="zh-CN" sz="2400" dirty="0"/>
              <a:t>v</a:t>
            </a:r>
            <a:r>
              <a:rPr lang="zh-CN" altLang="en-US" sz="2400" dirty="0"/>
              <a:t>进行</a:t>
            </a:r>
            <a:r>
              <a:rPr lang="en-US" altLang="zh-CN" sz="2400" dirty="0" err="1"/>
              <a:t>dfs</a:t>
            </a:r>
            <a:r>
              <a:rPr lang="zh-CN" altLang="en-US" sz="2400" dirty="0"/>
              <a:t>，然后</a:t>
            </a:r>
            <a:r>
              <a:rPr lang="en-US" altLang="zh-CN" sz="2400" dirty="0"/>
              <a:t>low[u]=min{low[u],low[v</a:t>
            </a:r>
            <a:r>
              <a:rPr lang="en-US" altLang="zh-CN" sz="2400" dirty="0" smtClean="0"/>
              <a:t>]}</a:t>
            </a:r>
          </a:p>
          <a:p>
            <a:r>
              <a:rPr lang="en-US" altLang="zh-CN" sz="2400" dirty="0" smtClean="0"/>
              <a:t>low</a:t>
            </a:r>
            <a:r>
              <a:rPr lang="en-US" altLang="zh-CN" sz="2400" dirty="0"/>
              <a:t>[ ]</a:t>
            </a:r>
            <a:r>
              <a:rPr lang="zh-CN" altLang="en-US" sz="2400" dirty="0"/>
              <a:t>有什么用</a:t>
            </a:r>
            <a:r>
              <a:rPr lang="zh-CN" altLang="en-US" sz="2400" dirty="0" smtClean="0"/>
              <a:t>？</a:t>
            </a:r>
            <a:endParaRPr lang="en-US" altLang="zh-CN" sz="2400" dirty="0" smtClean="0"/>
          </a:p>
          <a:p>
            <a:r>
              <a:rPr lang="zh-CN" altLang="en-US" sz="2400" dirty="0" smtClean="0"/>
              <a:t>记录</a:t>
            </a:r>
            <a:r>
              <a:rPr lang="zh-CN" altLang="en-US" sz="2400" dirty="0"/>
              <a:t>一个点它最大能连通到哪个祖先节点（当然包括自己） 如果遍历到的这个点已经被遍历到了，那么看它当前有没有在</a:t>
            </a:r>
            <a:r>
              <a:rPr lang="en-US" altLang="zh-CN" sz="2400" dirty="0"/>
              <a:t>stack[ ]</a:t>
            </a:r>
            <a:r>
              <a:rPr lang="zh-CN" altLang="en-US" sz="2400" dirty="0"/>
              <a:t>里</a:t>
            </a:r>
            <a:r>
              <a:rPr lang="en-US" altLang="zh-CN" sz="2400" dirty="0" smtClean="0"/>
              <a:t>,</a:t>
            </a:r>
          </a:p>
          <a:p>
            <a:pPr lvl="1"/>
            <a:r>
              <a:rPr lang="zh-CN" altLang="en-US" sz="2000" dirty="0" smtClean="0"/>
              <a:t>如果</a:t>
            </a:r>
            <a:r>
              <a:rPr lang="zh-CN" altLang="en-US" sz="2000" dirty="0"/>
              <a:t>有那么</a:t>
            </a:r>
            <a:r>
              <a:rPr lang="en-US" altLang="zh-CN" sz="2000" dirty="0"/>
              <a:t>low[u]=min{low[u],low[v]} </a:t>
            </a:r>
            <a:endParaRPr lang="en-US" altLang="zh-CN" sz="2000" dirty="0" smtClean="0"/>
          </a:p>
          <a:p>
            <a:pPr lvl="1"/>
            <a:r>
              <a:rPr lang="zh-CN" altLang="en-US" sz="2000" dirty="0" smtClean="0"/>
              <a:t>如果</a:t>
            </a:r>
            <a:r>
              <a:rPr lang="zh-CN" altLang="en-US" sz="2000" dirty="0"/>
              <a:t>已经被弹掉了，说明无论如何这个点也不能与</a:t>
            </a:r>
            <a:r>
              <a:rPr lang="en-US" altLang="zh-CN" sz="2000" dirty="0"/>
              <a:t>u</a:t>
            </a:r>
            <a:r>
              <a:rPr lang="zh-CN" altLang="en-US" sz="2000" dirty="0"/>
              <a:t>构成强连通分量，因为它不能到达</a:t>
            </a:r>
            <a:r>
              <a:rPr lang="en-US" altLang="zh-CN" sz="2000" dirty="0" smtClean="0"/>
              <a:t>u</a:t>
            </a:r>
          </a:p>
          <a:p>
            <a:pPr lvl="1"/>
            <a:r>
              <a:rPr lang="en-US" altLang="zh-CN" sz="2000" dirty="0" smtClean="0"/>
              <a:t> </a:t>
            </a:r>
            <a:r>
              <a:rPr lang="zh-CN" altLang="en-US" sz="2000" dirty="0"/>
              <a:t>如果还在栈里，说明这个点肯定能到达</a:t>
            </a:r>
            <a:r>
              <a:rPr lang="en-US" altLang="zh-CN" sz="2000" dirty="0"/>
              <a:t>u</a:t>
            </a:r>
            <a:r>
              <a:rPr lang="zh-CN" altLang="en-US" sz="2000" dirty="0"/>
              <a:t>，同样</a:t>
            </a:r>
            <a:r>
              <a:rPr lang="en-US" altLang="zh-CN" sz="2000" dirty="0"/>
              <a:t>u</a:t>
            </a:r>
            <a:r>
              <a:rPr lang="zh-CN" altLang="en-US" sz="2000" dirty="0"/>
              <a:t>能到达他，他俩强联通。</a:t>
            </a:r>
          </a:p>
        </p:txBody>
      </p:sp>
      <p:sp>
        <p:nvSpPr>
          <p:cNvPr id="25" name="椭圆 24"/>
          <p:cNvSpPr/>
          <p:nvPr/>
        </p:nvSpPr>
        <p:spPr>
          <a:xfrm>
            <a:off x="10033063" y="817632"/>
            <a:ext cx="417259" cy="4172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1</a:t>
            </a:r>
            <a:endParaRPr lang="zh-CN" altLang="en-US" dirty="0"/>
          </a:p>
        </p:txBody>
      </p:sp>
      <p:sp>
        <p:nvSpPr>
          <p:cNvPr id="26" name="椭圆 25"/>
          <p:cNvSpPr/>
          <p:nvPr/>
        </p:nvSpPr>
        <p:spPr>
          <a:xfrm>
            <a:off x="10450322" y="2084502"/>
            <a:ext cx="417259" cy="4172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4</a:t>
            </a:r>
            <a:endParaRPr lang="zh-CN" altLang="en-US" dirty="0"/>
          </a:p>
        </p:txBody>
      </p:sp>
      <p:sp>
        <p:nvSpPr>
          <p:cNvPr id="27" name="椭圆 26"/>
          <p:cNvSpPr/>
          <p:nvPr/>
        </p:nvSpPr>
        <p:spPr>
          <a:xfrm>
            <a:off x="10965841" y="1316839"/>
            <a:ext cx="417259" cy="4172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2</a:t>
            </a:r>
            <a:endParaRPr lang="zh-CN" altLang="en-US" dirty="0"/>
          </a:p>
        </p:txBody>
      </p:sp>
      <p:sp>
        <p:nvSpPr>
          <p:cNvPr id="28" name="椭圆 27"/>
          <p:cNvSpPr/>
          <p:nvPr/>
        </p:nvSpPr>
        <p:spPr>
          <a:xfrm>
            <a:off x="11483402" y="2178310"/>
            <a:ext cx="417259" cy="4172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3</a:t>
            </a:r>
            <a:endParaRPr lang="zh-CN" altLang="en-US" dirty="0"/>
          </a:p>
        </p:txBody>
      </p:sp>
      <p:sp>
        <p:nvSpPr>
          <p:cNvPr id="29" name="椭圆 28"/>
          <p:cNvSpPr/>
          <p:nvPr/>
        </p:nvSpPr>
        <p:spPr>
          <a:xfrm>
            <a:off x="9285425" y="1465615"/>
            <a:ext cx="417259" cy="4172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5</a:t>
            </a:r>
            <a:endParaRPr lang="zh-CN" altLang="en-US" dirty="0"/>
          </a:p>
        </p:txBody>
      </p:sp>
      <p:cxnSp>
        <p:nvCxnSpPr>
          <p:cNvPr id="30" name="直接箭头连接符 29"/>
          <p:cNvCxnSpPr>
            <a:stCxn id="25" idx="6"/>
            <a:endCxn id="27" idx="1"/>
          </p:cNvCxnSpPr>
          <p:nvPr/>
        </p:nvCxnSpPr>
        <p:spPr>
          <a:xfrm>
            <a:off x="10450322" y="1026262"/>
            <a:ext cx="576625" cy="35168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1" name="直接箭头连接符 30"/>
          <p:cNvCxnSpPr>
            <a:stCxn id="27" idx="5"/>
            <a:endCxn id="28" idx="1"/>
          </p:cNvCxnSpPr>
          <p:nvPr/>
        </p:nvCxnSpPr>
        <p:spPr>
          <a:xfrm>
            <a:off x="11321994" y="1672992"/>
            <a:ext cx="222514" cy="56642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2" name="直接箭头连接符 31"/>
          <p:cNvCxnSpPr>
            <a:stCxn id="27" idx="3"/>
            <a:endCxn id="26" idx="7"/>
          </p:cNvCxnSpPr>
          <p:nvPr/>
        </p:nvCxnSpPr>
        <p:spPr>
          <a:xfrm flipH="1">
            <a:off x="10806475" y="1672992"/>
            <a:ext cx="220472" cy="47261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3" name="直接箭头连接符 32"/>
          <p:cNvCxnSpPr>
            <a:stCxn id="26" idx="0"/>
            <a:endCxn id="25" idx="4"/>
          </p:cNvCxnSpPr>
          <p:nvPr/>
        </p:nvCxnSpPr>
        <p:spPr>
          <a:xfrm flipH="1" flipV="1">
            <a:off x="10241693" y="1234891"/>
            <a:ext cx="417259" cy="849611"/>
          </a:xfrm>
          <a:prstGeom prst="straightConnector1">
            <a:avLst/>
          </a:prstGeom>
          <a:ln w="38100">
            <a:solidFill>
              <a:srgbClr val="FF0000"/>
            </a:solidFill>
            <a:prstDash val="dashDot"/>
            <a:tailEnd type="triangle"/>
          </a:ln>
        </p:spPr>
        <p:style>
          <a:lnRef idx="1">
            <a:schemeClr val="accent1"/>
          </a:lnRef>
          <a:fillRef idx="0">
            <a:schemeClr val="accent1"/>
          </a:fillRef>
          <a:effectRef idx="0">
            <a:schemeClr val="accent1"/>
          </a:effectRef>
          <a:fontRef idx="minor">
            <a:schemeClr val="tx1"/>
          </a:fontRef>
        </p:style>
      </p:cxnSp>
      <p:cxnSp>
        <p:nvCxnSpPr>
          <p:cNvPr id="34" name="直接箭头连接符 33"/>
          <p:cNvCxnSpPr>
            <a:stCxn id="25" idx="3"/>
            <a:endCxn id="29" idx="7"/>
          </p:cNvCxnSpPr>
          <p:nvPr/>
        </p:nvCxnSpPr>
        <p:spPr>
          <a:xfrm flipH="1">
            <a:off x="9641578" y="1173785"/>
            <a:ext cx="452591" cy="352936"/>
          </a:xfrm>
          <a:prstGeom prst="straightConnector1">
            <a:avLst/>
          </a:prstGeom>
          <a:ln w="38100">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35" name="直接箭头连接符 34"/>
          <p:cNvCxnSpPr>
            <a:stCxn id="29" idx="4"/>
            <a:endCxn id="36" idx="0"/>
          </p:cNvCxnSpPr>
          <p:nvPr/>
        </p:nvCxnSpPr>
        <p:spPr>
          <a:xfrm>
            <a:off x="9494055" y="1882874"/>
            <a:ext cx="539008" cy="1396658"/>
          </a:xfrm>
          <a:prstGeom prst="straightConnector1">
            <a:avLst/>
          </a:prstGeom>
          <a:ln w="38100">
            <a:prstDash val="solid"/>
            <a:tailEnd type="triangle"/>
          </a:ln>
        </p:spPr>
        <p:style>
          <a:lnRef idx="1">
            <a:schemeClr val="accent1"/>
          </a:lnRef>
          <a:fillRef idx="0">
            <a:schemeClr val="accent1"/>
          </a:fillRef>
          <a:effectRef idx="0">
            <a:schemeClr val="accent1"/>
          </a:effectRef>
          <a:fontRef idx="minor">
            <a:schemeClr val="tx1"/>
          </a:fontRef>
        </p:style>
      </p:cxnSp>
      <p:sp>
        <p:nvSpPr>
          <p:cNvPr id="36" name="椭圆 35"/>
          <p:cNvSpPr/>
          <p:nvPr/>
        </p:nvSpPr>
        <p:spPr>
          <a:xfrm>
            <a:off x="9824433" y="3279532"/>
            <a:ext cx="417259" cy="4172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6</a:t>
            </a:r>
            <a:endParaRPr lang="zh-CN" altLang="en-US" dirty="0"/>
          </a:p>
        </p:txBody>
      </p:sp>
      <p:cxnSp>
        <p:nvCxnSpPr>
          <p:cNvPr id="37" name="直接箭头连接符 36"/>
          <p:cNvCxnSpPr>
            <a:stCxn id="36" idx="7"/>
            <a:endCxn id="26" idx="4"/>
          </p:cNvCxnSpPr>
          <p:nvPr/>
        </p:nvCxnSpPr>
        <p:spPr>
          <a:xfrm flipV="1">
            <a:off x="10180586" y="2501761"/>
            <a:ext cx="478366" cy="838877"/>
          </a:xfrm>
          <a:prstGeom prst="straightConnector1">
            <a:avLst/>
          </a:prstGeom>
          <a:ln w="38100">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38" name="直接箭头连接符 37"/>
          <p:cNvCxnSpPr>
            <a:stCxn id="26" idx="6"/>
            <a:endCxn id="28" idx="2"/>
          </p:cNvCxnSpPr>
          <p:nvPr/>
        </p:nvCxnSpPr>
        <p:spPr>
          <a:xfrm>
            <a:off x="10867581" y="2293132"/>
            <a:ext cx="615821" cy="93808"/>
          </a:xfrm>
          <a:prstGeom prst="straightConnector1">
            <a:avLst/>
          </a:prstGeom>
          <a:ln w="38100">
            <a:solidFill>
              <a:srgbClr val="7030A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39" name="直接箭头连接符 38"/>
          <p:cNvCxnSpPr>
            <a:stCxn id="29" idx="3"/>
            <a:endCxn id="40" idx="7"/>
          </p:cNvCxnSpPr>
          <p:nvPr/>
        </p:nvCxnSpPr>
        <p:spPr>
          <a:xfrm flipH="1">
            <a:off x="8707780" y="1821768"/>
            <a:ext cx="638751" cy="209018"/>
          </a:xfrm>
          <a:prstGeom prst="straightConnector1">
            <a:avLst/>
          </a:prstGeom>
          <a:ln w="38100">
            <a:prstDash val="solid"/>
            <a:tailEnd type="triangle"/>
          </a:ln>
        </p:spPr>
        <p:style>
          <a:lnRef idx="1">
            <a:schemeClr val="accent1"/>
          </a:lnRef>
          <a:fillRef idx="0">
            <a:schemeClr val="accent1"/>
          </a:fillRef>
          <a:effectRef idx="0">
            <a:schemeClr val="accent1"/>
          </a:effectRef>
          <a:fontRef idx="minor">
            <a:schemeClr val="tx1"/>
          </a:fontRef>
        </p:style>
      </p:cxnSp>
      <p:sp>
        <p:nvSpPr>
          <p:cNvPr id="40" name="椭圆 39"/>
          <p:cNvSpPr/>
          <p:nvPr/>
        </p:nvSpPr>
        <p:spPr>
          <a:xfrm>
            <a:off x="8351627" y="1969680"/>
            <a:ext cx="417259" cy="4172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7</a:t>
            </a:r>
            <a:endParaRPr lang="zh-CN" altLang="en-US" dirty="0"/>
          </a:p>
        </p:txBody>
      </p:sp>
      <p:cxnSp>
        <p:nvCxnSpPr>
          <p:cNvPr id="41" name="直接箭头连接符 40"/>
          <p:cNvCxnSpPr>
            <a:stCxn id="40" idx="5"/>
            <a:endCxn id="42" idx="0"/>
          </p:cNvCxnSpPr>
          <p:nvPr/>
        </p:nvCxnSpPr>
        <p:spPr>
          <a:xfrm>
            <a:off x="8707780" y="2325833"/>
            <a:ext cx="127784" cy="536440"/>
          </a:xfrm>
          <a:prstGeom prst="straightConnector1">
            <a:avLst/>
          </a:prstGeom>
          <a:ln w="38100">
            <a:prstDash val="solid"/>
            <a:tailEnd type="triangle"/>
          </a:ln>
        </p:spPr>
        <p:style>
          <a:lnRef idx="1">
            <a:schemeClr val="accent1"/>
          </a:lnRef>
          <a:fillRef idx="0">
            <a:schemeClr val="accent1"/>
          </a:fillRef>
          <a:effectRef idx="0">
            <a:schemeClr val="accent1"/>
          </a:effectRef>
          <a:fontRef idx="minor">
            <a:schemeClr val="tx1"/>
          </a:fontRef>
        </p:style>
      </p:cxnSp>
      <p:sp>
        <p:nvSpPr>
          <p:cNvPr id="42" name="椭圆 41"/>
          <p:cNvSpPr/>
          <p:nvPr/>
        </p:nvSpPr>
        <p:spPr>
          <a:xfrm>
            <a:off x="8626934" y="2862273"/>
            <a:ext cx="417259" cy="4172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8</a:t>
            </a:r>
            <a:endParaRPr lang="zh-CN" altLang="en-US" dirty="0"/>
          </a:p>
        </p:txBody>
      </p:sp>
      <p:cxnSp>
        <p:nvCxnSpPr>
          <p:cNvPr id="43" name="直接箭头连接符 42"/>
          <p:cNvCxnSpPr>
            <a:stCxn id="42" idx="7"/>
            <a:endCxn id="29" idx="4"/>
          </p:cNvCxnSpPr>
          <p:nvPr/>
        </p:nvCxnSpPr>
        <p:spPr>
          <a:xfrm flipV="1">
            <a:off x="8983087" y="1882874"/>
            <a:ext cx="510968" cy="1040505"/>
          </a:xfrm>
          <a:prstGeom prst="straightConnector1">
            <a:avLst/>
          </a:prstGeom>
          <a:ln w="38100">
            <a:solidFill>
              <a:srgbClr val="FF0000"/>
            </a:solidFill>
            <a:prstDash val="dashDot"/>
            <a:tailEnd type="triangle"/>
          </a:ln>
        </p:spPr>
        <p:style>
          <a:lnRef idx="1">
            <a:schemeClr val="accent1"/>
          </a:lnRef>
          <a:fillRef idx="0">
            <a:schemeClr val="accent1"/>
          </a:fillRef>
          <a:effectRef idx="0">
            <a:schemeClr val="accent1"/>
          </a:effectRef>
          <a:fontRef idx="minor">
            <a:schemeClr val="tx1"/>
          </a:fontRef>
        </p:style>
      </p:cxnSp>
      <p:cxnSp>
        <p:nvCxnSpPr>
          <p:cNvPr id="44" name="直接箭头连接符 43"/>
          <p:cNvCxnSpPr>
            <a:stCxn id="42" idx="4"/>
            <a:endCxn id="45" idx="0"/>
          </p:cNvCxnSpPr>
          <p:nvPr/>
        </p:nvCxnSpPr>
        <p:spPr>
          <a:xfrm flipH="1">
            <a:off x="8707780" y="3279532"/>
            <a:ext cx="127784" cy="433151"/>
          </a:xfrm>
          <a:prstGeom prst="straightConnector1">
            <a:avLst/>
          </a:prstGeom>
          <a:ln w="38100">
            <a:prstDash val="solid"/>
            <a:tailEnd type="triangle"/>
          </a:ln>
        </p:spPr>
        <p:style>
          <a:lnRef idx="1">
            <a:schemeClr val="accent1"/>
          </a:lnRef>
          <a:fillRef idx="0">
            <a:schemeClr val="accent1"/>
          </a:fillRef>
          <a:effectRef idx="0">
            <a:schemeClr val="accent1"/>
          </a:effectRef>
          <a:fontRef idx="minor">
            <a:schemeClr val="tx1"/>
          </a:fontRef>
        </p:style>
      </p:cxnSp>
      <p:sp>
        <p:nvSpPr>
          <p:cNvPr id="45" name="椭圆 44"/>
          <p:cNvSpPr/>
          <p:nvPr/>
        </p:nvSpPr>
        <p:spPr>
          <a:xfrm>
            <a:off x="8499150" y="3712683"/>
            <a:ext cx="417259" cy="4172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9</a:t>
            </a:r>
            <a:endParaRPr lang="zh-CN" altLang="en-US" dirty="0"/>
          </a:p>
        </p:txBody>
      </p:sp>
    </p:spTree>
    <p:extLst>
      <p:ext uri="{BB962C8B-B14F-4D97-AF65-F5344CB8AC3E}">
        <p14:creationId xmlns:p14="http://schemas.microsoft.com/office/powerpoint/2010/main" val="42364675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4</a:t>
            </a:r>
            <a:endParaRPr lang="zh-CN" altLang="en-US" dirty="0"/>
          </a:p>
        </p:txBody>
      </p:sp>
      <p:sp>
        <p:nvSpPr>
          <p:cNvPr id="3" name="内容占位符 2"/>
          <p:cNvSpPr>
            <a:spLocks noGrp="1"/>
          </p:cNvSpPr>
          <p:nvPr>
            <p:ph idx="1"/>
          </p:nvPr>
        </p:nvSpPr>
        <p:spPr>
          <a:xfrm>
            <a:off x="431372" y="963590"/>
            <a:ext cx="8258666" cy="5598576"/>
          </a:xfrm>
        </p:spPr>
        <p:txBody>
          <a:bodyPr/>
          <a:lstStyle/>
          <a:p>
            <a:r>
              <a:rPr lang="zh-CN" altLang="en-US" sz="2400" dirty="0" smtClean="0"/>
              <a:t>假设</a:t>
            </a:r>
            <a:r>
              <a:rPr lang="zh-CN" altLang="en-US" sz="2400" dirty="0"/>
              <a:t>我们已经</a:t>
            </a:r>
            <a:r>
              <a:rPr lang="en-US" altLang="zh-CN" sz="2400" dirty="0" err="1"/>
              <a:t>dfs</a:t>
            </a:r>
            <a:r>
              <a:rPr lang="zh-CN" altLang="en-US" sz="2400" dirty="0"/>
              <a:t>完了</a:t>
            </a:r>
            <a:r>
              <a:rPr lang="en-US" altLang="zh-CN" sz="2400" dirty="0"/>
              <a:t>u</a:t>
            </a:r>
            <a:r>
              <a:rPr lang="zh-CN" altLang="en-US" sz="2400" dirty="0"/>
              <a:t>的所有的子树，那么之后无论我们再怎么</a:t>
            </a:r>
            <a:r>
              <a:rPr lang="en-US" altLang="zh-CN" sz="2400" dirty="0" err="1"/>
              <a:t>dfs</a:t>
            </a:r>
            <a:r>
              <a:rPr lang="zh-CN" altLang="en-US" sz="2400" dirty="0"/>
              <a:t>，</a:t>
            </a:r>
            <a:r>
              <a:rPr lang="en-US" altLang="zh-CN" sz="2400" dirty="0"/>
              <a:t>u</a:t>
            </a:r>
            <a:r>
              <a:rPr lang="zh-CN" altLang="en-US" sz="2400" dirty="0"/>
              <a:t>点的</a:t>
            </a:r>
            <a:r>
              <a:rPr lang="en-US" altLang="zh-CN" sz="2400" dirty="0"/>
              <a:t>low</a:t>
            </a:r>
            <a:r>
              <a:rPr lang="zh-CN" altLang="en-US" sz="2400" dirty="0"/>
              <a:t>值已经不会再变了。 </a:t>
            </a:r>
            <a:endParaRPr lang="en-US" altLang="zh-CN" sz="2400" dirty="0" smtClean="0"/>
          </a:p>
          <a:p>
            <a:r>
              <a:rPr lang="zh-CN" altLang="en-US" sz="2400" dirty="0" smtClean="0"/>
              <a:t>如果</a:t>
            </a:r>
            <a:r>
              <a:rPr lang="en-US" altLang="zh-CN" sz="2400" dirty="0" err="1"/>
              <a:t>dfn</a:t>
            </a:r>
            <a:r>
              <a:rPr lang="en-US" altLang="zh-CN" sz="2400" dirty="0"/>
              <a:t>[u]=low[u]</a:t>
            </a:r>
            <a:r>
              <a:rPr lang="zh-CN" altLang="en-US" sz="2400" dirty="0"/>
              <a:t>这说明了什么呢？ </a:t>
            </a:r>
            <a:endParaRPr lang="en-US" altLang="zh-CN" sz="2400" dirty="0" smtClean="0"/>
          </a:p>
          <a:p>
            <a:r>
              <a:rPr lang="zh-CN" altLang="en-US" sz="2400" dirty="0" smtClean="0"/>
              <a:t>再</a:t>
            </a:r>
            <a:r>
              <a:rPr lang="zh-CN" altLang="en-US" sz="2400" dirty="0"/>
              <a:t>结合一下</a:t>
            </a:r>
            <a:r>
              <a:rPr lang="en-US" altLang="zh-CN" sz="2400" dirty="0" err="1"/>
              <a:t>dfn</a:t>
            </a:r>
            <a:r>
              <a:rPr lang="zh-CN" altLang="en-US" sz="2400" dirty="0"/>
              <a:t>和</a:t>
            </a:r>
            <a:r>
              <a:rPr lang="en-US" altLang="zh-CN" sz="2400" dirty="0"/>
              <a:t>low</a:t>
            </a:r>
            <a:r>
              <a:rPr lang="zh-CN" altLang="en-US" sz="2400" dirty="0"/>
              <a:t>的定义来</a:t>
            </a:r>
            <a:r>
              <a:rPr lang="zh-CN" altLang="en-US" sz="2400" dirty="0" smtClean="0"/>
              <a:t>看看</a:t>
            </a:r>
            <a:endParaRPr lang="en-US" altLang="zh-CN" sz="2400" dirty="0" smtClean="0"/>
          </a:p>
          <a:p>
            <a:pPr indent="642938"/>
            <a:r>
              <a:rPr lang="en-US" altLang="zh-CN" sz="2400" dirty="0" err="1" smtClean="0"/>
              <a:t>dfn</a:t>
            </a:r>
            <a:r>
              <a:rPr lang="zh-CN" altLang="en-US" sz="2400" dirty="0"/>
              <a:t>表示</a:t>
            </a:r>
            <a:r>
              <a:rPr lang="en-US" altLang="zh-CN" sz="2400" dirty="0"/>
              <a:t>u</a:t>
            </a:r>
            <a:r>
              <a:rPr lang="zh-CN" altLang="en-US" sz="2400" dirty="0"/>
              <a:t>点被</a:t>
            </a:r>
            <a:r>
              <a:rPr lang="en-US" altLang="zh-CN" sz="2400" dirty="0" err="1"/>
              <a:t>dfs</a:t>
            </a:r>
            <a:r>
              <a:rPr lang="zh-CN" altLang="en-US" sz="2400" dirty="0"/>
              <a:t>到的时间</a:t>
            </a:r>
            <a:r>
              <a:rPr lang="zh-CN" altLang="en-US" sz="2400" dirty="0" smtClean="0"/>
              <a:t>，</a:t>
            </a:r>
            <a:endParaRPr lang="en-US" altLang="zh-CN" sz="2400" dirty="0" smtClean="0"/>
          </a:p>
          <a:p>
            <a:pPr indent="642938"/>
            <a:r>
              <a:rPr lang="en-US" altLang="zh-CN" sz="2400" dirty="0" smtClean="0"/>
              <a:t>low</a:t>
            </a:r>
            <a:r>
              <a:rPr lang="zh-CN" altLang="en-US" sz="2400" dirty="0"/>
              <a:t>表示</a:t>
            </a:r>
            <a:r>
              <a:rPr lang="en-US" altLang="zh-CN" sz="2400" dirty="0"/>
              <a:t>u</a:t>
            </a:r>
            <a:r>
              <a:rPr lang="zh-CN" altLang="en-US" sz="2400" dirty="0"/>
              <a:t>和</a:t>
            </a:r>
            <a:r>
              <a:rPr lang="en-US" altLang="zh-CN" sz="2400" dirty="0"/>
              <a:t>u</a:t>
            </a:r>
            <a:r>
              <a:rPr lang="zh-CN" altLang="en-US" sz="2400" dirty="0"/>
              <a:t>所有的子树所能到达的点中</a:t>
            </a:r>
            <a:r>
              <a:rPr lang="en-US" altLang="zh-CN" sz="2400" dirty="0" err="1"/>
              <a:t>dfn</a:t>
            </a:r>
            <a:r>
              <a:rPr lang="zh-CN" altLang="en-US" sz="2400" dirty="0"/>
              <a:t>最小的</a:t>
            </a:r>
            <a:r>
              <a:rPr lang="zh-CN" altLang="en-US" sz="2400" dirty="0" smtClean="0"/>
              <a:t>。</a:t>
            </a:r>
            <a:endParaRPr lang="en-US" altLang="zh-CN" sz="2400" dirty="0" smtClean="0"/>
          </a:p>
          <a:p>
            <a:r>
              <a:rPr lang="zh-CN" altLang="en-US" sz="2400" dirty="0" smtClean="0"/>
              <a:t> </a:t>
            </a:r>
            <a:r>
              <a:rPr lang="zh-CN" altLang="en-US" sz="2400" dirty="0"/>
              <a:t>这说明了</a:t>
            </a:r>
            <a:r>
              <a:rPr lang="en-US" altLang="zh-CN" sz="2400" dirty="0"/>
              <a:t>u</a:t>
            </a:r>
            <a:r>
              <a:rPr lang="zh-CN" altLang="en-US" sz="2400" dirty="0"/>
              <a:t>点及</a:t>
            </a:r>
            <a:r>
              <a:rPr lang="en-US" altLang="zh-CN" sz="2400" dirty="0"/>
              <a:t>u</a:t>
            </a:r>
            <a:r>
              <a:rPr lang="zh-CN" altLang="en-US" sz="2400" dirty="0"/>
              <a:t>点之下的所有子节点没有边是指向</a:t>
            </a:r>
            <a:r>
              <a:rPr lang="en-US" altLang="zh-CN" sz="2400" dirty="0"/>
              <a:t>u</a:t>
            </a:r>
            <a:r>
              <a:rPr lang="zh-CN" altLang="en-US" sz="2400" dirty="0"/>
              <a:t>的祖先的了，即我们之前说的</a:t>
            </a:r>
            <a:r>
              <a:rPr lang="en-US" altLang="zh-CN" sz="2400" dirty="0"/>
              <a:t>u</a:t>
            </a:r>
            <a:r>
              <a:rPr lang="zh-CN" altLang="en-US" sz="2400" dirty="0"/>
              <a:t>点与它的子孙节点构成了一个最大的强连通图即强连通分量 </a:t>
            </a:r>
            <a:endParaRPr lang="en-US" altLang="zh-CN" sz="2400" dirty="0" smtClean="0"/>
          </a:p>
          <a:p>
            <a:r>
              <a:rPr lang="zh-CN" altLang="en-US" sz="2400" dirty="0" smtClean="0"/>
              <a:t>此时</a:t>
            </a:r>
            <a:r>
              <a:rPr lang="zh-CN" altLang="en-US" sz="2400" dirty="0"/>
              <a:t>我们得到了一个强连通分量，把所有的</a:t>
            </a:r>
            <a:r>
              <a:rPr lang="en-US" altLang="zh-CN" sz="2400" dirty="0"/>
              <a:t>u</a:t>
            </a:r>
            <a:r>
              <a:rPr lang="zh-CN" altLang="en-US" sz="2400" dirty="0"/>
              <a:t>点以后压入栈中的点和</a:t>
            </a:r>
            <a:r>
              <a:rPr lang="en-US" altLang="zh-CN" sz="2400" dirty="0"/>
              <a:t>u</a:t>
            </a:r>
            <a:r>
              <a:rPr lang="zh-CN" altLang="en-US" sz="2400" dirty="0"/>
              <a:t>点一并弹出，将它们的</a:t>
            </a:r>
            <a:r>
              <a:rPr lang="en-US" altLang="zh-CN" sz="2400" dirty="0" err="1"/>
              <a:t>vis</a:t>
            </a:r>
            <a:r>
              <a:rPr lang="en-US" altLang="zh-CN" sz="2400" dirty="0"/>
              <a:t>[ ]</a:t>
            </a:r>
            <a:r>
              <a:rPr lang="zh-CN" altLang="en-US" sz="2400" dirty="0"/>
              <a:t>置为</a:t>
            </a:r>
            <a:r>
              <a:rPr lang="en-US" altLang="zh-CN" sz="2400" dirty="0"/>
              <a:t>false</a:t>
            </a:r>
            <a:r>
              <a:rPr lang="zh-CN" altLang="en-US" sz="2400" dirty="0"/>
              <a:t>，如有需要也可以给它们染上相同颜色（后面会用到）</a:t>
            </a:r>
          </a:p>
        </p:txBody>
      </p:sp>
      <p:sp>
        <p:nvSpPr>
          <p:cNvPr id="25" name="椭圆 24"/>
          <p:cNvSpPr/>
          <p:nvPr/>
        </p:nvSpPr>
        <p:spPr>
          <a:xfrm>
            <a:off x="10033063" y="817632"/>
            <a:ext cx="417259" cy="4172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1</a:t>
            </a:r>
            <a:endParaRPr lang="zh-CN" altLang="en-US" dirty="0"/>
          </a:p>
        </p:txBody>
      </p:sp>
      <p:sp>
        <p:nvSpPr>
          <p:cNvPr id="26" name="椭圆 25"/>
          <p:cNvSpPr/>
          <p:nvPr/>
        </p:nvSpPr>
        <p:spPr>
          <a:xfrm>
            <a:off x="10450322" y="2084502"/>
            <a:ext cx="417259" cy="4172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4</a:t>
            </a:r>
            <a:endParaRPr lang="zh-CN" altLang="en-US" dirty="0"/>
          </a:p>
        </p:txBody>
      </p:sp>
      <p:sp>
        <p:nvSpPr>
          <p:cNvPr id="27" name="椭圆 26"/>
          <p:cNvSpPr/>
          <p:nvPr/>
        </p:nvSpPr>
        <p:spPr>
          <a:xfrm>
            <a:off x="10965841" y="1316839"/>
            <a:ext cx="417259" cy="4172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2</a:t>
            </a:r>
            <a:endParaRPr lang="zh-CN" altLang="en-US" dirty="0"/>
          </a:p>
        </p:txBody>
      </p:sp>
      <p:sp>
        <p:nvSpPr>
          <p:cNvPr id="28" name="椭圆 27"/>
          <p:cNvSpPr/>
          <p:nvPr/>
        </p:nvSpPr>
        <p:spPr>
          <a:xfrm>
            <a:off x="11483402" y="2178310"/>
            <a:ext cx="417259" cy="4172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3</a:t>
            </a:r>
            <a:endParaRPr lang="zh-CN" altLang="en-US" dirty="0"/>
          </a:p>
        </p:txBody>
      </p:sp>
      <p:sp>
        <p:nvSpPr>
          <p:cNvPr id="29" name="椭圆 28"/>
          <p:cNvSpPr/>
          <p:nvPr/>
        </p:nvSpPr>
        <p:spPr>
          <a:xfrm>
            <a:off x="9285425" y="1465615"/>
            <a:ext cx="417259" cy="4172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5</a:t>
            </a:r>
            <a:endParaRPr lang="zh-CN" altLang="en-US" dirty="0"/>
          </a:p>
        </p:txBody>
      </p:sp>
      <p:cxnSp>
        <p:nvCxnSpPr>
          <p:cNvPr id="30" name="直接箭头连接符 29"/>
          <p:cNvCxnSpPr>
            <a:stCxn id="25" idx="6"/>
            <a:endCxn id="27" idx="1"/>
          </p:cNvCxnSpPr>
          <p:nvPr/>
        </p:nvCxnSpPr>
        <p:spPr>
          <a:xfrm>
            <a:off x="10450322" y="1026262"/>
            <a:ext cx="576625" cy="35168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1" name="直接箭头连接符 30"/>
          <p:cNvCxnSpPr>
            <a:stCxn id="27" idx="5"/>
            <a:endCxn id="28" idx="1"/>
          </p:cNvCxnSpPr>
          <p:nvPr/>
        </p:nvCxnSpPr>
        <p:spPr>
          <a:xfrm>
            <a:off x="11321994" y="1672992"/>
            <a:ext cx="222514" cy="56642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2" name="直接箭头连接符 31"/>
          <p:cNvCxnSpPr>
            <a:stCxn id="27" idx="3"/>
            <a:endCxn id="26" idx="7"/>
          </p:cNvCxnSpPr>
          <p:nvPr/>
        </p:nvCxnSpPr>
        <p:spPr>
          <a:xfrm flipH="1">
            <a:off x="10806475" y="1672992"/>
            <a:ext cx="220472" cy="47261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3" name="直接箭头连接符 32"/>
          <p:cNvCxnSpPr>
            <a:stCxn id="26" idx="0"/>
            <a:endCxn id="25" idx="4"/>
          </p:cNvCxnSpPr>
          <p:nvPr/>
        </p:nvCxnSpPr>
        <p:spPr>
          <a:xfrm flipH="1" flipV="1">
            <a:off x="10241693" y="1234891"/>
            <a:ext cx="417259" cy="849611"/>
          </a:xfrm>
          <a:prstGeom prst="straightConnector1">
            <a:avLst/>
          </a:prstGeom>
          <a:ln w="38100">
            <a:solidFill>
              <a:srgbClr val="FF0000"/>
            </a:solidFill>
            <a:prstDash val="dashDot"/>
            <a:tailEnd type="triangle"/>
          </a:ln>
        </p:spPr>
        <p:style>
          <a:lnRef idx="1">
            <a:schemeClr val="accent1"/>
          </a:lnRef>
          <a:fillRef idx="0">
            <a:schemeClr val="accent1"/>
          </a:fillRef>
          <a:effectRef idx="0">
            <a:schemeClr val="accent1"/>
          </a:effectRef>
          <a:fontRef idx="minor">
            <a:schemeClr val="tx1"/>
          </a:fontRef>
        </p:style>
      </p:cxnSp>
      <p:cxnSp>
        <p:nvCxnSpPr>
          <p:cNvPr id="34" name="直接箭头连接符 33"/>
          <p:cNvCxnSpPr>
            <a:stCxn id="25" idx="3"/>
            <a:endCxn id="29" idx="7"/>
          </p:cNvCxnSpPr>
          <p:nvPr/>
        </p:nvCxnSpPr>
        <p:spPr>
          <a:xfrm flipH="1">
            <a:off x="9641578" y="1173785"/>
            <a:ext cx="452591" cy="352936"/>
          </a:xfrm>
          <a:prstGeom prst="straightConnector1">
            <a:avLst/>
          </a:prstGeom>
          <a:ln w="38100">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35" name="直接箭头连接符 34"/>
          <p:cNvCxnSpPr>
            <a:stCxn id="29" idx="4"/>
            <a:endCxn id="36" idx="0"/>
          </p:cNvCxnSpPr>
          <p:nvPr/>
        </p:nvCxnSpPr>
        <p:spPr>
          <a:xfrm>
            <a:off x="9494055" y="1882874"/>
            <a:ext cx="539008" cy="1396658"/>
          </a:xfrm>
          <a:prstGeom prst="straightConnector1">
            <a:avLst/>
          </a:prstGeom>
          <a:ln w="38100">
            <a:prstDash val="solid"/>
            <a:tailEnd type="triangle"/>
          </a:ln>
        </p:spPr>
        <p:style>
          <a:lnRef idx="1">
            <a:schemeClr val="accent1"/>
          </a:lnRef>
          <a:fillRef idx="0">
            <a:schemeClr val="accent1"/>
          </a:fillRef>
          <a:effectRef idx="0">
            <a:schemeClr val="accent1"/>
          </a:effectRef>
          <a:fontRef idx="minor">
            <a:schemeClr val="tx1"/>
          </a:fontRef>
        </p:style>
      </p:cxnSp>
      <p:sp>
        <p:nvSpPr>
          <p:cNvPr id="36" name="椭圆 35"/>
          <p:cNvSpPr/>
          <p:nvPr/>
        </p:nvSpPr>
        <p:spPr>
          <a:xfrm>
            <a:off x="9824433" y="3279532"/>
            <a:ext cx="417259" cy="4172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6</a:t>
            </a:r>
            <a:endParaRPr lang="zh-CN" altLang="en-US" dirty="0"/>
          </a:p>
        </p:txBody>
      </p:sp>
      <p:cxnSp>
        <p:nvCxnSpPr>
          <p:cNvPr id="37" name="直接箭头连接符 36"/>
          <p:cNvCxnSpPr>
            <a:stCxn id="36" idx="7"/>
            <a:endCxn id="26" idx="4"/>
          </p:cNvCxnSpPr>
          <p:nvPr/>
        </p:nvCxnSpPr>
        <p:spPr>
          <a:xfrm flipV="1">
            <a:off x="10180586" y="2501761"/>
            <a:ext cx="478366" cy="838877"/>
          </a:xfrm>
          <a:prstGeom prst="straightConnector1">
            <a:avLst/>
          </a:prstGeom>
          <a:ln w="38100">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38" name="直接箭头连接符 37"/>
          <p:cNvCxnSpPr>
            <a:stCxn id="26" idx="6"/>
            <a:endCxn id="28" idx="2"/>
          </p:cNvCxnSpPr>
          <p:nvPr/>
        </p:nvCxnSpPr>
        <p:spPr>
          <a:xfrm>
            <a:off x="10867581" y="2293132"/>
            <a:ext cx="615821" cy="93808"/>
          </a:xfrm>
          <a:prstGeom prst="straightConnector1">
            <a:avLst/>
          </a:prstGeom>
          <a:ln w="38100">
            <a:solidFill>
              <a:srgbClr val="7030A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39" name="直接箭头连接符 38"/>
          <p:cNvCxnSpPr>
            <a:stCxn id="29" idx="3"/>
            <a:endCxn id="40" idx="7"/>
          </p:cNvCxnSpPr>
          <p:nvPr/>
        </p:nvCxnSpPr>
        <p:spPr>
          <a:xfrm flipH="1">
            <a:off x="8707780" y="1821768"/>
            <a:ext cx="638751" cy="209018"/>
          </a:xfrm>
          <a:prstGeom prst="straightConnector1">
            <a:avLst/>
          </a:prstGeom>
          <a:ln w="38100">
            <a:prstDash val="solid"/>
            <a:tailEnd type="triangle"/>
          </a:ln>
        </p:spPr>
        <p:style>
          <a:lnRef idx="1">
            <a:schemeClr val="accent1"/>
          </a:lnRef>
          <a:fillRef idx="0">
            <a:schemeClr val="accent1"/>
          </a:fillRef>
          <a:effectRef idx="0">
            <a:schemeClr val="accent1"/>
          </a:effectRef>
          <a:fontRef idx="minor">
            <a:schemeClr val="tx1"/>
          </a:fontRef>
        </p:style>
      </p:cxnSp>
      <p:sp>
        <p:nvSpPr>
          <p:cNvPr id="40" name="椭圆 39"/>
          <p:cNvSpPr/>
          <p:nvPr/>
        </p:nvSpPr>
        <p:spPr>
          <a:xfrm>
            <a:off x="8351627" y="1969680"/>
            <a:ext cx="417259" cy="4172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7</a:t>
            </a:r>
            <a:endParaRPr lang="zh-CN" altLang="en-US" dirty="0"/>
          </a:p>
        </p:txBody>
      </p:sp>
      <p:cxnSp>
        <p:nvCxnSpPr>
          <p:cNvPr id="41" name="直接箭头连接符 40"/>
          <p:cNvCxnSpPr>
            <a:stCxn id="40" idx="5"/>
            <a:endCxn id="42" idx="0"/>
          </p:cNvCxnSpPr>
          <p:nvPr/>
        </p:nvCxnSpPr>
        <p:spPr>
          <a:xfrm>
            <a:off x="8707780" y="2325833"/>
            <a:ext cx="127784" cy="536440"/>
          </a:xfrm>
          <a:prstGeom prst="straightConnector1">
            <a:avLst/>
          </a:prstGeom>
          <a:ln w="38100">
            <a:prstDash val="solid"/>
            <a:tailEnd type="triangle"/>
          </a:ln>
        </p:spPr>
        <p:style>
          <a:lnRef idx="1">
            <a:schemeClr val="accent1"/>
          </a:lnRef>
          <a:fillRef idx="0">
            <a:schemeClr val="accent1"/>
          </a:fillRef>
          <a:effectRef idx="0">
            <a:schemeClr val="accent1"/>
          </a:effectRef>
          <a:fontRef idx="minor">
            <a:schemeClr val="tx1"/>
          </a:fontRef>
        </p:style>
      </p:cxnSp>
      <p:sp>
        <p:nvSpPr>
          <p:cNvPr id="42" name="椭圆 41"/>
          <p:cNvSpPr/>
          <p:nvPr/>
        </p:nvSpPr>
        <p:spPr>
          <a:xfrm>
            <a:off x="8626934" y="2862273"/>
            <a:ext cx="417259" cy="4172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8</a:t>
            </a:r>
            <a:endParaRPr lang="zh-CN" altLang="en-US" dirty="0"/>
          </a:p>
        </p:txBody>
      </p:sp>
      <p:cxnSp>
        <p:nvCxnSpPr>
          <p:cNvPr id="43" name="直接箭头连接符 42"/>
          <p:cNvCxnSpPr>
            <a:stCxn id="42" idx="7"/>
            <a:endCxn id="29" idx="4"/>
          </p:cNvCxnSpPr>
          <p:nvPr/>
        </p:nvCxnSpPr>
        <p:spPr>
          <a:xfrm flipV="1">
            <a:off x="8983087" y="1882874"/>
            <a:ext cx="510968" cy="1040505"/>
          </a:xfrm>
          <a:prstGeom prst="straightConnector1">
            <a:avLst/>
          </a:prstGeom>
          <a:ln w="38100">
            <a:solidFill>
              <a:srgbClr val="FF0000"/>
            </a:solidFill>
            <a:prstDash val="dashDot"/>
            <a:tailEnd type="triangle"/>
          </a:ln>
        </p:spPr>
        <p:style>
          <a:lnRef idx="1">
            <a:schemeClr val="accent1"/>
          </a:lnRef>
          <a:fillRef idx="0">
            <a:schemeClr val="accent1"/>
          </a:fillRef>
          <a:effectRef idx="0">
            <a:schemeClr val="accent1"/>
          </a:effectRef>
          <a:fontRef idx="minor">
            <a:schemeClr val="tx1"/>
          </a:fontRef>
        </p:style>
      </p:cxnSp>
      <p:cxnSp>
        <p:nvCxnSpPr>
          <p:cNvPr id="44" name="直接箭头连接符 43"/>
          <p:cNvCxnSpPr>
            <a:stCxn id="42" idx="4"/>
            <a:endCxn id="45" idx="0"/>
          </p:cNvCxnSpPr>
          <p:nvPr/>
        </p:nvCxnSpPr>
        <p:spPr>
          <a:xfrm flipH="1">
            <a:off x="8707780" y="3279532"/>
            <a:ext cx="127784" cy="433151"/>
          </a:xfrm>
          <a:prstGeom prst="straightConnector1">
            <a:avLst/>
          </a:prstGeom>
          <a:ln w="38100">
            <a:prstDash val="solid"/>
            <a:tailEnd type="triangle"/>
          </a:ln>
        </p:spPr>
        <p:style>
          <a:lnRef idx="1">
            <a:schemeClr val="accent1"/>
          </a:lnRef>
          <a:fillRef idx="0">
            <a:schemeClr val="accent1"/>
          </a:fillRef>
          <a:effectRef idx="0">
            <a:schemeClr val="accent1"/>
          </a:effectRef>
          <a:fontRef idx="minor">
            <a:schemeClr val="tx1"/>
          </a:fontRef>
        </p:style>
      </p:cxnSp>
      <p:sp>
        <p:nvSpPr>
          <p:cNvPr id="45" name="椭圆 44"/>
          <p:cNvSpPr/>
          <p:nvPr/>
        </p:nvSpPr>
        <p:spPr>
          <a:xfrm>
            <a:off x="8499150" y="3712683"/>
            <a:ext cx="417259" cy="4172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9</a:t>
            </a:r>
            <a:endParaRPr lang="zh-CN" altLang="en-US" dirty="0"/>
          </a:p>
        </p:txBody>
      </p:sp>
    </p:spTree>
    <p:extLst>
      <p:ext uri="{BB962C8B-B14F-4D97-AF65-F5344CB8AC3E}">
        <p14:creationId xmlns:p14="http://schemas.microsoft.com/office/powerpoint/2010/main" val="12405398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模拟过程</a:t>
            </a:r>
            <a:endParaRPr lang="zh-CN" altLang="en-US" dirty="0"/>
          </a:p>
        </p:txBody>
      </p:sp>
      <p:graphicFrame>
        <p:nvGraphicFramePr>
          <p:cNvPr id="4" name="内容占位符 3"/>
          <p:cNvGraphicFramePr>
            <a:graphicFrameLocks noGrp="1"/>
          </p:cNvGraphicFramePr>
          <p:nvPr>
            <p:ph idx="1"/>
            <p:extLst>
              <p:ext uri="{D42A27DB-BD31-4B8C-83A1-F6EECF244321}">
                <p14:modId xmlns:p14="http://schemas.microsoft.com/office/powerpoint/2010/main" val="4130906261"/>
              </p:ext>
            </p:extLst>
          </p:nvPr>
        </p:nvGraphicFramePr>
        <p:xfrm>
          <a:off x="770968" y="1244972"/>
          <a:ext cx="7580658" cy="1518355"/>
        </p:xfrm>
        <a:graphic>
          <a:graphicData uri="http://schemas.openxmlformats.org/drawingml/2006/table">
            <a:tbl>
              <a:tblPr firstRow="1" bandRow="1">
                <a:tableStyleId>{5C22544A-7EE6-4342-B048-85BDC9FD1C3A}</a:tableStyleId>
              </a:tblPr>
              <a:tblGrid>
                <a:gridCol w="1054980"/>
                <a:gridCol w="435045"/>
                <a:gridCol w="724254"/>
                <a:gridCol w="331694"/>
                <a:gridCol w="744071"/>
                <a:gridCol w="762000"/>
                <a:gridCol w="690282"/>
                <a:gridCol w="690282"/>
                <a:gridCol w="681318"/>
                <a:gridCol w="367553"/>
                <a:gridCol w="1099179"/>
              </a:tblGrid>
              <a:tr h="309774">
                <a:tc>
                  <a:txBody>
                    <a:bodyPr/>
                    <a:lstStyle/>
                    <a:p>
                      <a:r>
                        <a:rPr lang="zh-CN" altLang="en-US" dirty="0" smtClean="0"/>
                        <a:t>结点</a:t>
                      </a:r>
                      <a:endParaRPr lang="zh-CN" altLang="en-US" dirty="0"/>
                    </a:p>
                  </a:txBody>
                  <a:tcPr/>
                </a:tc>
                <a:tc>
                  <a:txBody>
                    <a:bodyPr/>
                    <a:lstStyle/>
                    <a:p>
                      <a:r>
                        <a:rPr lang="en-US" altLang="zh-CN" dirty="0" smtClean="0"/>
                        <a:t>1</a:t>
                      </a:r>
                      <a:endParaRPr lang="zh-CN" altLang="en-US" dirty="0"/>
                    </a:p>
                  </a:txBody>
                  <a:tcPr/>
                </a:tc>
                <a:tc>
                  <a:txBody>
                    <a:bodyPr/>
                    <a:lstStyle/>
                    <a:p>
                      <a:r>
                        <a:rPr lang="en-US" altLang="zh-CN" dirty="0" smtClean="0"/>
                        <a:t>2</a:t>
                      </a:r>
                      <a:endParaRPr lang="zh-CN" altLang="en-US" dirty="0"/>
                    </a:p>
                  </a:txBody>
                  <a:tcPr/>
                </a:tc>
                <a:tc>
                  <a:txBody>
                    <a:bodyPr/>
                    <a:lstStyle/>
                    <a:p>
                      <a:r>
                        <a:rPr lang="en-US" altLang="zh-CN" dirty="0" smtClean="0"/>
                        <a:t>3</a:t>
                      </a:r>
                      <a:endParaRPr lang="zh-CN" altLang="en-US" dirty="0"/>
                    </a:p>
                  </a:txBody>
                  <a:tcPr/>
                </a:tc>
                <a:tc>
                  <a:txBody>
                    <a:bodyPr/>
                    <a:lstStyle/>
                    <a:p>
                      <a:r>
                        <a:rPr lang="en-US" altLang="zh-CN" dirty="0" smtClean="0"/>
                        <a:t>4</a:t>
                      </a:r>
                      <a:endParaRPr lang="zh-CN" altLang="en-US" dirty="0"/>
                    </a:p>
                  </a:txBody>
                  <a:tcPr/>
                </a:tc>
                <a:tc>
                  <a:txBody>
                    <a:bodyPr/>
                    <a:lstStyle/>
                    <a:p>
                      <a:r>
                        <a:rPr lang="en-US" altLang="zh-CN" dirty="0" smtClean="0"/>
                        <a:t>5</a:t>
                      </a:r>
                      <a:endParaRPr lang="zh-CN" altLang="en-US" dirty="0"/>
                    </a:p>
                  </a:txBody>
                  <a:tcPr/>
                </a:tc>
                <a:tc>
                  <a:txBody>
                    <a:bodyPr/>
                    <a:lstStyle/>
                    <a:p>
                      <a:r>
                        <a:rPr lang="en-US" altLang="zh-CN" dirty="0" smtClean="0"/>
                        <a:t>6</a:t>
                      </a:r>
                      <a:endParaRPr lang="zh-CN" altLang="en-US" dirty="0"/>
                    </a:p>
                  </a:txBody>
                  <a:tcPr/>
                </a:tc>
                <a:tc>
                  <a:txBody>
                    <a:bodyPr/>
                    <a:lstStyle/>
                    <a:p>
                      <a:r>
                        <a:rPr lang="en-US" altLang="zh-CN" dirty="0" smtClean="0"/>
                        <a:t>7</a:t>
                      </a:r>
                      <a:endParaRPr lang="zh-CN" altLang="en-US" dirty="0"/>
                    </a:p>
                  </a:txBody>
                  <a:tcPr/>
                </a:tc>
                <a:tc>
                  <a:txBody>
                    <a:bodyPr/>
                    <a:lstStyle/>
                    <a:p>
                      <a:r>
                        <a:rPr lang="en-US" altLang="zh-CN" dirty="0" smtClean="0"/>
                        <a:t>8</a:t>
                      </a:r>
                      <a:endParaRPr lang="zh-CN" altLang="en-US" dirty="0"/>
                    </a:p>
                  </a:txBody>
                  <a:tcPr/>
                </a:tc>
                <a:tc>
                  <a:txBody>
                    <a:bodyPr/>
                    <a:lstStyle/>
                    <a:p>
                      <a:r>
                        <a:rPr lang="en-US" altLang="zh-CN" dirty="0" smtClean="0"/>
                        <a:t>9</a:t>
                      </a:r>
                      <a:endParaRPr lang="zh-CN" altLang="en-US" dirty="0"/>
                    </a:p>
                  </a:txBody>
                  <a:tcPr/>
                </a:tc>
                <a:tc>
                  <a:txBody>
                    <a:bodyPr/>
                    <a:lstStyle/>
                    <a:p>
                      <a:endParaRPr lang="zh-CN" altLang="en-US" dirty="0"/>
                    </a:p>
                  </a:txBody>
                  <a:tcPr/>
                </a:tc>
              </a:tr>
              <a:tr h="380404">
                <a:tc>
                  <a:txBody>
                    <a:bodyPr/>
                    <a:lstStyle/>
                    <a:p>
                      <a:r>
                        <a:rPr lang="zh-CN" altLang="en-US" dirty="0" smtClean="0"/>
                        <a:t>时间戳</a:t>
                      </a:r>
                      <a:endParaRPr lang="zh-CN" altLang="en-US" dirty="0"/>
                    </a:p>
                  </a:txBody>
                  <a:tcPr/>
                </a:tc>
                <a:tc>
                  <a:txBody>
                    <a:bodyPr/>
                    <a:lstStyle/>
                    <a:p>
                      <a:r>
                        <a:rPr lang="en-US" altLang="zh-CN" dirty="0" smtClean="0"/>
                        <a:t>1</a:t>
                      </a:r>
                      <a:endParaRPr lang="zh-CN" altLang="en-US" dirty="0"/>
                    </a:p>
                  </a:txBody>
                  <a:tcPr/>
                </a:tc>
                <a:tc>
                  <a:txBody>
                    <a:bodyPr/>
                    <a:lstStyle/>
                    <a:p>
                      <a:r>
                        <a:rPr lang="en-US" altLang="zh-CN" dirty="0" smtClean="0"/>
                        <a:t>2</a:t>
                      </a:r>
                      <a:endParaRPr lang="zh-CN" altLang="en-US" dirty="0"/>
                    </a:p>
                  </a:txBody>
                  <a:tcPr/>
                </a:tc>
                <a:tc>
                  <a:txBody>
                    <a:bodyPr/>
                    <a:lstStyle/>
                    <a:p>
                      <a:r>
                        <a:rPr lang="en-US" altLang="zh-CN" dirty="0" smtClean="0"/>
                        <a:t>3</a:t>
                      </a:r>
                      <a:endParaRPr lang="zh-CN" altLang="en-US" dirty="0"/>
                    </a:p>
                  </a:txBody>
                  <a:tcPr/>
                </a:tc>
                <a:tc>
                  <a:txBody>
                    <a:bodyPr/>
                    <a:lstStyle/>
                    <a:p>
                      <a:r>
                        <a:rPr lang="en-US" altLang="zh-CN" dirty="0" smtClean="0"/>
                        <a:t>4</a:t>
                      </a:r>
                      <a:endParaRPr lang="zh-CN" altLang="en-US" dirty="0"/>
                    </a:p>
                  </a:txBody>
                  <a:tcPr/>
                </a:tc>
                <a:tc>
                  <a:txBody>
                    <a:bodyPr/>
                    <a:lstStyle/>
                    <a:p>
                      <a:r>
                        <a:rPr lang="en-US" altLang="zh-CN" dirty="0" smtClean="0"/>
                        <a:t>5</a:t>
                      </a:r>
                      <a:endParaRPr lang="zh-CN" altLang="en-US" dirty="0"/>
                    </a:p>
                  </a:txBody>
                  <a:tcPr/>
                </a:tc>
                <a:tc>
                  <a:txBody>
                    <a:bodyPr/>
                    <a:lstStyle/>
                    <a:p>
                      <a:r>
                        <a:rPr lang="en-US" altLang="zh-CN" dirty="0" smtClean="0"/>
                        <a:t>6</a:t>
                      </a:r>
                      <a:endParaRPr lang="zh-CN" altLang="en-US" dirty="0"/>
                    </a:p>
                  </a:txBody>
                  <a:tcPr/>
                </a:tc>
                <a:tc>
                  <a:txBody>
                    <a:bodyPr/>
                    <a:lstStyle/>
                    <a:p>
                      <a:r>
                        <a:rPr lang="en-US" altLang="zh-CN" dirty="0" smtClean="0"/>
                        <a:t>7</a:t>
                      </a:r>
                      <a:endParaRPr lang="zh-CN" altLang="en-US" dirty="0"/>
                    </a:p>
                  </a:txBody>
                  <a:tcPr/>
                </a:tc>
                <a:tc>
                  <a:txBody>
                    <a:bodyPr/>
                    <a:lstStyle/>
                    <a:p>
                      <a:r>
                        <a:rPr lang="en-US" altLang="zh-CN" dirty="0" smtClean="0"/>
                        <a:t>8</a:t>
                      </a:r>
                      <a:endParaRPr lang="zh-CN" altLang="en-US" dirty="0"/>
                    </a:p>
                  </a:txBody>
                  <a:tcPr/>
                </a:tc>
                <a:tc>
                  <a:txBody>
                    <a:bodyPr/>
                    <a:lstStyle/>
                    <a:p>
                      <a:r>
                        <a:rPr lang="en-US" altLang="zh-CN" dirty="0" smtClean="0"/>
                        <a:t>9</a:t>
                      </a:r>
                      <a:endParaRPr lang="zh-CN" altLang="en-US" dirty="0"/>
                    </a:p>
                  </a:txBody>
                  <a:tcPr/>
                </a:tc>
                <a:tc>
                  <a:txBody>
                    <a:bodyPr/>
                    <a:lstStyle/>
                    <a:p>
                      <a:endParaRPr lang="zh-CN" altLang="en-US" dirty="0"/>
                    </a:p>
                  </a:txBody>
                  <a:tcPr/>
                </a:tc>
              </a:tr>
              <a:tr h="772191">
                <a:tc>
                  <a:txBody>
                    <a:bodyPr/>
                    <a:lstStyle/>
                    <a:p>
                      <a:r>
                        <a:rPr lang="en-US" altLang="zh-CN" dirty="0" smtClean="0"/>
                        <a:t>low</a:t>
                      </a:r>
                      <a:endParaRPr lang="zh-CN" altLang="en-US" dirty="0"/>
                    </a:p>
                  </a:txBody>
                  <a:tcPr/>
                </a:tc>
                <a:tc>
                  <a:txBody>
                    <a:bodyPr/>
                    <a:lstStyle/>
                    <a:p>
                      <a:r>
                        <a:rPr lang="en-US" altLang="zh-CN" dirty="0" smtClean="0"/>
                        <a:t>1</a:t>
                      </a:r>
                      <a:endParaRPr lang="zh-CN" altLang="en-US" dirty="0"/>
                    </a:p>
                  </a:txBody>
                  <a:tcPr/>
                </a:tc>
                <a:tc>
                  <a:txBody>
                    <a:bodyPr/>
                    <a:lstStyle/>
                    <a:p>
                      <a:r>
                        <a:rPr lang="en-US" altLang="zh-CN" dirty="0" smtClean="0"/>
                        <a:t>2</a:t>
                      </a:r>
                      <a:r>
                        <a:rPr lang="en-US" altLang="zh-CN" dirty="0" smtClean="0">
                          <a:sym typeface="Wingdings" panose="05000000000000000000" pitchFamily="2" charset="2"/>
                        </a:rPr>
                        <a:t>1</a:t>
                      </a:r>
                      <a:endParaRPr lang="zh-CN" altLang="en-US" dirty="0"/>
                    </a:p>
                  </a:txBody>
                  <a:tcPr/>
                </a:tc>
                <a:tc>
                  <a:txBody>
                    <a:bodyPr/>
                    <a:lstStyle/>
                    <a:p>
                      <a:r>
                        <a:rPr lang="en-US" altLang="zh-CN" dirty="0" smtClean="0"/>
                        <a:t>3</a:t>
                      </a:r>
                      <a:endParaRPr lang="zh-CN" altLang="en-US" dirty="0"/>
                    </a:p>
                  </a:txBody>
                  <a:tcPr/>
                </a:tc>
                <a:tc>
                  <a:txBody>
                    <a:bodyPr/>
                    <a:lstStyle/>
                    <a:p>
                      <a:r>
                        <a:rPr lang="en-US" altLang="zh-CN" dirty="0" smtClean="0"/>
                        <a:t>4</a:t>
                      </a:r>
                      <a:r>
                        <a:rPr lang="en-US" altLang="zh-CN" dirty="0" smtClean="0">
                          <a:sym typeface="Wingdings" panose="05000000000000000000" pitchFamily="2" charset="2"/>
                        </a:rPr>
                        <a:t></a:t>
                      </a:r>
                      <a:r>
                        <a:rPr lang="en-US" altLang="zh-CN" dirty="0" smtClean="0"/>
                        <a:t>1</a:t>
                      </a:r>
                      <a:endParaRPr lang="zh-CN" altLang="en-US" dirty="0"/>
                    </a:p>
                  </a:txBody>
                  <a:tcPr/>
                </a:tc>
                <a:tc>
                  <a:txBody>
                    <a:bodyPr/>
                    <a:lstStyle/>
                    <a:p>
                      <a:r>
                        <a:rPr lang="en-US" altLang="zh-CN" dirty="0" smtClean="0"/>
                        <a:t>5</a:t>
                      </a:r>
                      <a:r>
                        <a:rPr lang="en-US" altLang="zh-CN" dirty="0" smtClean="0">
                          <a:sym typeface="Wingdings" panose="05000000000000000000" pitchFamily="2" charset="2"/>
                        </a:rPr>
                        <a:t></a:t>
                      </a:r>
                      <a:r>
                        <a:rPr lang="en-US" altLang="zh-CN" dirty="0" smtClean="0"/>
                        <a:t>4</a:t>
                      </a:r>
                      <a:endParaRPr lang="zh-CN" altLang="en-US" dirty="0"/>
                    </a:p>
                  </a:txBody>
                  <a:tcPr/>
                </a:tc>
                <a:tc>
                  <a:txBody>
                    <a:bodyPr/>
                    <a:lstStyle/>
                    <a:p>
                      <a:r>
                        <a:rPr lang="en-US" altLang="zh-CN" dirty="0" smtClean="0"/>
                        <a:t>6</a:t>
                      </a:r>
                      <a:r>
                        <a:rPr lang="en-US" altLang="zh-CN" dirty="0" smtClean="0">
                          <a:sym typeface="Wingdings" panose="05000000000000000000" pitchFamily="2" charset="2"/>
                        </a:rPr>
                        <a:t></a:t>
                      </a:r>
                      <a:r>
                        <a:rPr lang="en-US" altLang="zh-CN" dirty="0" smtClean="0"/>
                        <a:t>4</a:t>
                      </a:r>
                      <a:endParaRPr lang="zh-CN" altLang="en-US" dirty="0"/>
                    </a:p>
                  </a:txBody>
                  <a:tcPr/>
                </a:tc>
                <a:tc>
                  <a:txBody>
                    <a:bodyPr/>
                    <a:lstStyle/>
                    <a:p>
                      <a:r>
                        <a:rPr lang="en-US" altLang="zh-CN" dirty="0" smtClean="0"/>
                        <a:t>7</a:t>
                      </a:r>
                      <a:r>
                        <a:rPr lang="en-US" altLang="zh-CN" dirty="0" smtClean="0">
                          <a:sym typeface="Wingdings" panose="05000000000000000000" pitchFamily="2" charset="2"/>
                        </a:rPr>
                        <a:t>5</a:t>
                      </a:r>
                      <a:endParaRPr lang="zh-CN" altLang="en-US" dirty="0"/>
                    </a:p>
                  </a:txBody>
                  <a:tcPr/>
                </a:tc>
                <a:tc>
                  <a:txBody>
                    <a:bodyPr/>
                    <a:lstStyle/>
                    <a:p>
                      <a:r>
                        <a:rPr lang="en-US" altLang="zh-CN" dirty="0" smtClean="0"/>
                        <a:t>8</a:t>
                      </a:r>
                      <a:r>
                        <a:rPr lang="en-US" altLang="zh-CN" dirty="0" smtClean="0">
                          <a:sym typeface="Wingdings" panose="05000000000000000000" pitchFamily="2" charset="2"/>
                        </a:rPr>
                        <a:t></a:t>
                      </a:r>
                      <a:r>
                        <a:rPr lang="en-US" altLang="zh-CN" dirty="0" smtClean="0"/>
                        <a:t>5</a:t>
                      </a:r>
                      <a:endParaRPr lang="zh-CN" altLang="en-US" dirty="0"/>
                    </a:p>
                  </a:txBody>
                  <a:tcPr/>
                </a:tc>
                <a:tc>
                  <a:txBody>
                    <a:bodyPr/>
                    <a:lstStyle/>
                    <a:p>
                      <a:r>
                        <a:rPr lang="en-US" altLang="zh-CN" dirty="0" smtClean="0"/>
                        <a:t>9</a:t>
                      </a:r>
                      <a:endParaRPr lang="zh-CN" altLang="en-US" dirty="0"/>
                    </a:p>
                  </a:txBody>
                  <a:tcPr/>
                </a:tc>
                <a:tc>
                  <a:txBody>
                    <a:bodyPr/>
                    <a:lstStyle/>
                    <a:p>
                      <a:endParaRPr lang="zh-CN" altLang="en-US" dirty="0"/>
                    </a:p>
                  </a:txBody>
                  <a:tcPr/>
                </a:tc>
              </a:tr>
            </a:tbl>
          </a:graphicData>
        </a:graphic>
      </p:graphicFrame>
      <p:sp>
        <p:nvSpPr>
          <p:cNvPr id="25" name="椭圆 24"/>
          <p:cNvSpPr/>
          <p:nvPr/>
        </p:nvSpPr>
        <p:spPr>
          <a:xfrm>
            <a:off x="10033063" y="817632"/>
            <a:ext cx="417259" cy="4172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1</a:t>
            </a:r>
            <a:endParaRPr lang="zh-CN" altLang="en-US" dirty="0"/>
          </a:p>
        </p:txBody>
      </p:sp>
      <p:sp>
        <p:nvSpPr>
          <p:cNvPr id="26" name="椭圆 25"/>
          <p:cNvSpPr/>
          <p:nvPr/>
        </p:nvSpPr>
        <p:spPr>
          <a:xfrm>
            <a:off x="10450322" y="2084502"/>
            <a:ext cx="417259" cy="4172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4</a:t>
            </a:r>
            <a:endParaRPr lang="zh-CN" altLang="en-US" dirty="0"/>
          </a:p>
        </p:txBody>
      </p:sp>
      <p:sp>
        <p:nvSpPr>
          <p:cNvPr id="27" name="椭圆 26"/>
          <p:cNvSpPr/>
          <p:nvPr/>
        </p:nvSpPr>
        <p:spPr>
          <a:xfrm>
            <a:off x="10965841" y="1316839"/>
            <a:ext cx="417259" cy="4172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2</a:t>
            </a:r>
            <a:endParaRPr lang="zh-CN" altLang="en-US" dirty="0"/>
          </a:p>
        </p:txBody>
      </p:sp>
      <p:sp>
        <p:nvSpPr>
          <p:cNvPr id="28" name="椭圆 27"/>
          <p:cNvSpPr/>
          <p:nvPr/>
        </p:nvSpPr>
        <p:spPr>
          <a:xfrm>
            <a:off x="11483402" y="2178310"/>
            <a:ext cx="417259" cy="4172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3</a:t>
            </a:r>
            <a:endParaRPr lang="zh-CN" altLang="en-US" dirty="0"/>
          </a:p>
        </p:txBody>
      </p:sp>
      <p:sp>
        <p:nvSpPr>
          <p:cNvPr id="29" name="椭圆 28"/>
          <p:cNvSpPr/>
          <p:nvPr/>
        </p:nvSpPr>
        <p:spPr>
          <a:xfrm>
            <a:off x="9285425" y="1465615"/>
            <a:ext cx="417259" cy="4172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5</a:t>
            </a:r>
            <a:endParaRPr lang="zh-CN" altLang="en-US" dirty="0"/>
          </a:p>
        </p:txBody>
      </p:sp>
      <p:cxnSp>
        <p:nvCxnSpPr>
          <p:cNvPr id="30" name="直接箭头连接符 29"/>
          <p:cNvCxnSpPr>
            <a:stCxn id="25" idx="6"/>
            <a:endCxn id="27" idx="1"/>
          </p:cNvCxnSpPr>
          <p:nvPr/>
        </p:nvCxnSpPr>
        <p:spPr>
          <a:xfrm>
            <a:off x="10450322" y="1026262"/>
            <a:ext cx="576625" cy="35168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1" name="直接箭头连接符 30"/>
          <p:cNvCxnSpPr>
            <a:stCxn id="27" idx="5"/>
            <a:endCxn id="28" idx="1"/>
          </p:cNvCxnSpPr>
          <p:nvPr/>
        </p:nvCxnSpPr>
        <p:spPr>
          <a:xfrm>
            <a:off x="11321994" y="1672992"/>
            <a:ext cx="222514" cy="56642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2" name="直接箭头连接符 31"/>
          <p:cNvCxnSpPr>
            <a:stCxn id="27" idx="3"/>
            <a:endCxn id="26" idx="7"/>
          </p:cNvCxnSpPr>
          <p:nvPr/>
        </p:nvCxnSpPr>
        <p:spPr>
          <a:xfrm flipH="1">
            <a:off x="10806475" y="1672992"/>
            <a:ext cx="220472" cy="47261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3" name="直接箭头连接符 32"/>
          <p:cNvCxnSpPr>
            <a:stCxn id="26" idx="0"/>
            <a:endCxn id="25" idx="4"/>
          </p:cNvCxnSpPr>
          <p:nvPr/>
        </p:nvCxnSpPr>
        <p:spPr>
          <a:xfrm flipH="1" flipV="1">
            <a:off x="10241693" y="1234891"/>
            <a:ext cx="417259" cy="849611"/>
          </a:xfrm>
          <a:prstGeom prst="straightConnector1">
            <a:avLst/>
          </a:prstGeom>
          <a:ln w="38100">
            <a:solidFill>
              <a:srgbClr val="FF0000"/>
            </a:solidFill>
            <a:prstDash val="dashDot"/>
            <a:tailEnd type="triangle"/>
          </a:ln>
        </p:spPr>
        <p:style>
          <a:lnRef idx="1">
            <a:schemeClr val="accent1"/>
          </a:lnRef>
          <a:fillRef idx="0">
            <a:schemeClr val="accent1"/>
          </a:fillRef>
          <a:effectRef idx="0">
            <a:schemeClr val="accent1"/>
          </a:effectRef>
          <a:fontRef idx="minor">
            <a:schemeClr val="tx1"/>
          </a:fontRef>
        </p:style>
      </p:cxnSp>
      <p:cxnSp>
        <p:nvCxnSpPr>
          <p:cNvPr id="34" name="直接箭头连接符 33"/>
          <p:cNvCxnSpPr>
            <a:stCxn id="25" idx="3"/>
            <a:endCxn id="29" idx="7"/>
          </p:cNvCxnSpPr>
          <p:nvPr/>
        </p:nvCxnSpPr>
        <p:spPr>
          <a:xfrm flipH="1">
            <a:off x="9641578" y="1173785"/>
            <a:ext cx="452591" cy="352936"/>
          </a:xfrm>
          <a:prstGeom prst="straightConnector1">
            <a:avLst/>
          </a:prstGeom>
          <a:ln w="38100">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35" name="直接箭头连接符 34"/>
          <p:cNvCxnSpPr>
            <a:stCxn id="29" idx="4"/>
            <a:endCxn id="36" idx="0"/>
          </p:cNvCxnSpPr>
          <p:nvPr/>
        </p:nvCxnSpPr>
        <p:spPr>
          <a:xfrm>
            <a:off x="9494055" y="1882874"/>
            <a:ext cx="539008" cy="1396658"/>
          </a:xfrm>
          <a:prstGeom prst="straightConnector1">
            <a:avLst/>
          </a:prstGeom>
          <a:ln w="38100">
            <a:prstDash val="solid"/>
            <a:tailEnd type="triangle"/>
          </a:ln>
        </p:spPr>
        <p:style>
          <a:lnRef idx="1">
            <a:schemeClr val="accent1"/>
          </a:lnRef>
          <a:fillRef idx="0">
            <a:schemeClr val="accent1"/>
          </a:fillRef>
          <a:effectRef idx="0">
            <a:schemeClr val="accent1"/>
          </a:effectRef>
          <a:fontRef idx="minor">
            <a:schemeClr val="tx1"/>
          </a:fontRef>
        </p:style>
      </p:cxnSp>
      <p:sp>
        <p:nvSpPr>
          <p:cNvPr id="36" name="椭圆 35"/>
          <p:cNvSpPr/>
          <p:nvPr/>
        </p:nvSpPr>
        <p:spPr>
          <a:xfrm>
            <a:off x="9824433" y="3279532"/>
            <a:ext cx="417259" cy="4172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6</a:t>
            </a:r>
            <a:endParaRPr lang="zh-CN" altLang="en-US" dirty="0"/>
          </a:p>
        </p:txBody>
      </p:sp>
      <p:cxnSp>
        <p:nvCxnSpPr>
          <p:cNvPr id="37" name="直接箭头连接符 36"/>
          <p:cNvCxnSpPr>
            <a:stCxn id="36" idx="7"/>
            <a:endCxn id="26" idx="4"/>
          </p:cNvCxnSpPr>
          <p:nvPr/>
        </p:nvCxnSpPr>
        <p:spPr>
          <a:xfrm flipV="1">
            <a:off x="10180586" y="2501761"/>
            <a:ext cx="478366" cy="838877"/>
          </a:xfrm>
          <a:prstGeom prst="straightConnector1">
            <a:avLst/>
          </a:prstGeom>
          <a:ln w="38100">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38" name="直接箭头连接符 37"/>
          <p:cNvCxnSpPr>
            <a:stCxn id="26" idx="6"/>
            <a:endCxn id="28" idx="2"/>
          </p:cNvCxnSpPr>
          <p:nvPr/>
        </p:nvCxnSpPr>
        <p:spPr>
          <a:xfrm>
            <a:off x="10867581" y="2293132"/>
            <a:ext cx="615821" cy="93808"/>
          </a:xfrm>
          <a:prstGeom prst="straightConnector1">
            <a:avLst/>
          </a:prstGeom>
          <a:ln w="38100">
            <a:solidFill>
              <a:srgbClr val="7030A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39" name="直接箭头连接符 38"/>
          <p:cNvCxnSpPr>
            <a:stCxn id="29" idx="3"/>
            <a:endCxn id="40" idx="7"/>
          </p:cNvCxnSpPr>
          <p:nvPr/>
        </p:nvCxnSpPr>
        <p:spPr>
          <a:xfrm flipH="1">
            <a:off x="8707780" y="1821768"/>
            <a:ext cx="638751" cy="209018"/>
          </a:xfrm>
          <a:prstGeom prst="straightConnector1">
            <a:avLst/>
          </a:prstGeom>
          <a:ln w="38100">
            <a:prstDash val="solid"/>
            <a:tailEnd type="triangle"/>
          </a:ln>
        </p:spPr>
        <p:style>
          <a:lnRef idx="1">
            <a:schemeClr val="accent1"/>
          </a:lnRef>
          <a:fillRef idx="0">
            <a:schemeClr val="accent1"/>
          </a:fillRef>
          <a:effectRef idx="0">
            <a:schemeClr val="accent1"/>
          </a:effectRef>
          <a:fontRef idx="minor">
            <a:schemeClr val="tx1"/>
          </a:fontRef>
        </p:style>
      </p:cxnSp>
      <p:sp>
        <p:nvSpPr>
          <p:cNvPr id="40" name="椭圆 39"/>
          <p:cNvSpPr/>
          <p:nvPr/>
        </p:nvSpPr>
        <p:spPr>
          <a:xfrm>
            <a:off x="8351627" y="1969680"/>
            <a:ext cx="417259" cy="4172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7</a:t>
            </a:r>
            <a:endParaRPr lang="zh-CN" altLang="en-US" dirty="0"/>
          </a:p>
        </p:txBody>
      </p:sp>
      <p:cxnSp>
        <p:nvCxnSpPr>
          <p:cNvPr id="41" name="直接箭头连接符 40"/>
          <p:cNvCxnSpPr>
            <a:stCxn id="40" idx="5"/>
            <a:endCxn id="42" idx="0"/>
          </p:cNvCxnSpPr>
          <p:nvPr/>
        </p:nvCxnSpPr>
        <p:spPr>
          <a:xfrm>
            <a:off x="8707780" y="2325833"/>
            <a:ext cx="127784" cy="536440"/>
          </a:xfrm>
          <a:prstGeom prst="straightConnector1">
            <a:avLst/>
          </a:prstGeom>
          <a:ln w="38100">
            <a:prstDash val="solid"/>
            <a:tailEnd type="triangle"/>
          </a:ln>
        </p:spPr>
        <p:style>
          <a:lnRef idx="1">
            <a:schemeClr val="accent1"/>
          </a:lnRef>
          <a:fillRef idx="0">
            <a:schemeClr val="accent1"/>
          </a:fillRef>
          <a:effectRef idx="0">
            <a:schemeClr val="accent1"/>
          </a:effectRef>
          <a:fontRef idx="minor">
            <a:schemeClr val="tx1"/>
          </a:fontRef>
        </p:style>
      </p:cxnSp>
      <p:sp>
        <p:nvSpPr>
          <p:cNvPr id="42" name="椭圆 41"/>
          <p:cNvSpPr/>
          <p:nvPr/>
        </p:nvSpPr>
        <p:spPr>
          <a:xfrm>
            <a:off x="8626934" y="2862273"/>
            <a:ext cx="417259" cy="4172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8</a:t>
            </a:r>
            <a:endParaRPr lang="zh-CN" altLang="en-US" dirty="0"/>
          </a:p>
        </p:txBody>
      </p:sp>
      <p:cxnSp>
        <p:nvCxnSpPr>
          <p:cNvPr id="43" name="直接箭头连接符 42"/>
          <p:cNvCxnSpPr>
            <a:stCxn id="42" idx="7"/>
            <a:endCxn id="29" idx="4"/>
          </p:cNvCxnSpPr>
          <p:nvPr/>
        </p:nvCxnSpPr>
        <p:spPr>
          <a:xfrm flipV="1">
            <a:off x="8983087" y="1882874"/>
            <a:ext cx="510968" cy="1040505"/>
          </a:xfrm>
          <a:prstGeom prst="straightConnector1">
            <a:avLst/>
          </a:prstGeom>
          <a:ln w="38100">
            <a:solidFill>
              <a:srgbClr val="FF0000"/>
            </a:solidFill>
            <a:prstDash val="dashDot"/>
            <a:tailEnd type="triangle"/>
          </a:ln>
        </p:spPr>
        <p:style>
          <a:lnRef idx="1">
            <a:schemeClr val="accent1"/>
          </a:lnRef>
          <a:fillRef idx="0">
            <a:schemeClr val="accent1"/>
          </a:fillRef>
          <a:effectRef idx="0">
            <a:schemeClr val="accent1"/>
          </a:effectRef>
          <a:fontRef idx="minor">
            <a:schemeClr val="tx1"/>
          </a:fontRef>
        </p:style>
      </p:cxnSp>
      <p:cxnSp>
        <p:nvCxnSpPr>
          <p:cNvPr id="44" name="直接箭头连接符 43"/>
          <p:cNvCxnSpPr>
            <a:stCxn id="42" idx="4"/>
            <a:endCxn id="45" idx="0"/>
          </p:cNvCxnSpPr>
          <p:nvPr/>
        </p:nvCxnSpPr>
        <p:spPr>
          <a:xfrm flipH="1">
            <a:off x="8707780" y="3279532"/>
            <a:ext cx="127784" cy="433151"/>
          </a:xfrm>
          <a:prstGeom prst="straightConnector1">
            <a:avLst/>
          </a:prstGeom>
          <a:ln w="38100">
            <a:prstDash val="solid"/>
            <a:tailEnd type="triangle"/>
          </a:ln>
        </p:spPr>
        <p:style>
          <a:lnRef idx="1">
            <a:schemeClr val="accent1"/>
          </a:lnRef>
          <a:fillRef idx="0">
            <a:schemeClr val="accent1"/>
          </a:fillRef>
          <a:effectRef idx="0">
            <a:schemeClr val="accent1"/>
          </a:effectRef>
          <a:fontRef idx="minor">
            <a:schemeClr val="tx1"/>
          </a:fontRef>
        </p:style>
      </p:cxnSp>
      <p:sp>
        <p:nvSpPr>
          <p:cNvPr id="45" name="椭圆 44"/>
          <p:cNvSpPr/>
          <p:nvPr/>
        </p:nvSpPr>
        <p:spPr>
          <a:xfrm>
            <a:off x="8499150" y="3712683"/>
            <a:ext cx="417259" cy="4172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9</a:t>
            </a:r>
            <a:endParaRPr lang="zh-CN" altLang="en-US" dirty="0"/>
          </a:p>
        </p:txBody>
      </p:sp>
    </p:spTree>
    <p:extLst>
      <p:ext uri="{BB962C8B-B14F-4D97-AF65-F5344CB8AC3E}">
        <p14:creationId xmlns:p14="http://schemas.microsoft.com/office/powerpoint/2010/main" val="338101986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常规数据结构</a:t>
            </a:r>
            <a:endParaRPr lang="zh-CN" altLang="en-US" dirty="0"/>
          </a:p>
        </p:txBody>
      </p:sp>
      <p:sp>
        <p:nvSpPr>
          <p:cNvPr id="3" name="竖排文字占位符 2"/>
          <p:cNvSpPr>
            <a:spLocks noGrp="1"/>
          </p:cNvSpPr>
          <p:nvPr>
            <p:ph idx="1"/>
          </p:nvPr>
        </p:nvSpPr>
        <p:spPr>
          <a:xfrm>
            <a:off x="555811" y="963590"/>
            <a:ext cx="7937767" cy="4980010"/>
          </a:xfrm>
        </p:spPr>
        <p:txBody>
          <a:bodyPr vert="horz"/>
          <a:lstStyle/>
          <a:p>
            <a:pPr marL="0" indent="0">
              <a:buNone/>
            </a:pPr>
            <a:r>
              <a:rPr lang="en-US" altLang="zh-CN" sz="2400" dirty="0" err="1" smtClean="0"/>
              <a:t>struct</a:t>
            </a:r>
            <a:r>
              <a:rPr lang="en-US" altLang="zh-CN" sz="2400" dirty="0" smtClean="0"/>
              <a:t> </a:t>
            </a:r>
            <a:r>
              <a:rPr lang="en-US" altLang="zh-CN" sz="2400" dirty="0" err="1" smtClean="0"/>
              <a:t>E_node</a:t>
            </a:r>
            <a:r>
              <a:rPr lang="en-US" altLang="zh-CN" sz="2400" dirty="0" smtClean="0"/>
              <a:t>{//</a:t>
            </a:r>
            <a:r>
              <a:rPr lang="zh-CN" altLang="en-US" sz="2400" dirty="0" smtClean="0"/>
              <a:t>链表边结点</a:t>
            </a:r>
            <a:endParaRPr lang="en-US" altLang="zh-CN" sz="2400" dirty="0" smtClean="0"/>
          </a:p>
          <a:p>
            <a:pPr marL="0" indent="0">
              <a:buNone/>
            </a:pPr>
            <a:r>
              <a:rPr lang="en-US" altLang="zh-CN" sz="2400" dirty="0"/>
              <a:t> </a:t>
            </a:r>
            <a:r>
              <a:rPr lang="en-US" altLang="zh-CN" sz="2400" dirty="0" smtClean="0"/>
              <a:t>   </a:t>
            </a:r>
            <a:r>
              <a:rPr lang="en-US" altLang="zh-CN" sz="2400" dirty="0" err="1" smtClean="0"/>
              <a:t>int</a:t>
            </a:r>
            <a:r>
              <a:rPr lang="en-US" altLang="zh-CN" sz="2400" dirty="0" smtClean="0"/>
              <a:t> </a:t>
            </a:r>
            <a:r>
              <a:rPr lang="en-US" altLang="zh-CN" sz="2400" dirty="0" err="1" smtClean="0"/>
              <a:t>u,v,w</a:t>
            </a:r>
            <a:r>
              <a:rPr lang="en-US" altLang="zh-CN" sz="2400" dirty="0" smtClean="0"/>
              <a:t>;//</a:t>
            </a:r>
            <a:r>
              <a:rPr lang="zh-CN" altLang="en-US" sz="2400" dirty="0" smtClean="0"/>
              <a:t>边端点及边权</a:t>
            </a:r>
            <a:endParaRPr lang="en-US" altLang="zh-CN" sz="2400" dirty="0" smtClean="0"/>
          </a:p>
          <a:p>
            <a:pPr marL="0" indent="0">
              <a:buNone/>
            </a:pPr>
            <a:r>
              <a:rPr lang="en-US" altLang="zh-CN" sz="2400" dirty="0" smtClean="0"/>
              <a:t>    </a:t>
            </a:r>
            <a:r>
              <a:rPr lang="en-US" altLang="zh-CN" sz="2400" dirty="0" err="1" smtClean="0"/>
              <a:t>int</a:t>
            </a:r>
            <a:r>
              <a:rPr lang="en-US" altLang="zh-CN" sz="2400" dirty="0" smtClean="0"/>
              <a:t> </a:t>
            </a:r>
            <a:r>
              <a:rPr lang="en-US" altLang="zh-CN" sz="2400" dirty="0" err="1" smtClean="0"/>
              <a:t>nxt</a:t>
            </a:r>
            <a:r>
              <a:rPr lang="en-US" altLang="zh-CN" sz="2400" dirty="0" smtClean="0"/>
              <a:t>;   //</a:t>
            </a:r>
            <a:r>
              <a:rPr lang="zh-CN" altLang="en-US" sz="2400" dirty="0" smtClean="0"/>
              <a:t>链表指针</a:t>
            </a:r>
            <a:endParaRPr lang="en-US" altLang="zh-CN" sz="2400" dirty="0"/>
          </a:p>
          <a:p>
            <a:pPr marL="0" indent="0">
              <a:buNone/>
            </a:pPr>
            <a:r>
              <a:rPr lang="en-US" altLang="zh-CN" sz="2400" dirty="0" smtClean="0"/>
              <a:t>}E[</a:t>
            </a:r>
            <a:r>
              <a:rPr lang="en-US" altLang="zh-CN" sz="2400" dirty="0" err="1" smtClean="0"/>
              <a:t>maxm</a:t>
            </a:r>
            <a:r>
              <a:rPr lang="en-US" altLang="zh-CN" sz="2400" dirty="0" smtClean="0"/>
              <a:t>];//</a:t>
            </a:r>
            <a:r>
              <a:rPr lang="zh-CN" altLang="en-US" sz="2400" dirty="0" smtClean="0"/>
              <a:t>链式前向星构图</a:t>
            </a:r>
            <a:endParaRPr lang="en-US" altLang="zh-CN" sz="2400" dirty="0" smtClean="0"/>
          </a:p>
          <a:p>
            <a:pPr marL="0" indent="0">
              <a:buNone/>
            </a:pPr>
            <a:r>
              <a:rPr lang="en-US" altLang="zh-CN" sz="2400" dirty="0" err="1" smtClean="0"/>
              <a:t>int</a:t>
            </a:r>
            <a:r>
              <a:rPr lang="en-US" altLang="zh-CN" sz="2400" dirty="0" smtClean="0"/>
              <a:t> </a:t>
            </a:r>
            <a:r>
              <a:rPr lang="en-US" altLang="zh-CN" sz="2400" dirty="0" err="1" smtClean="0"/>
              <a:t>n,m</a:t>
            </a:r>
            <a:r>
              <a:rPr lang="en-US" altLang="zh-CN" sz="2400" dirty="0" smtClean="0"/>
              <a:t>;//</a:t>
            </a:r>
            <a:r>
              <a:rPr lang="zh-CN" altLang="en-US" sz="2400" dirty="0" smtClean="0"/>
              <a:t>点数及边数</a:t>
            </a:r>
            <a:endParaRPr lang="en-US" altLang="zh-CN" sz="2400" dirty="0" smtClean="0"/>
          </a:p>
          <a:p>
            <a:pPr marL="0" indent="0">
              <a:buNone/>
            </a:pPr>
            <a:r>
              <a:rPr lang="en-US" altLang="zh-CN" sz="2400" dirty="0" err="1" smtClean="0"/>
              <a:t>int</a:t>
            </a:r>
            <a:r>
              <a:rPr lang="en-US" altLang="zh-CN" sz="2400" dirty="0" smtClean="0"/>
              <a:t> tot;//</a:t>
            </a:r>
            <a:r>
              <a:rPr lang="zh-CN" altLang="en-US" sz="2400" dirty="0" smtClean="0"/>
              <a:t>实际边数及即时指针</a:t>
            </a:r>
            <a:endParaRPr lang="en-US" altLang="zh-CN" sz="2400" dirty="0" smtClean="0"/>
          </a:p>
          <a:p>
            <a:pPr marL="0" indent="0">
              <a:buNone/>
            </a:pPr>
            <a:r>
              <a:rPr lang="en-US" altLang="zh-CN" sz="2400" dirty="0" err="1"/>
              <a:t>int</a:t>
            </a:r>
            <a:r>
              <a:rPr lang="en-US" altLang="zh-CN" sz="2400" dirty="0"/>
              <a:t> stamp;//</a:t>
            </a:r>
            <a:r>
              <a:rPr lang="zh-CN" altLang="en-US" sz="2400" dirty="0"/>
              <a:t>时间戳</a:t>
            </a:r>
            <a:endParaRPr lang="en-US" altLang="zh-CN" sz="2400" dirty="0"/>
          </a:p>
          <a:p>
            <a:pPr marL="0" indent="0">
              <a:buNone/>
            </a:pPr>
            <a:r>
              <a:rPr lang="en-US" altLang="zh-CN" sz="2400" dirty="0" err="1" smtClean="0"/>
              <a:t>int</a:t>
            </a:r>
            <a:r>
              <a:rPr lang="en-US" altLang="zh-CN" sz="2400" dirty="0"/>
              <a:t> </a:t>
            </a:r>
            <a:r>
              <a:rPr lang="en-US" altLang="zh-CN" sz="2400" dirty="0" err="1" smtClean="0"/>
              <a:t>col</a:t>
            </a:r>
            <a:r>
              <a:rPr lang="en-US" altLang="zh-CN" sz="2400" dirty="0" err="1"/>
              <a:t>,</a:t>
            </a:r>
            <a:r>
              <a:rPr lang="en-US" altLang="zh-CN" sz="2400" dirty="0" err="1" smtClean="0"/>
              <a:t>color</a:t>
            </a:r>
            <a:r>
              <a:rPr lang="en-US" altLang="zh-CN" sz="2400" dirty="0" smtClean="0"/>
              <a:t>[</a:t>
            </a:r>
            <a:r>
              <a:rPr lang="en-US" altLang="zh-CN" sz="2400" dirty="0" err="1" smtClean="0"/>
              <a:t>maxn</a:t>
            </a:r>
            <a:r>
              <a:rPr lang="en-US" altLang="zh-CN" sz="2400" dirty="0"/>
              <a:t>];;//</a:t>
            </a:r>
            <a:r>
              <a:rPr lang="zh-CN" altLang="en-US" sz="2400" dirty="0" smtClean="0"/>
              <a:t>强连通分量着色</a:t>
            </a:r>
            <a:endParaRPr lang="en-US" altLang="zh-CN" sz="2400" dirty="0" smtClean="0"/>
          </a:p>
        </p:txBody>
      </p:sp>
      <p:sp>
        <p:nvSpPr>
          <p:cNvPr id="4" name="椭圆 3"/>
          <p:cNvSpPr/>
          <p:nvPr/>
        </p:nvSpPr>
        <p:spPr>
          <a:xfrm>
            <a:off x="10033063" y="817632"/>
            <a:ext cx="417259" cy="4172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1</a:t>
            </a:r>
            <a:endParaRPr lang="zh-CN" altLang="en-US" dirty="0"/>
          </a:p>
        </p:txBody>
      </p:sp>
      <p:sp>
        <p:nvSpPr>
          <p:cNvPr id="5" name="椭圆 4"/>
          <p:cNvSpPr/>
          <p:nvPr/>
        </p:nvSpPr>
        <p:spPr>
          <a:xfrm>
            <a:off x="10450322" y="2084502"/>
            <a:ext cx="417259" cy="4172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4</a:t>
            </a:r>
            <a:endParaRPr lang="zh-CN" altLang="en-US" dirty="0"/>
          </a:p>
        </p:txBody>
      </p:sp>
      <p:sp>
        <p:nvSpPr>
          <p:cNvPr id="6" name="椭圆 5"/>
          <p:cNvSpPr/>
          <p:nvPr/>
        </p:nvSpPr>
        <p:spPr>
          <a:xfrm>
            <a:off x="10965841" y="1316839"/>
            <a:ext cx="417259" cy="4172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2</a:t>
            </a:r>
            <a:endParaRPr lang="zh-CN" altLang="en-US" dirty="0"/>
          </a:p>
        </p:txBody>
      </p:sp>
      <p:sp>
        <p:nvSpPr>
          <p:cNvPr id="7" name="椭圆 6"/>
          <p:cNvSpPr/>
          <p:nvPr/>
        </p:nvSpPr>
        <p:spPr>
          <a:xfrm>
            <a:off x="11483402" y="2178310"/>
            <a:ext cx="417259" cy="4172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3</a:t>
            </a:r>
            <a:endParaRPr lang="zh-CN" altLang="en-US" dirty="0"/>
          </a:p>
        </p:txBody>
      </p:sp>
      <p:sp>
        <p:nvSpPr>
          <p:cNvPr id="8" name="椭圆 7"/>
          <p:cNvSpPr/>
          <p:nvPr/>
        </p:nvSpPr>
        <p:spPr>
          <a:xfrm>
            <a:off x="9285425" y="1465615"/>
            <a:ext cx="417259" cy="4172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5</a:t>
            </a:r>
            <a:endParaRPr lang="zh-CN" altLang="en-US" dirty="0"/>
          </a:p>
        </p:txBody>
      </p:sp>
      <p:cxnSp>
        <p:nvCxnSpPr>
          <p:cNvPr id="9" name="直接箭头连接符 8"/>
          <p:cNvCxnSpPr>
            <a:stCxn id="4" idx="6"/>
            <a:endCxn id="6" idx="1"/>
          </p:cNvCxnSpPr>
          <p:nvPr/>
        </p:nvCxnSpPr>
        <p:spPr>
          <a:xfrm>
            <a:off x="10450322" y="1026262"/>
            <a:ext cx="576625" cy="35168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0" name="直接箭头连接符 9"/>
          <p:cNvCxnSpPr>
            <a:stCxn id="6" idx="5"/>
            <a:endCxn id="7" idx="1"/>
          </p:cNvCxnSpPr>
          <p:nvPr/>
        </p:nvCxnSpPr>
        <p:spPr>
          <a:xfrm>
            <a:off x="11321994" y="1672992"/>
            <a:ext cx="222514" cy="56642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1" name="直接箭头连接符 10"/>
          <p:cNvCxnSpPr>
            <a:stCxn id="6" idx="3"/>
            <a:endCxn id="5" idx="7"/>
          </p:cNvCxnSpPr>
          <p:nvPr/>
        </p:nvCxnSpPr>
        <p:spPr>
          <a:xfrm flipH="1">
            <a:off x="10806475" y="1672992"/>
            <a:ext cx="220472" cy="47261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2" name="直接箭头连接符 11"/>
          <p:cNvCxnSpPr>
            <a:stCxn id="5" idx="0"/>
            <a:endCxn id="4" idx="4"/>
          </p:cNvCxnSpPr>
          <p:nvPr/>
        </p:nvCxnSpPr>
        <p:spPr>
          <a:xfrm flipH="1" flipV="1">
            <a:off x="10241693" y="1234891"/>
            <a:ext cx="417259" cy="849611"/>
          </a:xfrm>
          <a:prstGeom prst="straightConnector1">
            <a:avLst/>
          </a:prstGeom>
          <a:ln w="38100">
            <a:solidFill>
              <a:srgbClr val="FF0000"/>
            </a:solidFill>
            <a:prstDash val="dashDot"/>
            <a:tailEnd type="triangle"/>
          </a:ln>
        </p:spPr>
        <p:style>
          <a:lnRef idx="1">
            <a:schemeClr val="accent1"/>
          </a:lnRef>
          <a:fillRef idx="0">
            <a:schemeClr val="accent1"/>
          </a:fillRef>
          <a:effectRef idx="0">
            <a:schemeClr val="accent1"/>
          </a:effectRef>
          <a:fontRef idx="minor">
            <a:schemeClr val="tx1"/>
          </a:fontRef>
        </p:style>
      </p:cxnSp>
      <p:cxnSp>
        <p:nvCxnSpPr>
          <p:cNvPr id="13" name="直接箭头连接符 12"/>
          <p:cNvCxnSpPr>
            <a:stCxn id="4" idx="3"/>
            <a:endCxn id="8" idx="7"/>
          </p:cNvCxnSpPr>
          <p:nvPr/>
        </p:nvCxnSpPr>
        <p:spPr>
          <a:xfrm flipH="1">
            <a:off x="9641578" y="1173785"/>
            <a:ext cx="452591" cy="352936"/>
          </a:xfrm>
          <a:prstGeom prst="straightConnector1">
            <a:avLst/>
          </a:prstGeom>
          <a:ln w="38100">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4" name="直接箭头连接符 13"/>
          <p:cNvCxnSpPr>
            <a:stCxn id="8" idx="4"/>
            <a:endCxn id="15" idx="0"/>
          </p:cNvCxnSpPr>
          <p:nvPr/>
        </p:nvCxnSpPr>
        <p:spPr>
          <a:xfrm>
            <a:off x="9494055" y="1882874"/>
            <a:ext cx="539008" cy="1396658"/>
          </a:xfrm>
          <a:prstGeom prst="straightConnector1">
            <a:avLst/>
          </a:prstGeom>
          <a:ln w="38100">
            <a:prstDash val="solid"/>
            <a:tailEnd type="triangle"/>
          </a:ln>
        </p:spPr>
        <p:style>
          <a:lnRef idx="1">
            <a:schemeClr val="accent1"/>
          </a:lnRef>
          <a:fillRef idx="0">
            <a:schemeClr val="accent1"/>
          </a:fillRef>
          <a:effectRef idx="0">
            <a:schemeClr val="accent1"/>
          </a:effectRef>
          <a:fontRef idx="minor">
            <a:schemeClr val="tx1"/>
          </a:fontRef>
        </p:style>
      </p:cxnSp>
      <p:sp>
        <p:nvSpPr>
          <p:cNvPr id="15" name="椭圆 14"/>
          <p:cNvSpPr/>
          <p:nvPr/>
        </p:nvSpPr>
        <p:spPr>
          <a:xfrm>
            <a:off x="9824433" y="3279532"/>
            <a:ext cx="417259" cy="4172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6</a:t>
            </a:r>
            <a:endParaRPr lang="zh-CN" altLang="en-US" dirty="0"/>
          </a:p>
        </p:txBody>
      </p:sp>
      <p:cxnSp>
        <p:nvCxnSpPr>
          <p:cNvPr id="16" name="直接箭头连接符 15"/>
          <p:cNvCxnSpPr>
            <a:stCxn id="15" idx="7"/>
            <a:endCxn id="5" idx="4"/>
          </p:cNvCxnSpPr>
          <p:nvPr/>
        </p:nvCxnSpPr>
        <p:spPr>
          <a:xfrm flipV="1">
            <a:off x="10180586" y="2501761"/>
            <a:ext cx="478366" cy="838877"/>
          </a:xfrm>
          <a:prstGeom prst="straightConnector1">
            <a:avLst/>
          </a:prstGeom>
          <a:ln w="38100">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7" name="直接箭头连接符 16"/>
          <p:cNvCxnSpPr>
            <a:stCxn id="5" idx="6"/>
            <a:endCxn id="7" idx="2"/>
          </p:cNvCxnSpPr>
          <p:nvPr/>
        </p:nvCxnSpPr>
        <p:spPr>
          <a:xfrm>
            <a:off x="10867581" y="2293132"/>
            <a:ext cx="615821" cy="93808"/>
          </a:xfrm>
          <a:prstGeom prst="straightConnector1">
            <a:avLst/>
          </a:prstGeom>
          <a:ln w="38100">
            <a:solidFill>
              <a:srgbClr val="7030A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8" name="直接箭头连接符 17"/>
          <p:cNvCxnSpPr>
            <a:stCxn id="8" idx="3"/>
            <a:endCxn id="19" idx="7"/>
          </p:cNvCxnSpPr>
          <p:nvPr/>
        </p:nvCxnSpPr>
        <p:spPr>
          <a:xfrm flipH="1">
            <a:off x="8707780" y="1821768"/>
            <a:ext cx="638751" cy="209018"/>
          </a:xfrm>
          <a:prstGeom prst="straightConnector1">
            <a:avLst/>
          </a:prstGeom>
          <a:ln w="38100">
            <a:prstDash val="solid"/>
            <a:tailEnd type="triangle"/>
          </a:ln>
        </p:spPr>
        <p:style>
          <a:lnRef idx="1">
            <a:schemeClr val="accent1"/>
          </a:lnRef>
          <a:fillRef idx="0">
            <a:schemeClr val="accent1"/>
          </a:fillRef>
          <a:effectRef idx="0">
            <a:schemeClr val="accent1"/>
          </a:effectRef>
          <a:fontRef idx="minor">
            <a:schemeClr val="tx1"/>
          </a:fontRef>
        </p:style>
      </p:cxnSp>
      <p:sp>
        <p:nvSpPr>
          <p:cNvPr id="19" name="椭圆 18"/>
          <p:cNvSpPr/>
          <p:nvPr/>
        </p:nvSpPr>
        <p:spPr>
          <a:xfrm>
            <a:off x="8351627" y="1969680"/>
            <a:ext cx="417259" cy="4172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7</a:t>
            </a:r>
            <a:endParaRPr lang="zh-CN" altLang="en-US" dirty="0"/>
          </a:p>
        </p:txBody>
      </p:sp>
      <p:cxnSp>
        <p:nvCxnSpPr>
          <p:cNvPr id="20" name="直接箭头连接符 19"/>
          <p:cNvCxnSpPr>
            <a:stCxn id="19" idx="5"/>
            <a:endCxn id="21" idx="0"/>
          </p:cNvCxnSpPr>
          <p:nvPr/>
        </p:nvCxnSpPr>
        <p:spPr>
          <a:xfrm>
            <a:off x="8707780" y="2325833"/>
            <a:ext cx="127784" cy="536440"/>
          </a:xfrm>
          <a:prstGeom prst="straightConnector1">
            <a:avLst/>
          </a:prstGeom>
          <a:ln w="38100">
            <a:prstDash val="solid"/>
            <a:tailEnd type="triangle"/>
          </a:ln>
        </p:spPr>
        <p:style>
          <a:lnRef idx="1">
            <a:schemeClr val="accent1"/>
          </a:lnRef>
          <a:fillRef idx="0">
            <a:schemeClr val="accent1"/>
          </a:fillRef>
          <a:effectRef idx="0">
            <a:schemeClr val="accent1"/>
          </a:effectRef>
          <a:fontRef idx="minor">
            <a:schemeClr val="tx1"/>
          </a:fontRef>
        </p:style>
      </p:cxnSp>
      <p:sp>
        <p:nvSpPr>
          <p:cNvPr id="21" name="椭圆 20"/>
          <p:cNvSpPr/>
          <p:nvPr/>
        </p:nvSpPr>
        <p:spPr>
          <a:xfrm>
            <a:off x="8626934" y="2862273"/>
            <a:ext cx="417259" cy="4172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8</a:t>
            </a:r>
            <a:endParaRPr lang="zh-CN" altLang="en-US" dirty="0"/>
          </a:p>
        </p:txBody>
      </p:sp>
      <p:cxnSp>
        <p:nvCxnSpPr>
          <p:cNvPr id="22" name="直接箭头连接符 21"/>
          <p:cNvCxnSpPr>
            <a:stCxn id="21" idx="7"/>
            <a:endCxn id="8" idx="4"/>
          </p:cNvCxnSpPr>
          <p:nvPr/>
        </p:nvCxnSpPr>
        <p:spPr>
          <a:xfrm flipV="1">
            <a:off x="8983087" y="1882874"/>
            <a:ext cx="510968" cy="1040505"/>
          </a:xfrm>
          <a:prstGeom prst="straightConnector1">
            <a:avLst/>
          </a:prstGeom>
          <a:ln w="38100">
            <a:solidFill>
              <a:srgbClr val="FF0000"/>
            </a:solidFill>
            <a:prstDash val="dashDot"/>
            <a:tailEnd type="triangle"/>
          </a:ln>
        </p:spPr>
        <p:style>
          <a:lnRef idx="1">
            <a:schemeClr val="accent1"/>
          </a:lnRef>
          <a:fillRef idx="0">
            <a:schemeClr val="accent1"/>
          </a:fillRef>
          <a:effectRef idx="0">
            <a:schemeClr val="accent1"/>
          </a:effectRef>
          <a:fontRef idx="minor">
            <a:schemeClr val="tx1"/>
          </a:fontRef>
        </p:style>
      </p:cxnSp>
      <p:cxnSp>
        <p:nvCxnSpPr>
          <p:cNvPr id="23" name="直接箭头连接符 22"/>
          <p:cNvCxnSpPr>
            <a:stCxn id="21" idx="4"/>
            <a:endCxn id="24" idx="0"/>
          </p:cNvCxnSpPr>
          <p:nvPr/>
        </p:nvCxnSpPr>
        <p:spPr>
          <a:xfrm flipH="1">
            <a:off x="8707780" y="3279532"/>
            <a:ext cx="127784" cy="433151"/>
          </a:xfrm>
          <a:prstGeom prst="straightConnector1">
            <a:avLst/>
          </a:prstGeom>
          <a:ln w="38100">
            <a:prstDash val="solid"/>
            <a:tailEnd type="triangle"/>
          </a:ln>
        </p:spPr>
        <p:style>
          <a:lnRef idx="1">
            <a:schemeClr val="accent1"/>
          </a:lnRef>
          <a:fillRef idx="0">
            <a:schemeClr val="accent1"/>
          </a:fillRef>
          <a:effectRef idx="0">
            <a:schemeClr val="accent1"/>
          </a:effectRef>
          <a:fontRef idx="minor">
            <a:schemeClr val="tx1"/>
          </a:fontRef>
        </p:style>
      </p:cxnSp>
      <p:sp>
        <p:nvSpPr>
          <p:cNvPr id="24" name="椭圆 23"/>
          <p:cNvSpPr/>
          <p:nvPr/>
        </p:nvSpPr>
        <p:spPr>
          <a:xfrm>
            <a:off x="8499150" y="3712683"/>
            <a:ext cx="417259" cy="4172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9</a:t>
            </a:r>
            <a:endParaRPr lang="zh-CN" altLang="en-US" dirty="0"/>
          </a:p>
        </p:txBody>
      </p:sp>
    </p:spTree>
    <p:extLst>
      <p:ext uri="{BB962C8B-B14F-4D97-AF65-F5344CB8AC3E}">
        <p14:creationId xmlns:p14="http://schemas.microsoft.com/office/powerpoint/2010/main" val="418001785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59652" y="107576"/>
            <a:ext cx="11097241" cy="6642847"/>
          </a:xfrm>
        </p:spPr>
        <p:txBody>
          <a:bodyPr/>
          <a:lstStyle/>
          <a:p>
            <a:pPr marL="0" indent="0">
              <a:buNone/>
            </a:pPr>
            <a:r>
              <a:rPr lang="en-US" altLang="zh-CN" sz="2400" dirty="0" smtClean="0"/>
              <a:t>void </a:t>
            </a:r>
            <a:r>
              <a:rPr lang="en-US" altLang="zh-CN" sz="2400" dirty="0" err="1" smtClean="0"/>
              <a:t>tarjan</a:t>
            </a:r>
            <a:r>
              <a:rPr lang="en-US" altLang="zh-CN" sz="2400" dirty="0" smtClean="0"/>
              <a:t>(</a:t>
            </a:r>
            <a:r>
              <a:rPr lang="en-US" altLang="zh-CN" sz="2400" dirty="0" err="1" smtClean="0"/>
              <a:t>int</a:t>
            </a:r>
            <a:r>
              <a:rPr lang="en-US" altLang="zh-CN" sz="2400" dirty="0" smtClean="0"/>
              <a:t> u){</a:t>
            </a:r>
          </a:p>
          <a:p>
            <a:pPr marL="0" indent="0">
              <a:buNone/>
            </a:pPr>
            <a:r>
              <a:rPr lang="en-US" altLang="zh-CN" sz="2400" dirty="0" smtClean="0"/>
              <a:t>   </a:t>
            </a:r>
            <a:r>
              <a:rPr lang="en-US" altLang="zh-CN" sz="2400" dirty="0"/>
              <a:t>low[u]=</a:t>
            </a:r>
            <a:r>
              <a:rPr lang="en-US" altLang="zh-CN" sz="2400" dirty="0" err="1"/>
              <a:t>dfn</a:t>
            </a:r>
            <a:r>
              <a:rPr lang="en-US" altLang="zh-CN" sz="2400" dirty="0"/>
              <a:t>[u</a:t>
            </a:r>
            <a:r>
              <a:rPr lang="en-US" altLang="zh-CN" sz="2400" dirty="0" smtClean="0"/>
              <a:t>]=++stamp;//</a:t>
            </a:r>
            <a:r>
              <a:rPr lang="zh-CN" altLang="en-US" sz="2400" dirty="0" smtClean="0"/>
              <a:t>打时间戳</a:t>
            </a:r>
            <a:r>
              <a:rPr lang="en-US" altLang="zh-CN" sz="2400" dirty="0" smtClean="0"/>
              <a:t>stamp </a:t>
            </a:r>
          </a:p>
          <a:p>
            <a:pPr marL="0" indent="0">
              <a:buNone/>
            </a:pPr>
            <a:r>
              <a:rPr lang="en-US" altLang="zh-CN" sz="2400" dirty="0"/>
              <a:t> </a:t>
            </a:r>
            <a:r>
              <a:rPr lang="en-US" altLang="zh-CN" sz="2400" dirty="0" smtClean="0"/>
              <a:t> //(1)</a:t>
            </a:r>
            <a:r>
              <a:rPr lang="zh-CN" altLang="en-US" sz="2400" dirty="0" smtClean="0"/>
              <a:t> </a:t>
            </a:r>
            <a:r>
              <a:rPr lang="en-US" altLang="zh-CN" sz="2000" dirty="0" smtClean="0"/>
              <a:t>low[ ]</a:t>
            </a:r>
            <a:r>
              <a:rPr lang="zh-CN" altLang="en-US" sz="1400" dirty="0" smtClean="0"/>
              <a:t>从 </a:t>
            </a:r>
            <a:r>
              <a:rPr lang="en-US" altLang="zh-CN" sz="1400" dirty="0"/>
              <a:t>u </a:t>
            </a:r>
            <a:r>
              <a:rPr lang="zh-CN" altLang="en-US" sz="1400" dirty="0"/>
              <a:t>或者以 </a:t>
            </a:r>
            <a:r>
              <a:rPr lang="en-US" altLang="zh-CN" sz="1400" dirty="0"/>
              <a:t>u </a:t>
            </a:r>
            <a:r>
              <a:rPr lang="zh-CN" altLang="en-US" sz="1400" dirty="0"/>
              <a:t>为根的子树中的结点，再通过一条反祖边或者横叉边可以到达的时间戳最小的结点 </a:t>
            </a:r>
            <a:r>
              <a:rPr lang="en-US" altLang="zh-CN" sz="1400" dirty="0"/>
              <a:t>v </a:t>
            </a:r>
            <a:r>
              <a:rPr lang="zh-CN" altLang="en-US" sz="1400" dirty="0"/>
              <a:t>的时间戳</a:t>
            </a:r>
            <a:endParaRPr lang="en-US" altLang="zh-CN" sz="1400" dirty="0" smtClean="0"/>
          </a:p>
          <a:p>
            <a:pPr marL="0" indent="0">
              <a:buNone/>
            </a:pPr>
            <a:r>
              <a:rPr lang="en-US" altLang="zh-CN" sz="2400" dirty="0" smtClean="0"/>
              <a:t>   stack[++top]=u;   </a:t>
            </a:r>
            <a:r>
              <a:rPr lang="en-US" altLang="zh-CN" sz="2400" dirty="0" err="1"/>
              <a:t>vis</a:t>
            </a:r>
            <a:r>
              <a:rPr lang="en-US" altLang="zh-CN" sz="2400" dirty="0"/>
              <a:t>[u]=true; </a:t>
            </a:r>
            <a:r>
              <a:rPr lang="en-US" altLang="zh-CN" sz="2400" dirty="0" smtClean="0"/>
              <a:t>//(2</a:t>
            </a:r>
            <a:r>
              <a:rPr lang="zh-CN" altLang="en-US" sz="2400" dirty="0" smtClean="0"/>
              <a:t>）</a:t>
            </a:r>
            <a:endParaRPr lang="en-US" altLang="zh-CN" sz="2400" dirty="0" smtClean="0"/>
          </a:p>
          <a:p>
            <a:pPr marL="0" indent="0">
              <a:buNone/>
            </a:pPr>
            <a:r>
              <a:rPr lang="en-US" altLang="zh-CN" sz="2400" dirty="0"/>
              <a:t> </a:t>
            </a:r>
            <a:r>
              <a:rPr lang="en-US" altLang="zh-CN" sz="2400" dirty="0" smtClean="0"/>
              <a:t>  </a:t>
            </a:r>
            <a:r>
              <a:rPr lang="en-US" altLang="zh-CN" sz="2400" dirty="0" err="1" smtClean="0"/>
              <a:t>sz</a:t>
            </a:r>
            <a:r>
              <a:rPr lang="en-US" altLang="zh-CN" sz="2400" dirty="0" smtClean="0"/>
              <a:t>=g[u].size();</a:t>
            </a:r>
          </a:p>
          <a:p>
            <a:pPr marL="0" indent="0">
              <a:buNone/>
            </a:pPr>
            <a:r>
              <a:rPr lang="en-US" altLang="zh-CN" sz="2400" dirty="0"/>
              <a:t> </a:t>
            </a:r>
            <a:r>
              <a:rPr lang="en-US" altLang="zh-CN" sz="2400" dirty="0" smtClean="0"/>
              <a:t>  for (</a:t>
            </a:r>
            <a:r>
              <a:rPr lang="en-US" altLang="zh-CN" sz="2400" dirty="0" err="1" smtClean="0"/>
              <a:t>int</a:t>
            </a:r>
            <a:r>
              <a:rPr lang="en-US" altLang="zh-CN" sz="2400" dirty="0" smtClean="0"/>
              <a:t> </a:t>
            </a:r>
            <a:r>
              <a:rPr lang="en-US" altLang="zh-CN" sz="2400" dirty="0" err="1" smtClean="0"/>
              <a:t>i</a:t>
            </a:r>
            <a:r>
              <a:rPr lang="en-US" altLang="zh-CN" sz="2400" dirty="0" smtClean="0"/>
              <a:t>=0;i&lt;</a:t>
            </a:r>
            <a:r>
              <a:rPr lang="en-US" altLang="zh-CN" sz="2400" dirty="0" err="1" smtClean="0"/>
              <a:t>sz;i</a:t>
            </a:r>
            <a:r>
              <a:rPr lang="en-US" altLang="zh-CN" sz="2400" dirty="0" smtClean="0"/>
              <a:t>++){//(3)</a:t>
            </a:r>
            <a:r>
              <a:rPr lang="zh-CN" altLang="en-US" sz="2400" dirty="0" smtClean="0"/>
              <a:t>遍历所有邻接点</a:t>
            </a:r>
            <a:endParaRPr lang="en-US" altLang="zh-CN" sz="2400" dirty="0" smtClean="0"/>
          </a:p>
          <a:p>
            <a:pPr marL="0" indent="0">
              <a:buNone/>
            </a:pPr>
            <a:r>
              <a:rPr lang="en-US" altLang="zh-CN" sz="2400" dirty="0"/>
              <a:t> </a:t>
            </a:r>
            <a:r>
              <a:rPr lang="en-US" altLang="zh-CN" sz="2400" dirty="0" smtClean="0"/>
              <a:t>      </a:t>
            </a:r>
            <a:r>
              <a:rPr lang="en-US" altLang="zh-CN" sz="2400" dirty="0" err="1" smtClean="0"/>
              <a:t>int</a:t>
            </a:r>
            <a:r>
              <a:rPr lang="en-US" altLang="zh-CN" sz="2400" dirty="0" smtClean="0"/>
              <a:t> v=g[u</a:t>
            </a:r>
            <a:r>
              <a:rPr lang="en-US" altLang="zh-CN" sz="2400" dirty="0"/>
              <a:t>][</a:t>
            </a:r>
            <a:r>
              <a:rPr lang="en-US" altLang="zh-CN" sz="2400" dirty="0" err="1" smtClean="0"/>
              <a:t>i</a:t>
            </a:r>
            <a:r>
              <a:rPr lang="en-US" altLang="zh-CN" sz="2400" dirty="0"/>
              <a:t>]</a:t>
            </a:r>
            <a:r>
              <a:rPr lang="en-US" altLang="zh-CN" sz="2400" dirty="0" smtClean="0"/>
              <a:t>;</a:t>
            </a:r>
          </a:p>
          <a:p>
            <a:pPr marL="0" indent="0">
              <a:buNone/>
            </a:pPr>
            <a:r>
              <a:rPr lang="en-US" altLang="zh-CN" sz="2400" dirty="0"/>
              <a:t> </a:t>
            </a:r>
            <a:r>
              <a:rPr lang="en-US" altLang="zh-CN" sz="2400" dirty="0" smtClean="0"/>
              <a:t>      if</a:t>
            </a:r>
            <a:r>
              <a:rPr lang="en-US" altLang="zh-CN" sz="2400" dirty="0"/>
              <a:t>(!</a:t>
            </a:r>
            <a:r>
              <a:rPr lang="en-US" altLang="zh-CN" sz="2400" dirty="0" err="1"/>
              <a:t>dfn</a:t>
            </a:r>
            <a:r>
              <a:rPr lang="en-US" altLang="zh-CN" sz="2400" dirty="0"/>
              <a:t>[v</a:t>
            </a:r>
            <a:r>
              <a:rPr lang="en-US" altLang="zh-CN" sz="2400" dirty="0" smtClean="0"/>
              <a:t>]){  </a:t>
            </a:r>
            <a:r>
              <a:rPr lang="en-US" altLang="zh-CN" sz="2400" dirty="0" err="1" smtClean="0"/>
              <a:t>tarjan</a:t>
            </a:r>
            <a:r>
              <a:rPr lang="en-US" altLang="zh-CN" sz="2400" dirty="0" smtClean="0"/>
              <a:t>(v);  low[u</a:t>
            </a:r>
            <a:r>
              <a:rPr lang="en-US" altLang="zh-CN" sz="2400" dirty="0"/>
              <a:t>]=min(low[u],low[v</a:t>
            </a:r>
            <a:r>
              <a:rPr lang="en-US" altLang="zh-CN" sz="2400" dirty="0" smtClean="0"/>
              <a:t>]);}//</a:t>
            </a:r>
            <a:r>
              <a:rPr lang="zh-CN" altLang="en-US" sz="1800" dirty="0" smtClean="0"/>
              <a:t>用后代的</a:t>
            </a:r>
            <a:r>
              <a:rPr lang="en-US" altLang="zh-CN" sz="1800" dirty="0" smtClean="0"/>
              <a:t>low[]</a:t>
            </a:r>
            <a:r>
              <a:rPr lang="zh-CN" altLang="en-US" sz="1800" dirty="0" smtClean="0"/>
              <a:t>更新</a:t>
            </a:r>
            <a:endParaRPr lang="en-US" altLang="zh-CN" sz="1800" dirty="0" smtClean="0"/>
          </a:p>
          <a:p>
            <a:pPr marL="0" indent="0">
              <a:buNone/>
            </a:pPr>
            <a:r>
              <a:rPr lang="en-US" altLang="zh-CN" sz="2400" dirty="0" smtClean="0"/>
              <a:t>       else   if (</a:t>
            </a:r>
            <a:r>
              <a:rPr lang="en-US" altLang="zh-CN" sz="2400" dirty="0" err="1" smtClean="0"/>
              <a:t>vis</a:t>
            </a:r>
            <a:r>
              <a:rPr lang="en-US" altLang="zh-CN" sz="2400" dirty="0" smtClean="0"/>
              <a:t>[v]) low[u</a:t>
            </a:r>
            <a:r>
              <a:rPr lang="en-US" altLang="zh-CN" sz="2400" dirty="0"/>
              <a:t>]=min(low[u</a:t>
            </a:r>
            <a:r>
              <a:rPr lang="en-US" altLang="zh-CN" sz="2400" dirty="0" smtClean="0"/>
              <a:t>],</a:t>
            </a:r>
            <a:r>
              <a:rPr lang="en-US" altLang="zh-CN" sz="2400" dirty="0" err="1" smtClean="0"/>
              <a:t>dfn</a:t>
            </a:r>
            <a:r>
              <a:rPr lang="en-US" altLang="zh-CN" sz="2400" dirty="0" smtClean="0"/>
              <a:t>[v]);  </a:t>
            </a:r>
            <a:r>
              <a:rPr lang="en-US" altLang="zh-CN" sz="2000" dirty="0" smtClean="0"/>
              <a:t>//</a:t>
            </a:r>
            <a:r>
              <a:rPr lang="zh-CN" altLang="en-US" sz="1800" dirty="0" smtClean="0"/>
              <a:t>用返祖边或横叉边更新</a:t>
            </a:r>
            <a:endParaRPr lang="en-US" altLang="zh-CN" sz="1800" dirty="0" smtClean="0"/>
          </a:p>
          <a:p>
            <a:pPr marL="0" indent="0">
              <a:buNone/>
            </a:pPr>
            <a:r>
              <a:rPr lang="en-US" altLang="zh-CN" sz="2400" dirty="0" smtClean="0"/>
              <a:t>     }</a:t>
            </a:r>
          </a:p>
          <a:p>
            <a:pPr marL="0" indent="0">
              <a:buNone/>
            </a:pPr>
            <a:r>
              <a:rPr lang="en-US" altLang="zh-CN" sz="2400" dirty="0" smtClean="0"/>
              <a:t>     if(</a:t>
            </a:r>
            <a:r>
              <a:rPr lang="en-US" altLang="zh-CN" sz="2400" dirty="0" err="1" smtClean="0"/>
              <a:t>dfn</a:t>
            </a:r>
            <a:r>
              <a:rPr lang="en-US" altLang="zh-CN" sz="2400" dirty="0" smtClean="0"/>
              <a:t>[u</a:t>
            </a:r>
            <a:r>
              <a:rPr lang="en-US" altLang="zh-CN" sz="2400" dirty="0"/>
              <a:t>]==low[u</a:t>
            </a:r>
            <a:r>
              <a:rPr lang="en-US" altLang="zh-CN" sz="2400" dirty="0" smtClean="0"/>
              <a:t>]){//(4)</a:t>
            </a:r>
            <a:r>
              <a:rPr lang="zh-CN" altLang="en-US" sz="2400" dirty="0" smtClean="0"/>
              <a:t>判断当前点及其子孙点是否构成独立的强连通子图</a:t>
            </a:r>
            <a:endParaRPr lang="en-US" altLang="zh-CN" sz="2400" dirty="0" smtClean="0"/>
          </a:p>
          <a:p>
            <a:pPr marL="0" indent="0">
              <a:buNone/>
            </a:pPr>
            <a:r>
              <a:rPr lang="en-US" altLang="zh-CN" sz="2400" dirty="0" smtClean="0"/>
              <a:t>           color[u]=++col;   </a:t>
            </a:r>
            <a:r>
              <a:rPr lang="en-US" altLang="zh-CN" sz="2400" dirty="0" err="1" smtClean="0"/>
              <a:t>vis</a:t>
            </a:r>
            <a:r>
              <a:rPr lang="en-US" altLang="zh-CN" sz="2400" dirty="0" smtClean="0"/>
              <a:t>[u</a:t>
            </a:r>
            <a:r>
              <a:rPr lang="en-US" altLang="zh-CN" sz="2400" dirty="0"/>
              <a:t>]=</a:t>
            </a:r>
            <a:r>
              <a:rPr lang="en-US" altLang="zh-CN" sz="2400" dirty="0" smtClean="0"/>
              <a:t>0; //</a:t>
            </a:r>
            <a:r>
              <a:rPr lang="zh-CN" altLang="en-US" sz="2400" dirty="0" smtClean="0"/>
              <a:t>为当前强连通分量着色</a:t>
            </a:r>
            <a:endParaRPr lang="en-US" altLang="zh-CN" sz="2400" dirty="0" smtClean="0"/>
          </a:p>
          <a:p>
            <a:pPr marL="0" indent="0">
              <a:buNone/>
            </a:pPr>
            <a:r>
              <a:rPr lang="en-US" altLang="zh-CN" sz="2400" dirty="0" smtClean="0"/>
              <a:t>           while(stack[top</a:t>
            </a:r>
            <a:r>
              <a:rPr lang="en-US" altLang="zh-CN" sz="2400" dirty="0"/>
              <a:t>]!=u</a:t>
            </a:r>
            <a:r>
              <a:rPr lang="en-US" altLang="zh-CN" sz="2400" dirty="0" smtClean="0"/>
              <a:t>){ color[stack[top]]=col;  </a:t>
            </a:r>
            <a:r>
              <a:rPr lang="en-US" altLang="zh-CN" sz="2400" dirty="0" err="1" smtClean="0"/>
              <a:t>vis</a:t>
            </a:r>
            <a:r>
              <a:rPr lang="en-US" altLang="zh-CN" sz="2400" dirty="0" smtClean="0"/>
              <a:t>[stack[top--]]=0;  }</a:t>
            </a:r>
          </a:p>
          <a:p>
            <a:pPr marL="0" indent="0">
              <a:buNone/>
            </a:pPr>
            <a:r>
              <a:rPr lang="en-US" altLang="zh-CN" sz="2400" dirty="0"/>
              <a:t> </a:t>
            </a:r>
            <a:r>
              <a:rPr lang="en-US" altLang="zh-CN" sz="2400" dirty="0" smtClean="0"/>
              <a:t>    }</a:t>
            </a:r>
          </a:p>
          <a:p>
            <a:pPr marL="0" indent="0">
              <a:buNone/>
            </a:pPr>
            <a:r>
              <a:rPr lang="en-US" altLang="zh-CN" sz="2400" dirty="0" smtClean="0"/>
              <a:t>}</a:t>
            </a:r>
            <a:endParaRPr lang="zh-CN" altLang="en-US" sz="2400" dirty="0"/>
          </a:p>
        </p:txBody>
      </p:sp>
      <p:sp>
        <p:nvSpPr>
          <p:cNvPr id="4" name="椭圆 3"/>
          <p:cNvSpPr/>
          <p:nvPr/>
        </p:nvSpPr>
        <p:spPr>
          <a:xfrm>
            <a:off x="10095816" y="727985"/>
            <a:ext cx="417259" cy="4172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1</a:t>
            </a:r>
            <a:endParaRPr lang="zh-CN" altLang="en-US" dirty="0"/>
          </a:p>
        </p:txBody>
      </p:sp>
      <p:sp>
        <p:nvSpPr>
          <p:cNvPr id="5" name="椭圆 4"/>
          <p:cNvSpPr/>
          <p:nvPr/>
        </p:nvSpPr>
        <p:spPr>
          <a:xfrm>
            <a:off x="10513075" y="1994855"/>
            <a:ext cx="417259" cy="4172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4</a:t>
            </a:r>
            <a:endParaRPr lang="zh-CN" altLang="en-US" dirty="0"/>
          </a:p>
        </p:txBody>
      </p:sp>
      <p:sp>
        <p:nvSpPr>
          <p:cNvPr id="6" name="椭圆 5"/>
          <p:cNvSpPr/>
          <p:nvPr/>
        </p:nvSpPr>
        <p:spPr>
          <a:xfrm>
            <a:off x="11028594" y="1227192"/>
            <a:ext cx="417259" cy="4172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2</a:t>
            </a:r>
            <a:endParaRPr lang="zh-CN" altLang="en-US" dirty="0"/>
          </a:p>
        </p:txBody>
      </p:sp>
      <p:sp>
        <p:nvSpPr>
          <p:cNvPr id="7" name="椭圆 6"/>
          <p:cNvSpPr/>
          <p:nvPr/>
        </p:nvSpPr>
        <p:spPr>
          <a:xfrm>
            <a:off x="11546155" y="2088663"/>
            <a:ext cx="417259" cy="4172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3</a:t>
            </a:r>
            <a:endParaRPr lang="zh-CN" altLang="en-US" dirty="0"/>
          </a:p>
        </p:txBody>
      </p:sp>
      <p:sp>
        <p:nvSpPr>
          <p:cNvPr id="8" name="椭圆 7"/>
          <p:cNvSpPr/>
          <p:nvPr/>
        </p:nvSpPr>
        <p:spPr>
          <a:xfrm>
            <a:off x="9348178" y="1375968"/>
            <a:ext cx="417259" cy="4172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5</a:t>
            </a:r>
            <a:endParaRPr lang="zh-CN" altLang="en-US" dirty="0"/>
          </a:p>
        </p:txBody>
      </p:sp>
      <p:cxnSp>
        <p:nvCxnSpPr>
          <p:cNvPr id="9" name="直接箭头连接符 8"/>
          <p:cNvCxnSpPr>
            <a:stCxn id="4" idx="6"/>
            <a:endCxn id="6" idx="1"/>
          </p:cNvCxnSpPr>
          <p:nvPr/>
        </p:nvCxnSpPr>
        <p:spPr>
          <a:xfrm>
            <a:off x="10513075" y="936615"/>
            <a:ext cx="576625" cy="35168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0" name="直接箭头连接符 9"/>
          <p:cNvCxnSpPr>
            <a:stCxn id="6" idx="5"/>
            <a:endCxn id="7" idx="1"/>
          </p:cNvCxnSpPr>
          <p:nvPr/>
        </p:nvCxnSpPr>
        <p:spPr>
          <a:xfrm>
            <a:off x="11384747" y="1583345"/>
            <a:ext cx="222514" cy="56642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1" name="直接箭头连接符 10"/>
          <p:cNvCxnSpPr>
            <a:stCxn id="6" idx="3"/>
            <a:endCxn id="5" idx="7"/>
          </p:cNvCxnSpPr>
          <p:nvPr/>
        </p:nvCxnSpPr>
        <p:spPr>
          <a:xfrm flipH="1">
            <a:off x="10869228" y="1583345"/>
            <a:ext cx="220472" cy="47261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2" name="直接箭头连接符 11"/>
          <p:cNvCxnSpPr>
            <a:stCxn id="5" idx="0"/>
            <a:endCxn id="4" idx="4"/>
          </p:cNvCxnSpPr>
          <p:nvPr/>
        </p:nvCxnSpPr>
        <p:spPr>
          <a:xfrm flipH="1" flipV="1">
            <a:off x="10304446" y="1145244"/>
            <a:ext cx="417259" cy="849611"/>
          </a:xfrm>
          <a:prstGeom prst="straightConnector1">
            <a:avLst/>
          </a:prstGeom>
          <a:ln w="38100">
            <a:solidFill>
              <a:srgbClr val="FF0000"/>
            </a:solidFill>
            <a:prstDash val="dashDot"/>
            <a:tailEnd type="triangle"/>
          </a:ln>
        </p:spPr>
        <p:style>
          <a:lnRef idx="1">
            <a:schemeClr val="accent1"/>
          </a:lnRef>
          <a:fillRef idx="0">
            <a:schemeClr val="accent1"/>
          </a:fillRef>
          <a:effectRef idx="0">
            <a:schemeClr val="accent1"/>
          </a:effectRef>
          <a:fontRef idx="minor">
            <a:schemeClr val="tx1"/>
          </a:fontRef>
        </p:style>
      </p:cxnSp>
      <p:cxnSp>
        <p:nvCxnSpPr>
          <p:cNvPr id="13" name="直接箭头连接符 12"/>
          <p:cNvCxnSpPr>
            <a:stCxn id="4" idx="3"/>
            <a:endCxn id="8" idx="7"/>
          </p:cNvCxnSpPr>
          <p:nvPr/>
        </p:nvCxnSpPr>
        <p:spPr>
          <a:xfrm flipH="1">
            <a:off x="9704331" y="1084138"/>
            <a:ext cx="452591" cy="352936"/>
          </a:xfrm>
          <a:prstGeom prst="straightConnector1">
            <a:avLst/>
          </a:prstGeom>
          <a:ln w="38100">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4" name="直接箭头连接符 13"/>
          <p:cNvCxnSpPr>
            <a:stCxn id="8" idx="4"/>
            <a:endCxn id="15" idx="0"/>
          </p:cNvCxnSpPr>
          <p:nvPr/>
        </p:nvCxnSpPr>
        <p:spPr>
          <a:xfrm>
            <a:off x="9556808" y="1793227"/>
            <a:ext cx="539008" cy="1396658"/>
          </a:xfrm>
          <a:prstGeom prst="straightConnector1">
            <a:avLst/>
          </a:prstGeom>
          <a:ln w="38100">
            <a:prstDash val="solid"/>
            <a:tailEnd type="triangle"/>
          </a:ln>
        </p:spPr>
        <p:style>
          <a:lnRef idx="1">
            <a:schemeClr val="accent1"/>
          </a:lnRef>
          <a:fillRef idx="0">
            <a:schemeClr val="accent1"/>
          </a:fillRef>
          <a:effectRef idx="0">
            <a:schemeClr val="accent1"/>
          </a:effectRef>
          <a:fontRef idx="minor">
            <a:schemeClr val="tx1"/>
          </a:fontRef>
        </p:style>
      </p:cxnSp>
      <p:sp>
        <p:nvSpPr>
          <p:cNvPr id="15" name="椭圆 14"/>
          <p:cNvSpPr/>
          <p:nvPr/>
        </p:nvSpPr>
        <p:spPr>
          <a:xfrm>
            <a:off x="9887186" y="3189885"/>
            <a:ext cx="417259" cy="4172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6</a:t>
            </a:r>
            <a:endParaRPr lang="zh-CN" altLang="en-US" dirty="0"/>
          </a:p>
        </p:txBody>
      </p:sp>
      <p:cxnSp>
        <p:nvCxnSpPr>
          <p:cNvPr id="16" name="直接箭头连接符 15"/>
          <p:cNvCxnSpPr>
            <a:stCxn id="15" idx="7"/>
            <a:endCxn id="5" idx="4"/>
          </p:cNvCxnSpPr>
          <p:nvPr/>
        </p:nvCxnSpPr>
        <p:spPr>
          <a:xfrm flipV="1">
            <a:off x="10243339" y="2412114"/>
            <a:ext cx="478366" cy="838877"/>
          </a:xfrm>
          <a:prstGeom prst="straightConnector1">
            <a:avLst/>
          </a:prstGeom>
          <a:ln w="38100">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7" name="直接箭头连接符 16"/>
          <p:cNvCxnSpPr>
            <a:stCxn id="5" idx="6"/>
            <a:endCxn id="7" idx="2"/>
          </p:cNvCxnSpPr>
          <p:nvPr/>
        </p:nvCxnSpPr>
        <p:spPr>
          <a:xfrm>
            <a:off x="10930334" y="2203485"/>
            <a:ext cx="615821" cy="93808"/>
          </a:xfrm>
          <a:prstGeom prst="straightConnector1">
            <a:avLst/>
          </a:prstGeom>
          <a:ln w="38100">
            <a:solidFill>
              <a:srgbClr val="7030A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8" name="直接箭头连接符 17"/>
          <p:cNvCxnSpPr>
            <a:stCxn id="8" idx="3"/>
            <a:endCxn id="19" idx="7"/>
          </p:cNvCxnSpPr>
          <p:nvPr/>
        </p:nvCxnSpPr>
        <p:spPr>
          <a:xfrm flipH="1">
            <a:off x="8770533" y="1732121"/>
            <a:ext cx="638751" cy="209018"/>
          </a:xfrm>
          <a:prstGeom prst="straightConnector1">
            <a:avLst/>
          </a:prstGeom>
          <a:ln w="38100">
            <a:prstDash val="solid"/>
            <a:tailEnd type="triangle"/>
          </a:ln>
        </p:spPr>
        <p:style>
          <a:lnRef idx="1">
            <a:schemeClr val="accent1"/>
          </a:lnRef>
          <a:fillRef idx="0">
            <a:schemeClr val="accent1"/>
          </a:fillRef>
          <a:effectRef idx="0">
            <a:schemeClr val="accent1"/>
          </a:effectRef>
          <a:fontRef idx="minor">
            <a:schemeClr val="tx1"/>
          </a:fontRef>
        </p:style>
      </p:cxnSp>
      <p:sp>
        <p:nvSpPr>
          <p:cNvPr id="19" name="椭圆 18"/>
          <p:cNvSpPr/>
          <p:nvPr/>
        </p:nvSpPr>
        <p:spPr>
          <a:xfrm>
            <a:off x="8414380" y="1880033"/>
            <a:ext cx="417259" cy="4172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7</a:t>
            </a:r>
            <a:endParaRPr lang="zh-CN" altLang="en-US" dirty="0"/>
          </a:p>
        </p:txBody>
      </p:sp>
      <p:cxnSp>
        <p:nvCxnSpPr>
          <p:cNvPr id="20" name="直接箭头连接符 19"/>
          <p:cNvCxnSpPr>
            <a:stCxn id="19" idx="4"/>
            <a:endCxn id="21" idx="1"/>
          </p:cNvCxnSpPr>
          <p:nvPr/>
        </p:nvCxnSpPr>
        <p:spPr>
          <a:xfrm>
            <a:off x="8623010" y="2297292"/>
            <a:ext cx="215060" cy="386736"/>
          </a:xfrm>
          <a:prstGeom prst="straightConnector1">
            <a:avLst/>
          </a:prstGeom>
          <a:ln w="38100">
            <a:prstDash val="solid"/>
            <a:tailEnd type="triangle"/>
          </a:ln>
        </p:spPr>
        <p:style>
          <a:lnRef idx="1">
            <a:schemeClr val="accent1"/>
          </a:lnRef>
          <a:fillRef idx="0">
            <a:schemeClr val="accent1"/>
          </a:fillRef>
          <a:effectRef idx="0">
            <a:schemeClr val="accent1"/>
          </a:effectRef>
          <a:fontRef idx="minor">
            <a:schemeClr val="tx1"/>
          </a:fontRef>
        </p:style>
      </p:cxnSp>
      <p:sp>
        <p:nvSpPr>
          <p:cNvPr id="21" name="椭圆 20"/>
          <p:cNvSpPr/>
          <p:nvPr/>
        </p:nvSpPr>
        <p:spPr>
          <a:xfrm>
            <a:off x="8776964" y="2622922"/>
            <a:ext cx="417259" cy="4172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8</a:t>
            </a:r>
            <a:endParaRPr lang="zh-CN" altLang="en-US" dirty="0"/>
          </a:p>
        </p:txBody>
      </p:sp>
      <p:cxnSp>
        <p:nvCxnSpPr>
          <p:cNvPr id="22" name="直接箭头连接符 21"/>
          <p:cNvCxnSpPr>
            <a:stCxn id="21" idx="7"/>
            <a:endCxn id="8" idx="4"/>
          </p:cNvCxnSpPr>
          <p:nvPr/>
        </p:nvCxnSpPr>
        <p:spPr>
          <a:xfrm flipV="1">
            <a:off x="9133117" y="1793227"/>
            <a:ext cx="423691" cy="890801"/>
          </a:xfrm>
          <a:prstGeom prst="straightConnector1">
            <a:avLst/>
          </a:prstGeom>
          <a:ln w="38100">
            <a:solidFill>
              <a:srgbClr val="FF0000"/>
            </a:solidFill>
            <a:prstDash val="dashDot"/>
            <a:tailEnd type="triangle"/>
          </a:ln>
        </p:spPr>
        <p:style>
          <a:lnRef idx="1">
            <a:schemeClr val="accent1"/>
          </a:lnRef>
          <a:fillRef idx="0">
            <a:schemeClr val="accent1"/>
          </a:fillRef>
          <a:effectRef idx="0">
            <a:schemeClr val="accent1"/>
          </a:effectRef>
          <a:fontRef idx="minor">
            <a:schemeClr val="tx1"/>
          </a:fontRef>
        </p:style>
      </p:cxnSp>
      <p:cxnSp>
        <p:nvCxnSpPr>
          <p:cNvPr id="23" name="直接箭头连接符 22"/>
          <p:cNvCxnSpPr>
            <a:stCxn id="21" idx="5"/>
            <a:endCxn id="24" idx="1"/>
          </p:cNvCxnSpPr>
          <p:nvPr/>
        </p:nvCxnSpPr>
        <p:spPr>
          <a:xfrm>
            <a:off x="9133117" y="2979075"/>
            <a:ext cx="189285" cy="568087"/>
          </a:xfrm>
          <a:prstGeom prst="straightConnector1">
            <a:avLst/>
          </a:prstGeom>
          <a:ln w="38100">
            <a:prstDash val="solid"/>
            <a:tailEnd type="triangle"/>
          </a:ln>
        </p:spPr>
        <p:style>
          <a:lnRef idx="1">
            <a:schemeClr val="accent1"/>
          </a:lnRef>
          <a:fillRef idx="0">
            <a:schemeClr val="accent1"/>
          </a:fillRef>
          <a:effectRef idx="0">
            <a:schemeClr val="accent1"/>
          </a:effectRef>
          <a:fontRef idx="minor">
            <a:schemeClr val="tx1"/>
          </a:fontRef>
        </p:style>
      </p:cxnSp>
      <p:sp>
        <p:nvSpPr>
          <p:cNvPr id="24" name="椭圆 23"/>
          <p:cNvSpPr/>
          <p:nvPr/>
        </p:nvSpPr>
        <p:spPr>
          <a:xfrm>
            <a:off x="9261296" y="3486056"/>
            <a:ext cx="417259" cy="4172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9</a:t>
            </a:r>
            <a:endParaRPr lang="zh-CN" altLang="en-US" dirty="0"/>
          </a:p>
        </p:txBody>
      </p:sp>
    </p:spTree>
    <p:extLst>
      <p:ext uri="{BB962C8B-B14F-4D97-AF65-F5344CB8AC3E}">
        <p14:creationId xmlns:p14="http://schemas.microsoft.com/office/powerpoint/2010/main" val="65785100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缩点重新构建无环有向图</a:t>
            </a:r>
            <a:endParaRPr lang="zh-CN" altLang="en-US" dirty="0"/>
          </a:p>
        </p:txBody>
      </p:sp>
      <p:sp>
        <p:nvSpPr>
          <p:cNvPr id="3" name="内容占位符 2"/>
          <p:cNvSpPr>
            <a:spLocks noGrp="1"/>
          </p:cNvSpPr>
          <p:nvPr>
            <p:ph idx="1"/>
          </p:nvPr>
        </p:nvSpPr>
        <p:spPr/>
        <p:txBody>
          <a:bodyPr/>
          <a:lstStyle/>
          <a:p>
            <a:pPr marL="0" indent="0">
              <a:buNone/>
            </a:pPr>
            <a:r>
              <a:rPr lang="zh-CN" altLang="en-US" dirty="0" smtClean="0"/>
              <a:t>数据结构</a:t>
            </a:r>
            <a:endParaRPr lang="en-US" altLang="zh-CN" dirty="0" smtClean="0"/>
          </a:p>
          <a:p>
            <a:pPr marL="0" indent="0">
              <a:buNone/>
            </a:pPr>
            <a:r>
              <a:rPr lang="en-US" altLang="zh-CN" dirty="0" err="1" smtClean="0"/>
              <a:t>E_node</a:t>
            </a:r>
            <a:r>
              <a:rPr lang="en-US" altLang="zh-CN" dirty="0" smtClean="0"/>
              <a:t> </a:t>
            </a:r>
            <a:r>
              <a:rPr lang="en-US" altLang="zh-CN" dirty="0" err="1" smtClean="0"/>
              <a:t>E_new</a:t>
            </a:r>
            <a:r>
              <a:rPr lang="en-US" altLang="zh-CN" dirty="0" smtClean="0"/>
              <a:t>[</a:t>
            </a:r>
            <a:r>
              <a:rPr lang="en-US" altLang="zh-CN" dirty="0" err="1" smtClean="0"/>
              <a:t>maxm</a:t>
            </a:r>
            <a:r>
              <a:rPr lang="en-US" altLang="zh-CN" dirty="0" smtClean="0"/>
              <a:t>];//</a:t>
            </a:r>
            <a:r>
              <a:rPr lang="zh-CN" altLang="en-US" dirty="0" smtClean="0"/>
              <a:t>新图边链表</a:t>
            </a:r>
            <a:endParaRPr lang="en-US" altLang="zh-CN" dirty="0" smtClean="0"/>
          </a:p>
          <a:p>
            <a:pPr marL="0" indent="0">
              <a:buNone/>
            </a:pPr>
            <a:r>
              <a:rPr lang="en-US" altLang="zh-CN" dirty="0" err="1" smtClean="0"/>
              <a:t>int</a:t>
            </a:r>
            <a:r>
              <a:rPr lang="en-US" altLang="zh-CN" dirty="0" smtClean="0"/>
              <a:t> </a:t>
            </a:r>
            <a:r>
              <a:rPr lang="en-US" altLang="zh-CN" dirty="0" err="1" smtClean="0"/>
              <a:t>head_N</a:t>
            </a:r>
            <a:r>
              <a:rPr lang="en-US" altLang="zh-CN" dirty="0" smtClean="0"/>
              <a:t>[</a:t>
            </a:r>
            <a:r>
              <a:rPr lang="en-US" altLang="zh-CN" dirty="0" err="1" smtClean="0"/>
              <a:t>maxn</a:t>
            </a:r>
            <a:r>
              <a:rPr lang="en-US" altLang="zh-CN" dirty="0" smtClean="0"/>
              <a:t>];//</a:t>
            </a:r>
            <a:r>
              <a:rPr lang="zh-CN" altLang="en-US" dirty="0" smtClean="0"/>
              <a:t>边数</a:t>
            </a:r>
            <a:r>
              <a:rPr lang="en-US" altLang="zh-CN" dirty="0" smtClean="0"/>
              <a:t>,</a:t>
            </a:r>
            <a:r>
              <a:rPr lang="zh-CN" altLang="en-US" dirty="0" smtClean="0"/>
              <a:t>链表头指针</a:t>
            </a:r>
            <a:endParaRPr lang="en-US" altLang="zh-CN" dirty="0" smtClean="0"/>
          </a:p>
          <a:p>
            <a:pPr marL="0" indent="0">
              <a:buNone/>
            </a:pPr>
            <a:r>
              <a:rPr lang="en-US" altLang="zh-CN" dirty="0" smtClean="0"/>
              <a:t>void </a:t>
            </a:r>
            <a:r>
              <a:rPr lang="en-US" altLang="zh-CN" dirty="0" err="1" smtClean="0"/>
              <a:t>E_in_new</a:t>
            </a:r>
            <a:r>
              <a:rPr lang="en-US" altLang="zh-CN" dirty="0" smtClean="0"/>
              <a:t>(</a:t>
            </a:r>
            <a:r>
              <a:rPr lang="en-US" altLang="zh-CN" dirty="0" err="1" smtClean="0"/>
              <a:t>int</a:t>
            </a:r>
            <a:r>
              <a:rPr lang="en-US" altLang="zh-CN" dirty="0" smtClean="0"/>
              <a:t> </a:t>
            </a:r>
            <a:r>
              <a:rPr lang="en-US" altLang="zh-CN" dirty="0" err="1" smtClean="0"/>
              <a:t>u,int</a:t>
            </a:r>
            <a:r>
              <a:rPr lang="en-US" altLang="zh-CN" dirty="0" smtClean="0"/>
              <a:t> v){}//</a:t>
            </a:r>
            <a:r>
              <a:rPr lang="zh-CN" altLang="en-US" dirty="0" smtClean="0"/>
              <a:t>链式前向星构图</a:t>
            </a:r>
            <a:endParaRPr lang="en-US" altLang="zh-CN" dirty="0" smtClean="0"/>
          </a:p>
          <a:p>
            <a:pPr marL="0" indent="0">
              <a:buNone/>
            </a:pPr>
            <a:r>
              <a:rPr lang="en-US" altLang="zh-CN" dirty="0" smtClean="0"/>
              <a:t>tot=0</a:t>
            </a:r>
            <a:r>
              <a:rPr lang="zh-CN" altLang="en-US" dirty="0" smtClean="0"/>
              <a:t>；</a:t>
            </a:r>
            <a:endParaRPr lang="en-US" altLang="zh-CN" dirty="0" smtClean="0"/>
          </a:p>
          <a:p>
            <a:pPr marL="0" indent="0">
              <a:buNone/>
            </a:pPr>
            <a:r>
              <a:rPr lang="en-US" altLang="zh-CN" dirty="0" err="1" smtClean="0"/>
              <a:t>int</a:t>
            </a:r>
            <a:r>
              <a:rPr lang="en-US" altLang="zh-CN" dirty="0" smtClean="0"/>
              <a:t> </a:t>
            </a:r>
            <a:r>
              <a:rPr lang="en-US" altLang="zh-CN" dirty="0" err="1" smtClean="0"/>
              <a:t>Out_d</a:t>
            </a:r>
            <a:r>
              <a:rPr lang="en-US" altLang="zh-CN" dirty="0" smtClean="0"/>
              <a:t>[</a:t>
            </a:r>
            <a:r>
              <a:rPr lang="en-US" altLang="zh-CN" dirty="0" err="1" smtClean="0"/>
              <a:t>maxn</a:t>
            </a:r>
            <a:r>
              <a:rPr lang="en-US" altLang="zh-CN" dirty="0" smtClean="0"/>
              <a:t>]</a:t>
            </a:r>
            <a:r>
              <a:rPr lang="en-US" altLang="zh-CN" dirty="0"/>
              <a:t> </a:t>
            </a:r>
            <a:r>
              <a:rPr lang="en-US" altLang="zh-CN" dirty="0" smtClean="0"/>
              <a:t>,</a:t>
            </a:r>
            <a:r>
              <a:rPr lang="en-US" altLang="zh-CN" dirty="0" err="1" smtClean="0"/>
              <a:t>In_d</a:t>
            </a:r>
            <a:r>
              <a:rPr lang="en-US" altLang="zh-CN" dirty="0" smtClean="0"/>
              <a:t>[</a:t>
            </a:r>
            <a:r>
              <a:rPr lang="en-US" altLang="zh-CN" dirty="0" err="1" smtClean="0"/>
              <a:t>maxn</a:t>
            </a:r>
            <a:r>
              <a:rPr lang="en-US" altLang="zh-CN" dirty="0" smtClean="0"/>
              <a:t>];//</a:t>
            </a:r>
            <a:r>
              <a:rPr lang="zh-CN" altLang="en-US" dirty="0" smtClean="0"/>
              <a:t>出入度</a:t>
            </a:r>
            <a:endParaRPr lang="zh-CN" altLang="en-US" dirty="0"/>
          </a:p>
        </p:txBody>
      </p:sp>
    </p:spTree>
    <p:extLst>
      <p:ext uri="{BB962C8B-B14F-4D97-AF65-F5344CB8AC3E}">
        <p14:creationId xmlns:p14="http://schemas.microsoft.com/office/powerpoint/2010/main" val="32038923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缩点构图</a:t>
            </a:r>
            <a:endParaRPr lang="zh-CN" altLang="en-US" dirty="0"/>
          </a:p>
        </p:txBody>
      </p:sp>
      <p:sp>
        <p:nvSpPr>
          <p:cNvPr id="3" name="内容占位符 2"/>
          <p:cNvSpPr>
            <a:spLocks noGrp="1"/>
          </p:cNvSpPr>
          <p:nvPr>
            <p:ph idx="1"/>
          </p:nvPr>
        </p:nvSpPr>
        <p:spPr/>
        <p:txBody>
          <a:bodyPr/>
          <a:lstStyle/>
          <a:p>
            <a:pPr marL="0" indent="0">
              <a:buNone/>
            </a:pPr>
            <a:r>
              <a:rPr lang="en-US" altLang="zh-CN" dirty="0"/>
              <a:t>void </a:t>
            </a:r>
            <a:r>
              <a:rPr lang="en-US" altLang="zh-CN" dirty="0" smtClean="0"/>
              <a:t>contract(){</a:t>
            </a:r>
          </a:p>
          <a:p>
            <a:pPr marL="0" indent="0">
              <a:buNone/>
            </a:pPr>
            <a:r>
              <a:rPr lang="en-US" altLang="zh-CN" dirty="0"/>
              <a:t> </a:t>
            </a:r>
            <a:r>
              <a:rPr lang="en-US" altLang="zh-CN" dirty="0" smtClean="0"/>
              <a:t>     for(</a:t>
            </a:r>
            <a:r>
              <a:rPr lang="en-US" altLang="zh-CN" dirty="0" err="1" smtClean="0"/>
              <a:t>int</a:t>
            </a:r>
            <a:r>
              <a:rPr lang="en-US" altLang="zh-CN" dirty="0" smtClean="0"/>
              <a:t> </a:t>
            </a:r>
            <a:r>
              <a:rPr lang="en-US" altLang="zh-CN" dirty="0" err="1" smtClean="0"/>
              <a:t>i</a:t>
            </a:r>
            <a:r>
              <a:rPr lang="en-US" altLang="zh-CN" dirty="0" smtClean="0"/>
              <a:t>=0;i&lt;</a:t>
            </a:r>
            <a:r>
              <a:rPr lang="en-US" altLang="zh-CN" dirty="0" err="1" smtClean="0"/>
              <a:t>m;i</a:t>
            </a:r>
            <a:r>
              <a:rPr lang="en-US" altLang="zh-CN" dirty="0" smtClean="0"/>
              <a:t>++){</a:t>
            </a:r>
          </a:p>
          <a:p>
            <a:pPr marL="0" indent="0">
              <a:buNone/>
            </a:pPr>
            <a:r>
              <a:rPr lang="en-US" altLang="zh-CN" dirty="0"/>
              <a:t> </a:t>
            </a:r>
            <a:r>
              <a:rPr lang="en-US" altLang="zh-CN" dirty="0" smtClean="0"/>
              <a:t>         </a:t>
            </a:r>
            <a:r>
              <a:rPr lang="en-US" altLang="zh-CN" dirty="0" err="1" smtClean="0"/>
              <a:t>int</a:t>
            </a:r>
            <a:r>
              <a:rPr lang="en-US" altLang="zh-CN" dirty="0" smtClean="0"/>
              <a:t> u=color[E[</a:t>
            </a:r>
            <a:r>
              <a:rPr lang="en-US" altLang="zh-CN" dirty="0" err="1" smtClean="0"/>
              <a:t>i</a:t>
            </a:r>
            <a:r>
              <a:rPr lang="en-US" altLang="zh-CN" dirty="0" smtClean="0"/>
              <a:t>].u],v=color[E[</a:t>
            </a:r>
            <a:r>
              <a:rPr lang="en-US" altLang="zh-CN" dirty="0" err="1" smtClean="0"/>
              <a:t>i</a:t>
            </a:r>
            <a:r>
              <a:rPr lang="en-US" altLang="zh-CN" dirty="0" smtClean="0"/>
              <a:t>].v];</a:t>
            </a:r>
          </a:p>
          <a:p>
            <a:pPr marL="0" indent="0">
              <a:buNone/>
            </a:pPr>
            <a:r>
              <a:rPr lang="en-US" altLang="zh-CN" dirty="0"/>
              <a:t> </a:t>
            </a:r>
            <a:r>
              <a:rPr lang="en-US" altLang="zh-CN" dirty="0" smtClean="0"/>
              <a:t>         if (u!=v) </a:t>
            </a:r>
            <a:r>
              <a:rPr lang="en-US" altLang="zh-CN" dirty="0" err="1" smtClean="0"/>
              <a:t>E_in_new</a:t>
            </a:r>
            <a:r>
              <a:rPr lang="en-US" altLang="zh-CN" dirty="0" smtClean="0"/>
              <a:t>(</a:t>
            </a:r>
            <a:r>
              <a:rPr lang="en-US" altLang="zh-CN" dirty="0" err="1" smtClean="0"/>
              <a:t>u,v</a:t>
            </a:r>
            <a:r>
              <a:rPr lang="en-US" altLang="zh-CN" dirty="0" smtClean="0"/>
              <a:t>);//</a:t>
            </a:r>
            <a:r>
              <a:rPr lang="zh-CN" altLang="en-US" dirty="0" smtClean="0"/>
              <a:t>根据需要去重</a:t>
            </a:r>
            <a:endParaRPr lang="en-US" altLang="zh-CN" dirty="0" smtClean="0"/>
          </a:p>
          <a:p>
            <a:pPr marL="0" indent="0">
              <a:buNone/>
            </a:pPr>
            <a:r>
              <a:rPr lang="en-US" altLang="zh-CN" dirty="0"/>
              <a:t> </a:t>
            </a:r>
            <a:r>
              <a:rPr lang="en-US" altLang="zh-CN" dirty="0" smtClean="0"/>
              <a:t>     }</a:t>
            </a:r>
          </a:p>
          <a:p>
            <a:pPr marL="0" indent="0">
              <a:buNone/>
            </a:pPr>
            <a:r>
              <a:rPr lang="en-US" altLang="zh-CN" dirty="0"/>
              <a:t>}</a:t>
            </a:r>
            <a:endParaRPr lang="zh-CN" altLang="en-US" dirty="0"/>
          </a:p>
        </p:txBody>
      </p:sp>
    </p:spTree>
    <p:extLst>
      <p:ext uri="{BB962C8B-B14F-4D97-AF65-F5344CB8AC3E}">
        <p14:creationId xmlns:p14="http://schemas.microsoft.com/office/powerpoint/2010/main" val="22334909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US" altLang="zh-CN" dirty="0"/>
              <a:t>1309. [HAOI 2006]</a:t>
            </a:r>
            <a:r>
              <a:rPr lang="zh-CN" altLang="en-US" dirty="0"/>
              <a:t>受欢迎的牛</a:t>
            </a:r>
          </a:p>
        </p:txBody>
      </p:sp>
      <p:sp>
        <p:nvSpPr>
          <p:cNvPr id="5" name="文本占位符 4"/>
          <p:cNvSpPr>
            <a:spLocks noGrp="1"/>
          </p:cNvSpPr>
          <p:nvPr>
            <p:ph type="body" idx="1"/>
          </p:nvPr>
        </p:nvSpPr>
        <p:spPr/>
        <p:txBody>
          <a:bodyPr/>
          <a:lstStyle/>
          <a:p>
            <a:r>
              <a:rPr lang="zh-CN" altLang="en-US" dirty="0" smtClean="0"/>
              <a:t>求强连通分量并缩</a:t>
            </a:r>
            <a:r>
              <a:rPr lang="zh-CN" altLang="en-US" dirty="0"/>
              <a:t>点</a:t>
            </a:r>
          </a:p>
        </p:txBody>
      </p:sp>
    </p:spTree>
    <p:extLst>
      <p:ext uri="{BB962C8B-B14F-4D97-AF65-F5344CB8AC3E}">
        <p14:creationId xmlns:p14="http://schemas.microsoft.com/office/powerpoint/2010/main" val="20291570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zh-CN" altLang="en-US" dirty="0" smtClean="0"/>
              <a:t>有向图的连通性</a:t>
            </a:r>
            <a:endParaRPr lang="zh-CN" altLang="en-US" dirty="0"/>
          </a:p>
        </p:txBody>
      </p:sp>
      <p:sp>
        <p:nvSpPr>
          <p:cNvPr id="5" name="文本占位符 4"/>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00750018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a:t>
            </a:r>
            <a:r>
              <a:rPr lang="zh-CN" altLang="en-US" dirty="0"/>
              <a:t>题目描述</a:t>
            </a:r>
            <a:r>
              <a:rPr lang="en-US" altLang="zh-CN" dirty="0"/>
              <a:t>】</a:t>
            </a:r>
            <a:endParaRPr lang="zh-CN" altLang="en-US" dirty="0"/>
          </a:p>
        </p:txBody>
      </p:sp>
      <p:sp>
        <p:nvSpPr>
          <p:cNvPr id="3" name="内容占位符 2"/>
          <p:cNvSpPr>
            <a:spLocks noGrp="1"/>
          </p:cNvSpPr>
          <p:nvPr>
            <p:ph idx="1"/>
          </p:nvPr>
        </p:nvSpPr>
        <p:spPr/>
        <p:txBody>
          <a:bodyPr/>
          <a:lstStyle/>
          <a:p>
            <a:r>
              <a:rPr lang="zh-CN" altLang="en-US" dirty="0"/>
              <a:t>每一头牛的愿望就是变成一头最受欢迎的牛。现在有 </a:t>
            </a:r>
            <a:r>
              <a:rPr lang="en-US" altLang="zh-CN" dirty="0"/>
              <a:t>N </a:t>
            </a:r>
            <a:r>
              <a:rPr lang="zh-CN" altLang="en-US" dirty="0"/>
              <a:t>头牛，给你 </a:t>
            </a:r>
            <a:r>
              <a:rPr lang="en-US" altLang="zh-CN" dirty="0"/>
              <a:t>M </a:t>
            </a:r>
            <a:r>
              <a:rPr lang="zh-CN" altLang="en-US" dirty="0"/>
              <a:t>对整数（</a:t>
            </a:r>
            <a:r>
              <a:rPr lang="en-US" altLang="zh-CN" dirty="0"/>
              <a:t>A</a:t>
            </a:r>
            <a:r>
              <a:rPr lang="zh-CN" altLang="en-US" dirty="0"/>
              <a:t>，</a:t>
            </a:r>
            <a:r>
              <a:rPr lang="en-US" altLang="zh-CN" dirty="0"/>
              <a:t>B</a:t>
            </a:r>
            <a:r>
              <a:rPr lang="zh-CN" altLang="en-US" dirty="0"/>
              <a:t>），表示牛 </a:t>
            </a:r>
            <a:r>
              <a:rPr lang="en-US" altLang="zh-CN" dirty="0"/>
              <a:t>A </a:t>
            </a:r>
            <a:r>
              <a:rPr lang="zh-CN" altLang="en-US" dirty="0"/>
              <a:t>认为牛 </a:t>
            </a:r>
            <a:r>
              <a:rPr lang="en-US" altLang="zh-CN" dirty="0"/>
              <a:t>B </a:t>
            </a:r>
            <a:r>
              <a:rPr lang="zh-CN" altLang="en-US" dirty="0"/>
              <a:t>受欢迎。这种关系是具有传递性的，如果 </a:t>
            </a:r>
            <a:r>
              <a:rPr lang="en-US" altLang="zh-CN" dirty="0"/>
              <a:t>A </a:t>
            </a:r>
            <a:r>
              <a:rPr lang="zh-CN" altLang="en-US" dirty="0"/>
              <a:t>认为 </a:t>
            </a:r>
            <a:r>
              <a:rPr lang="en-US" altLang="zh-CN" dirty="0"/>
              <a:t>B </a:t>
            </a:r>
            <a:r>
              <a:rPr lang="zh-CN" altLang="en-US" dirty="0"/>
              <a:t>受欢迎，</a:t>
            </a:r>
            <a:r>
              <a:rPr lang="en-US" altLang="zh-CN" dirty="0"/>
              <a:t>B </a:t>
            </a:r>
            <a:r>
              <a:rPr lang="zh-CN" altLang="en-US" dirty="0"/>
              <a:t>认为 </a:t>
            </a:r>
            <a:r>
              <a:rPr lang="en-US" altLang="zh-CN" dirty="0"/>
              <a:t>C </a:t>
            </a:r>
            <a:r>
              <a:rPr lang="zh-CN" altLang="en-US" dirty="0"/>
              <a:t>受欢迎，那么牛 </a:t>
            </a:r>
            <a:r>
              <a:rPr lang="en-US" altLang="zh-CN" dirty="0"/>
              <a:t>A </a:t>
            </a:r>
            <a:r>
              <a:rPr lang="zh-CN" altLang="en-US" dirty="0"/>
              <a:t>也认为牛 </a:t>
            </a:r>
            <a:r>
              <a:rPr lang="en-US" altLang="zh-CN" dirty="0"/>
              <a:t>C </a:t>
            </a:r>
            <a:r>
              <a:rPr lang="zh-CN" altLang="en-US" dirty="0"/>
              <a:t>受欢迎。你的任务是求出有多少头牛被所有的牛认为是受欢迎的。</a:t>
            </a:r>
          </a:p>
        </p:txBody>
      </p:sp>
    </p:spTree>
    <p:extLst>
      <p:ext uri="{BB962C8B-B14F-4D97-AF65-F5344CB8AC3E}">
        <p14:creationId xmlns:p14="http://schemas.microsoft.com/office/powerpoint/2010/main" val="21337655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a:t>
            </a:r>
            <a:r>
              <a:rPr lang="zh-CN" altLang="en-US" dirty="0" smtClean="0"/>
              <a:t>输入</a:t>
            </a:r>
            <a:r>
              <a:rPr lang="zh-CN" altLang="en-US" dirty="0"/>
              <a:t>输出</a:t>
            </a:r>
            <a:r>
              <a:rPr lang="zh-CN" altLang="en-US" dirty="0" smtClean="0"/>
              <a:t>格式</a:t>
            </a:r>
            <a:r>
              <a:rPr lang="en-US" altLang="zh-CN" dirty="0" smtClean="0"/>
              <a:t>】</a:t>
            </a:r>
            <a:endParaRPr lang="zh-CN" altLang="en-US" dirty="0"/>
          </a:p>
        </p:txBody>
      </p:sp>
      <p:sp>
        <p:nvSpPr>
          <p:cNvPr id="3" name="内容占位符 2"/>
          <p:cNvSpPr>
            <a:spLocks noGrp="1"/>
          </p:cNvSpPr>
          <p:nvPr>
            <p:ph idx="1"/>
          </p:nvPr>
        </p:nvSpPr>
        <p:spPr/>
        <p:txBody>
          <a:bodyPr/>
          <a:lstStyle/>
          <a:p>
            <a:r>
              <a:rPr lang="en-US" altLang="zh-CN" sz="2800" dirty="0"/>
              <a:t>【</a:t>
            </a:r>
            <a:r>
              <a:rPr lang="zh-CN" altLang="en-US" sz="2800" dirty="0"/>
              <a:t>输入格式</a:t>
            </a:r>
            <a:r>
              <a:rPr lang="en-US" altLang="zh-CN" sz="2800" dirty="0"/>
              <a:t>】</a:t>
            </a:r>
          </a:p>
          <a:p>
            <a:r>
              <a:rPr lang="zh-CN" altLang="en-US" sz="2800" dirty="0"/>
              <a:t>第 </a:t>
            </a:r>
            <a:r>
              <a:rPr lang="en-US" altLang="zh-CN" sz="2800" dirty="0"/>
              <a:t>1 </a:t>
            </a:r>
            <a:r>
              <a:rPr lang="zh-CN" altLang="en-US" sz="2800" dirty="0"/>
              <a:t>行两个整数 </a:t>
            </a:r>
            <a:r>
              <a:rPr lang="en-US" altLang="zh-CN" sz="2800" dirty="0"/>
              <a:t>N</a:t>
            </a:r>
            <a:r>
              <a:rPr lang="zh-CN" altLang="en-US" sz="2800" dirty="0"/>
              <a:t>，</a:t>
            </a:r>
            <a:r>
              <a:rPr lang="en-US" altLang="zh-CN" sz="2800" dirty="0"/>
              <a:t>M</a:t>
            </a:r>
            <a:r>
              <a:rPr lang="zh-CN" altLang="en-US" sz="2800" dirty="0" smtClean="0"/>
              <a:t>；</a:t>
            </a:r>
            <a:endParaRPr lang="zh-CN" altLang="en-US" sz="2800" dirty="0"/>
          </a:p>
          <a:p>
            <a:r>
              <a:rPr lang="zh-CN" altLang="en-US" sz="2800" dirty="0"/>
              <a:t>接下来 </a:t>
            </a:r>
            <a:r>
              <a:rPr lang="en-US" altLang="zh-CN" sz="2800" dirty="0"/>
              <a:t>M </a:t>
            </a:r>
            <a:r>
              <a:rPr lang="zh-CN" altLang="en-US" sz="2800" dirty="0"/>
              <a:t>行，每行两个数 </a:t>
            </a:r>
            <a:r>
              <a:rPr lang="en-US" altLang="zh-CN" sz="2800" dirty="0"/>
              <a:t>A</a:t>
            </a:r>
            <a:r>
              <a:rPr lang="zh-CN" altLang="en-US" sz="2800" dirty="0"/>
              <a:t>，</a:t>
            </a:r>
            <a:r>
              <a:rPr lang="en-US" altLang="zh-CN" sz="2800" dirty="0"/>
              <a:t>B</a:t>
            </a:r>
            <a:r>
              <a:rPr lang="zh-CN" altLang="en-US" sz="2800" dirty="0"/>
              <a:t>，意思是 </a:t>
            </a:r>
            <a:r>
              <a:rPr lang="en-US" altLang="zh-CN" sz="2800" dirty="0"/>
              <a:t>A </a:t>
            </a:r>
            <a:r>
              <a:rPr lang="zh-CN" altLang="en-US" sz="2800" dirty="0"/>
              <a:t>认为 </a:t>
            </a:r>
            <a:r>
              <a:rPr lang="en-US" altLang="zh-CN" sz="2800" dirty="0"/>
              <a:t>B </a:t>
            </a:r>
            <a:r>
              <a:rPr lang="zh-CN" altLang="en-US" sz="2800" dirty="0"/>
              <a:t>是受欢迎的（给出的信息有可能重复，即有可能出现多个 </a:t>
            </a:r>
            <a:r>
              <a:rPr lang="en-US" altLang="zh-CN" sz="2800" dirty="0"/>
              <a:t>A</a:t>
            </a:r>
            <a:r>
              <a:rPr lang="zh-CN" altLang="en-US" sz="2800" dirty="0"/>
              <a:t>，</a:t>
            </a:r>
            <a:r>
              <a:rPr lang="en-US" altLang="zh-CN" sz="2800" dirty="0"/>
              <a:t>B</a:t>
            </a:r>
            <a:r>
              <a:rPr lang="zh-CN" altLang="en-US" sz="2800" dirty="0"/>
              <a:t>）</a:t>
            </a:r>
          </a:p>
          <a:p>
            <a:endParaRPr lang="zh-CN" altLang="en-US" sz="2800" dirty="0"/>
          </a:p>
          <a:p>
            <a:r>
              <a:rPr lang="en-US" altLang="zh-CN" sz="2800" dirty="0"/>
              <a:t>【</a:t>
            </a:r>
            <a:r>
              <a:rPr lang="zh-CN" altLang="en-US" sz="2800" dirty="0"/>
              <a:t>输出格式</a:t>
            </a:r>
            <a:r>
              <a:rPr lang="en-US" altLang="zh-CN" sz="2800" dirty="0"/>
              <a:t>】</a:t>
            </a:r>
          </a:p>
          <a:p>
            <a:r>
              <a:rPr lang="zh-CN" altLang="en-US" sz="2800" dirty="0"/>
              <a:t>一个数，即有多少头牛被所有的牛认为是受欢迎的。</a:t>
            </a:r>
          </a:p>
        </p:txBody>
      </p:sp>
    </p:spTree>
    <p:extLst>
      <p:ext uri="{BB962C8B-B14F-4D97-AF65-F5344CB8AC3E}">
        <p14:creationId xmlns:p14="http://schemas.microsoft.com/office/powerpoint/2010/main" val="346325869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a:t>
            </a:r>
            <a:r>
              <a:rPr lang="zh-CN" altLang="en-US" dirty="0" smtClean="0"/>
              <a:t>样例输入</a:t>
            </a:r>
            <a:r>
              <a:rPr lang="zh-CN" altLang="en-US" dirty="0"/>
              <a:t>输出</a:t>
            </a:r>
            <a:r>
              <a:rPr lang="en-US" altLang="zh-CN" dirty="0" smtClean="0"/>
              <a:t>】</a:t>
            </a:r>
            <a:endParaRPr lang="zh-CN" altLang="en-US" dirty="0"/>
          </a:p>
        </p:txBody>
      </p:sp>
      <p:sp>
        <p:nvSpPr>
          <p:cNvPr id="3" name="内容占位符 2"/>
          <p:cNvSpPr>
            <a:spLocks noGrp="1"/>
          </p:cNvSpPr>
          <p:nvPr>
            <p:ph idx="1"/>
          </p:nvPr>
        </p:nvSpPr>
        <p:spPr>
          <a:xfrm>
            <a:off x="609600" y="1196752"/>
            <a:ext cx="3343835" cy="4824536"/>
          </a:xfrm>
        </p:spPr>
        <p:txBody>
          <a:bodyPr/>
          <a:lstStyle/>
          <a:p>
            <a:pPr marL="0" indent="0">
              <a:buNone/>
            </a:pPr>
            <a:r>
              <a:rPr lang="en-US" altLang="zh-CN" dirty="0"/>
              <a:t>【</a:t>
            </a:r>
            <a:r>
              <a:rPr lang="zh-CN" altLang="en-US" dirty="0"/>
              <a:t>样例输入</a:t>
            </a:r>
            <a:r>
              <a:rPr lang="en-US" altLang="zh-CN" dirty="0"/>
              <a:t>】</a:t>
            </a:r>
          </a:p>
          <a:p>
            <a:pPr marL="0" indent="0">
              <a:buNone/>
            </a:pPr>
            <a:r>
              <a:rPr lang="en-US" altLang="zh-CN" dirty="0"/>
              <a:t>3 3</a:t>
            </a:r>
          </a:p>
          <a:p>
            <a:pPr marL="0" indent="0">
              <a:buNone/>
            </a:pPr>
            <a:r>
              <a:rPr lang="en-US" altLang="zh-CN" dirty="0"/>
              <a:t>1 2</a:t>
            </a:r>
          </a:p>
          <a:p>
            <a:pPr marL="0" indent="0">
              <a:buNone/>
            </a:pPr>
            <a:r>
              <a:rPr lang="en-US" altLang="zh-CN" dirty="0"/>
              <a:t>2 1</a:t>
            </a:r>
          </a:p>
          <a:p>
            <a:pPr marL="0" indent="0">
              <a:buNone/>
            </a:pPr>
            <a:r>
              <a:rPr lang="en-US" altLang="zh-CN" dirty="0"/>
              <a:t>2 3</a:t>
            </a:r>
          </a:p>
          <a:p>
            <a:pPr marL="0" indent="0">
              <a:buNone/>
            </a:pPr>
            <a:r>
              <a:rPr lang="en-US" altLang="zh-CN" dirty="0"/>
              <a:t>【</a:t>
            </a:r>
            <a:r>
              <a:rPr lang="zh-CN" altLang="en-US" dirty="0"/>
              <a:t>样例输出</a:t>
            </a:r>
            <a:r>
              <a:rPr lang="en-US" altLang="zh-CN" dirty="0"/>
              <a:t>】</a:t>
            </a:r>
          </a:p>
          <a:p>
            <a:pPr marL="0" indent="0">
              <a:buNone/>
            </a:pPr>
            <a:r>
              <a:rPr lang="en-US" altLang="zh-CN" dirty="0"/>
              <a:t>1</a:t>
            </a:r>
            <a:endParaRPr lang="zh-CN" altLang="en-US" dirty="0"/>
          </a:p>
        </p:txBody>
      </p:sp>
      <p:sp>
        <p:nvSpPr>
          <p:cNvPr id="4" name="椭圆 3"/>
          <p:cNvSpPr/>
          <p:nvPr/>
        </p:nvSpPr>
        <p:spPr>
          <a:xfrm>
            <a:off x="6994978" y="1360842"/>
            <a:ext cx="403449" cy="403449"/>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1</a:t>
            </a:r>
            <a:endParaRPr lang="zh-CN" altLang="en-US" dirty="0"/>
          </a:p>
        </p:txBody>
      </p:sp>
      <p:sp>
        <p:nvSpPr>
          <p:cNvPr id="5" name="椭圆 4"/>
          <p:cNvSpPr/>
          <p:nvPr/>
        </p:nvSpPr>
        <p:spPr>
          <a:xfrm>
            <a:off x="7004921" y="2564994"/>
            <a:ext cx="403449" cy="403449"/>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2</a:t>
            </a:r>
            <a:endParaRPr lang="zh-CN" altLang="en-US" dirty="0"/>
          </a:p>
        </p:txBody>
      </p:sp>
      <p:sp>
        <p:nvSpPr>
          <p:cNvPr id="6" name="椭圆 5"/>
          <p:cNvSpPr/>
          <p:nvPr/>
        </p:nvSpPr>
        <p:spPr>
          <a:xfrm>
            <a:off x="7759889" y="3286253"/>
            <a:ext cx="403449" cy="40344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3</a:t>
            </a:r>
            <a:endParaRPr lang="zh-CN" altLang="en-US" dirty="0"/>
          </a:p>
        </p:txBody>
      </p:sp>
      <p:cxnSp>
        <p:nvCxnSpPr>
          <p:cNvPr id="14" name="曲线连接符 13"/>
          <p:cNvCxnSpPr>
            <a:stCxn id="4" idx="2"/>
            <a:endCxn id="5" idx="2"/>
          </p:cNvCxnSpPr>
          <p:nvPr/>
        </p:nvCxnSpPr>
        <p:spPr>
          <a:xfrm rot="10800000" flipH="1" flipV="1">
            <a:off x="6994977" y="1562567"/>
            <a:ext cx="9943" cy="1204152"/>
          </a:xfrm>
          <a:prstGeom prst="curvedConnector3">
            <a:avLst>
              <a:gd name="adj1" fmla="val -2299105"/>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8" name="曲线连接符 17"/>
          <p:cNvCxnSpPr>
            <a:stCxn id="5" idx="6"/>
            <a:endCxn id="4" idx="6"/>
          </p:cNvCxnSpPr>
          <p:nvPr/>
        </p:nvCxnSpPr>
        <p:spPr>
          <a:xfrm flipH="1" flipV="1">
            <a:off x="7398427" y="1562567"/>
            <a:ext cx="9943" cy="1204152"/>
          </a:xfrm>
          <a:prstGeom prst="curvedConnector3">
            <a:avLst>
              <a:gd name="adj1" fmla="val -2299105"/>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4" name="直接箭头连接符 23"/>
          <p:cNvCxnSpPr>
            <a:stCxn id="5" idx="5"/>
            <a:endCxn id="6" idx="1"/>
          </p:cNvCxnSpPr>
          <p:nvPr/>
        </p:nvCxnSpPr>
        <p:spPr>
          <a:xfrm>
            <a:off x="7349286" y="2909359"/>
            <a:ext cx="469687" cy="435978"/>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759107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title"/>
          </p:nvPr>
        </p:nvSpPr>
        <p:spPr>
          <a:xfrm>
            <a:off x="431371" y="311972"/>
            <a:ext cx="11334829" cy="441764"/>
          </a:xfrm>
          <a:prstGeom prst="rect">
            <a:avLst/>
          </a:prstGeom>
        </p:spPr>
        <p:txBody>
          <a:bodyPr vert="horz" wrap="square" lIns="0" tIns="8930" rIns="0" bIns="0" numCol="1" rtlCol="0" anchor="ctr" anchorCtr="0" compatLnSpc="1">
            <a:prstTxWarp prst="textNoShape">
              <a:avLst/>
            </a:prstTxWarp>
            <a:spAutoFit/>
          </a:bodyPr>
          <a:lstStyle/>
          <a:p>
            <a:pPr marL="8929">
              <a:spcBef>
                <a:spcPts val="70"/>
              </a:spcBef>
            </a:pPr>
            <a:r>
              <a:rPr lang="en-US" altLang="zh-CN" sz="2812" dirty="0" smtClean="0">
                <a:solidFill>
                  <a:srgbClr val="333333"/>
                </a:solidFill>
                <a:latin typeface="Arial"/>
                <a:cs typeface="Arial"/>
              </a:rPr>
              <a:t>【</a:t>
            </a:r>
            <a:r>
              <a:rPr lang="zh-CN" altLang="en-US" sz="2812" dirty="0" smtClean="0">
                <a:solidFill>
                  <a:srgbClr val="333333"/>
                </a:solidFill>
                <a:latin typeface="Arial"/>
                <a:cs typeface="Arial"/>
              </a:rPr>
              <a:t>问题分析</a:t>
            </a:r>
            <a:r>
              <a:rPr lang="en-US" altLang="zh-CN" sz="2812" dirty="0" smtClean="0">
                <a:solidFill>
                  <a:srgbClr val="333333"/>
                </a:solidFill>
                <a:latin typeface="Arial"/>
                <a:cs typeface="Arial"/>
              </a:rPr>
              <a:t>】</a:t>
            </a:r>
            <a:endParaRPr sz="2812" dirty="0">
              <a:latin typeface="Microsoft JhengHei UI"/>
              <a:cs typeface="Microsoft JhengHei UI"/>
            </a:endParaRPr>
          </a:p>
        </p:txBody>
      </p:sp>
      <p:sp>
        <p:nvSpPr>
          <p:cNvPr id="6" name="内容占位符 5"/>
          <p:cNvSpPr>
            <a:spLocks noGrp="1"/>
          </p:cNvSpPr>
          <p:nvPr>
            <p:ph idx="1"/>
          </p:nvPr>
        </p:nvSpPr>
        <p:spPr>
          <a:xfrm>
            <a:off x="591671" y="1196752"/>
            <a:ext cx="10963835" cy="3787624"/>
          </a:xfrm>
        </p:spPr>
        <p:txBody>
          <a:bodyPr/>
          <a:lstStyle/>
          <a:p>
            <a:pPr marL="8929">
              <a:spcBef>
                <a:spcPts val="70"/>
              </a:spcBef>
            </a:pPr>
            <a:r>
              <a:rPr lang="zh-CN" altLang="en-US" sz="2800" dirty="0" smtClean="0">
                <a:latin typeface="Arial Unicode MS"/>
                <a:cs typeface="Arial Unicode MS"/>
              </a:rPr>
              <a:t>建模</a:t>
            </a:r>
            <a:endParaRPr lang="en-US" altLang="zh-CN" sz="2800" dirty="0" smtClean="0">
              <a:latin typeface="Arial Unicode MS"/>
              <a:cs typeface="Arial Unicode MS"/>
            </a:endParaRPr>
          </a:p>
          <a:p>
            <a:pPr marL="717550" lvl="1" indent="-269875" defTabSz="896938">
              <a:spcBef>
                <a:spcPts val="70"/>
              </a:spcBef>
            </a:pPr>
            <a:r>
              <a:rPr lang="zh-CN" altLang="en-US" sz="2400" dirty="0" smtClean="0">
                <a:latin typeface="Arial Unicode MS"/>
                <a:cs typeface="Arial Unicode MS"/>
              </a:rPr>
              <a:t>如果 </a:t>
            </a:r>
            <a:r>
              <a:rPr lang="en-US" altLang="zh-CN" sz="2400" dirty="0">
                <a:latin typeface="Arial Unicode MS"/>
                <a:cs typeface="Arial Unicode MS"/>
              </a:rPr>
              <a:t>A</a:t>
            </a:r>
            <a:r>
              <a:rPr lang="zh-CN" altLang="en-US" sz="2400" dirty="0">
                <a:latin typeface="Arial Unicode MS"/>
                <a:cs typeface="Arial Unicode MS"/>
              </a:rPr>
              <a:t> 认为 </a:t>
            </a:r>
            <a:r>
              <a:rPr lang="en-US" altLang="zh-CN" sz="2400" dirty="0">
                <a:latin typeface="Arial Unicode MS"/>
                <a:cs typeface="Arial Unicode MS"/>
              </a:rPr>
              <a:t>B</a:t>
            </a:r>
            <a:r>
              <a:rPr lang="zh-CN" altLang="en-US" sz="2400" dirty="0">
                <a:latin typeface="Arial Unicode MS"/>
                <a:cs typeface="Arial Unicode MS"/>
              </a:rPr>
              <a:t> 受欢迎，</a:t>
            </a:r>
            <a:r>
              <a:rPr lang="en-US" altLang="zh-CN" sz="2400" dirty="0">
                <a:latin typeface="Arial Unicode MS"/>
                <a:cs typeface="Arial Unicode MS"/>
              </a:rPr>
              <a:t>A</a:t>
            </a:r>
            <a:r>
              <a:rPr lang="zh-CN" altLang="en-US" sz="2400" dirty="0">
                <a:latin typeface="Arial Unicode MS"/>
                <a:cs typeface="Arial Unicode MS"/>
              </a:rPr>
              <a:t> 向 </a:t>
            </a:r>
            <a:r>
              <a:rPr lang="en-US" altLang="zh-CN" sz="2400" dirty="0">
                <a:latin typeface="Arial Unicode MS"/>
                <a:cs typeface="Arial Unicode MS"/>
              </a:rPr>
              <a:t>B</a:t>
            </a:r>
            <a:r>
              <a:rPr lang="zh-CN" altLang="en-US" sz="2400" dirty="0">
                <a:latin typeface="Arial Unicode MS"/>
                <a:cs typeface="Arial Unicode MS"/>
              </a:rPr>
              <a:t> 连边。</a:t>
            </a:r>
          </a:p>
          <a:p>
            <a:pPr marL="717550" lvl="1" indent="-269875">
              <a:spcBef>
                <a:spcPts val="14"/>
              </a:spcBef>
            </a:pPr>
            <a:r>
              <a:rPr lang="zh-CN" altLang="en-US" sz="2400" dirty="0">
                <a:latin typeface="Arial Unicode MS"/>
                <a:cs typeface="Arial Unicode MS"/>
              </a:rPr>
              <a:t>受所有奶牛欢迎的奶牛只有可能是图中唯一的出度为零的强连通分量中的所有奶牛，所以若出现两个以上出度为</a:t>
            </a:r>
            <a:r>
              <a:rPr lang="en-US" altLang="zh-CN" sz="2400" dirty="0">
                <a:latin typeface="Arial Unicode MS"/>
                <a:cs typeface="Arial Unicode MS"/>
              </a:rPr>
              <a:t>0</a:t>
            </a:r>
            <a:r>
              <a:rPr lang="zh-CN" altLang="en-US" sz="2400" dirty="0">
                <a:latin typeface="Arial Unicode MS"/>
                <a:cs typeface="Arial Unicode MS"/>
              </a:rPr>
              <a:t>的强连通分量则不存在明星奶牛</a:t>
            </a:r>
          </a:p>
          <a:p>
            <a:pPr marL="8929" marR="3572">
              <a:lnSpc>
                <a:spcPct val="119800"/>
              </a:lnSpc>
              <a:spcBef>
                <a:spcPts val="70"/>
              </a:spcBef>
            </a:pPr>
            <a:r>
              <a:rPr lang="zh-CN" altLang="en-US" sz="2800" dirty="0" smtClean="0">
                <a:latin typeface="Arial Unicode MS"/>
                <a:cs typeface="Arial Unicode MS"/>
              </a:rPr>
              <a:t>求解方法</a:t>
            </a:r>
            <a:endParaRPr lang="en-US" altLang="zh-CN" sz="2800" dirty="0" smtClean="0">
              <a:latin typeface="Arial Unicode MS"/>
              <a:cs typeface="Arial Unicode MS"/>
            </a:endParaRPr>
          </a:p>
          <a:p>
            <a:pPr marL="408979" marR="3572" lvl="1">
              <a:lnSpc>
                <a:spcPct val="119800"/>
              </a:lnSpc>
              <a:spcBef>
                <a:spcPts val="70"/>
              </a:spcBef>
            </a:pPr>
            <a:r>
              <a:rPr lang="en-US" altLang="zh-CN" sz="2400" dirty="0" err="1" smtClean="0">
                <a:latin typeface="Arial Unicode MS"/>
                <a:cs typeface="Arial Unicode MS"/>
              </a:rPr>
              <a:t>Tarjan</a:t>
            </a:r>
            <a:r>
              <a:rPr lang="en-US" altLang="zh-CN" sz="2400" dirty="0" smtClean="0">
                <a:latin typeface="Arial Unicode MS"/>
                <a:cs typeface="Arial Unicode MS"/>
              </a:rPr>
              <a:t> </a:t>
            </a:r>
            <a:r>
              <a:rPr lang="zh-CN" altLang="en-US" sz="2400" dirty="0">
                <a:latin typeface="Arial Unicode MS"/>
                <a:cs typeface="Arial Unicode MS"/>
              </a:rPr>
              <a:t>求强连通</a:t>
            </a:r>
            <a:r>
              <a:rPr lang="zh-CN" altLang="en-US" sz="2400" dirty="0" smtClean="0">
                <a:latin typeface="Arial Unicode MS"/>
                <a:cs typeface="Arial Unicode MS"/>
              </a:rPr>
              <a:t>分量缩</a:t>
            </a:r>
            <a:r>
              <a:rPr lang="zh-CN" altLang="en-US" sz="2400" dirty="0">
                <a:latin typeface="Arial Unicode MS"/>
                <a:cs typeface="Arial Unicode MS"/>
              </a:rPr>
              <a:t>点后的</a:t>
            </a:r>
            <a:r>
              <a:rPr lang="zh-CN" altLang="en-US" sz="2400" dirty="0" smtClean="0">
                <a:latin typeface="Arial Unicode MS"/>
                <a:cs typeface="Arial Unicode MS"/>
              </a:rPr>
              <a:t>图</a:t>
            </a:r>
            <a:endParaRPr lang="en-US" altLang="zh-CN" sz="2400" dirty="0" smtClean="0">
              <a:latin typeface="Arial Unicode MS"/>
              <a:cs typeface="Arial Unicode MS"/>
            </a:endParaRPr>
          </a:p>
          <a:p>
            <a:pPr marL="809029" marR="3572" lvl="2">
              <a:lnSpc>
                <a:spcPct val="119800"/>
              </a:lnSpc>
              <a:spcBef>
                <a:spcPts val="70"/>
              </a:spcBef>
            </a:pPr>
            <a:r>
              <a:rPr lang="zh-CN" altLang="en-US" sz="2400" dirty="0" smtClean="0">
                <a:latin typeface="Arial Unicode MS"/>
                <a:cs typeface="Arial Unicode MS"/>
              </a:rPr>
              <a:t>出</a:t>
            </a:r>
            <a:r>
              <a:rPr lang="zh-CN" altLang="en-US" sz="2400" dirty="0">
                <a:latin typeface="Arial Unicode MS"/>
                <a:cs typeface="Arial Unicode MS"/>
              </a:rPr>
              <a:t>度为 </a:t>
            </a:r>
            <a:r>
              <a:rPr lang="en-US" altLang="zh-CN" sz="2400" dirty="0">
                <a:latin typeface="Arial Unicode MS"/>
                <a:cs typeface="Arial Unicode MS"/>
              </a:rPr>
              <a:t>0</a:t>
            </a:r>
            <a:r>
              <a:rPr lang="zh-CN" altLang="en-US" sz="2400" dirty="0">
                <a:latin typeface="Arial Unicode MS"/>
                <a:cs typeface="Arial Unicode MS"/>
              </a:rPr>
              <a:t> 的点若只有一个则输出其代表的强连通</a:t>
            </a:r>
            <a:r>
              <a:rPr lang="zh-CN" altLang="en-US" sz="2400" dirty="0" smtClean="0">
                <a:latin typeface="Arial Unicode MS"/>
                <a:cs typeface="Arial Unicode MS"/>
              </a:rPr>
              <a:t>分量的大小</a:t>
            </a:r>
            <a:endParaRPr lang="en-US" altLang="zh-CN" sz="2400" dirty="0" smtClean="0">
              <a:latin typeface="Arial Unicode MS"/>
              <a:cs typeface="Arial Unicode MS"/>
            </a:endParaRPr>
          </a:p>
          <a:p>
            <a:pPr marL="809029" marR="3572" lvl="2">
              <a:lnSpc>
                <a:spcPct val="119800"/>
              </a:lnSpc>
              <a:spcBef>
                <a:spcPts val="70"/>
              </a:spcBef>
            </a:pPr>
            <a:r>
              <a:rPr lang="zh-CN" altLang="en-US" sz="2400" dirty="0" smtClean="0">
                <a:latin typeface="Arial Unicode MS"/>
                <a:cs typeface="Arial Unicode MS"/>
              </a:rPr>
              <a:t>否则</a:t>
            </a:r>
            <a:r>
              <a:rPr lang="zh-CN" altLang="en-US" sz="2400" dirty="0">
                <a:latin typeface="Arial Unicode MS"/>
                <a:cs typeface="Arial Unicode MS"/>
              </a:rPr>
              <a:t>无</a:t>
            </a:r>
            <a:r>
              <a:rPr lang="zh-CN" altLang="en-US" sz="2400" dirty="0" smtClean="0">
                <a:latin typeface="Arial Unicode MS"/>
                <a:cs typeface="Arial Unicode MS"/>
              </a:rPr>
              <a:t>解</a:t>
            </a:r>
            <a:endParaRPr lang="zh-CN" altLang="en-US" sz="2400" dirty="0">
              <a:latin typeface="Arial Unicode MS"/>
              <a:cs typeface="Arial Unicode MS"/>
            </a:endParaRPr>
          </a:p>
        </p:txBody>
      </p:sp>
    </p:spTree>
    <p:extLst>
      <p:ext uri="{BB962C8B-B14F-4D97-AF65-F5344CB8AC3E}">
        <p14:creationId xmlns:p14="http://schemas.microsoft.com/office/powerpoint/2010/main" val="36065050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US" altLang="zh-CN" dirty="0"/>
              <a:t>908. [USACO 5.3] </a:t>
            </a:r>
            <a:r>
              <a:rPr lang="zh-CN" altLang="en-US" dirty="0"/>
              <a:t>校园网</a:t>
            </a:r>
          </a:p>
        </p:txBody>
      </p:sp>
      <p:sp>
        <p:nvSpPr>
          <p:cNvPr id="5" name="文本占位符 4"/>
          <p:cNvSpPr>
            <a:spLocks noGrp="1"/>
          </p:cNvSpPr>
          <p:nvPr>
            <p:ph type="body" idx="1"/>
          </p:nvPr>
        </p:nvSpPr>
        <p:spPr/>
        <p:txBody>
          <a:bodyPr/>
          <a:lstStyle/>
          <a:p>
            <a:r>
              <a:rPr lang="zh-CN" altLang="en-US" dirty="0" smtClean="0"/>
              <a:t>求强连通分量及构建强连通图</a:t>
            </a:r>
            <a:endParaRPr lang="zh-CN" altLang="en-US" dirty="0"/>
          </a:p>
        </p:txBody>
      </p:sp>
    </p:spTree>
    <p:extLst>
      <p:ext uri="{BB962C8B-B14F-4D97-AF65-F5344CB8AC3E}">
        <p14:creationId xmlns:p14="http://schemas.microsoft.com/office/powerpoint/2010/main" val="14941359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a:t>
            </a:r>
            <a:r>
              <a:rPr lang="zh-CN" altLang="en-US" dirty="0" smtClean="0"/>
              <a:t>试题描述</a:t>
            </a:r>
            <a:r>
              <a:rPr lang="en-US" altLang="zh-CN" dirty="0" smtClean="0"/>
              <a:t>】</a:t>
            </a:r>
            <a:endParaRPr lang="zh-CN" altLang="en-US" dirty="0"/>
          </a:p>
        </p:txBody>
      </p:sp>
      <p:sp>
        <p:nvSpPr>
          <p:cNvPr id="3" name="内容占位符 2"/>
          <p:cNvSpPr>
            <a:spLocks noGrp="1"/>
          </p:cNvSpPr>
          <p:nvPr>
            <p:ph idx="1"/>
          </p:nvPr>
        </p:nvSpPr>
        <p:spPr/>
        <p:txBody>
          <a:bodyPr/>
          <a:lstStyle/>
          <a:p>
            <a:r>
              <a:rPr lang="zh-CN" altLang="en-US" sz="2400" dirty="0"/>
              <a:t>一些学校连入一个电脑网络。那些学校已订立了协议：每个学校都会给其它的一些学校分发软件（称作“接受学校”）。注意如果 </a:t>
            </a:r>
            <a:r>
              <a:rPr lang="en-US" altLang="zh-CN" sz="2400" dirty="0"/>
              <a:t>B </a:t>
            </a:r>
            <a:r>
              <a:rPr lang="zh-CN" altLang="en-US" sz="2400" dirty="0"/>
              <a:t>在 </a:t>
            </a:r>
            <a:r>
              <a:rPr lang="en-US" altLang="zh-CN" sz="2400" dirty="0"/>
              <a:t>A </a:t>
            </a:r>
            <a:r>
              <a:rPr lang="zh-CN" altLang="en-US" sz="2400" dirty="0"/>
              <a:t>学校的分发列表中，那么 </a:t>
            </a:r>
            <a:r>
              <a:rPr lang="en-US" altLang="zh-CN" sz="2400" dirty="0"/>
              <a:t>A </a:t>
            </a:r>
            <a:r>
              <a:rPr lang="zh-CN" altLang="en-US" sz="2400" dirty="0"/>
              <a:t>不必也在 </a:t>
            </a:r>
            <a:r>
              <a:rPr lang="en-US" altLang="zh-CN" sz="2400" dirty="0"/>
              <a:t>B </a:t>
            </a:r>
            <a:r>
              <a:rPr lang="zh-CN" altLang="en-US" sz="2400" dirty="0"/>
              <a:t>学校的列表中。</a:t>
            </a:r>
          </a:p>
          <a:p>
            <a:endParaRPr lang="zh-CN" altLang="en-US" sz="2400" dirty="0"/>
          </a:p>
          <a:p>
            <a:r>
              <a:rPr lang="zh-CN" altLang="en-US" sz="2400" dirty="0" smtClean="0"/>
              <a:t>子</a:t>
            </a:r>
            <a:r>
              <a:rPr lang="zh-CN" altLang="en-US" sz="2400" dirty="0"/>
              <a:t>任务 </a:t>
            </a:r>
            <a:r>
              <a:rPr lang="en-US" altLang="zh-CN" sz="2400" dirty="0" smtClean="0"/>
              <a:t>A</a:t>
            </a:r>
            <a:r>
              <a:rPr lang="zh-CN" altLang="en-US" sz="2400" dirty="0" smtClean="0"/>
              <a:t>：</a:t>
            </a:r>
            <a:r>
              <a:rPr lang="zh-CN" altLang="en-US" sz="2400" dirty="0"/>
              <a:t>根据协议，</a:t>
            </a:r>
            <a:r>
              <a:rPr lang="zh-CN" altLang="en-US" sz="2400" dirty="0" smtClean="0"/>
              <a:t>写</a:t>
            </a:r>
            <a:r>
              <a:rPr lang="zh-CN" altLang="en-US" sz="2400" dirty="0"/>
              <a:t>一个程序</a:t>
            </a:r>
            <a:r>
              <a:rPr lang="zh-CN" altLang="en-US" sz="2400" dirty="0" smtClean="0"/>
              <a:t>计算为了</a:t>
            </a:r>
            <a:r>
              <a:rPr lang="zh-CN" altLang="en-US" sz="2400" dirty="0"/>
              <a:t>让网络中所有的学校都用上新软件，必须接受新软件副本的最少学校</a:t>
            </a:r>
            <a:r>
              <a:rPr lang="zh-CN" altLang="en-US" sz="2400" dirty="0" smtClean="0"/>
              <a:t>数目。</a:t>
            </a:r>
            <a:endParaRPr lang="en-US" altLang="zh-CN" sz="2400" dirty="0" smtClean="0"/>
          </a:p>
          <a:p>
            <a:r>
              <a:rPr lang="zh-CN" altLang="en-US" sz="2400" dirty="0"/>
              <a:t>子任务 </a:t>
            </a:r>
            <a:r>
              <a:rPr lang="en-US" altLang="zh-CN" sz="2400" dirty="0" smtClean="0"/>
              <a:t>B</a:t>
            </a:r>
            <a:r>
              <a:rPr lang="zh-CN" altLang="en-US" sz="2400" dirty="0" smtClean="0"/>
              <a:t>：我们</a:t>
            </a:r>
            <a:r>
              <a:rPr lang="zh-CN" altLang="en-US" sz="2400" dirty="0"/>
              <a:t>想要确定通过给任意一个学校发送新软件，这个软件就会分发到网络中的所有学校。为了完成这个任务，我们可能必须扩展接收学校列表，使其加入新成员。计算最少需要增加几个扩展，使得不论我们给哪个学校发送新软件，它都会到达其余所有的</a:t>
            </a:r>
            <a:r>
              <a:rPr lang="zh-CN" altLang="en-US" sz="2400" dirty="0" smtClean="0"/>
              <a:t>学校。</a:t>
            </a:r>
            <a:r>
              <a:rPr lang="zh-CN" altLang="en-US" sz="2400" dirty="0"/>
              <a:t>一个扩展就是在一个学校的接收学校列表中引入一个新成员。</a:t>
            </a:r>
          </a:p>
        </p:txBody>
      </p:sp>
    </p:spTree>
    <p:extLst>
      <p:ext uri="{BB962C8B-B14F-4D97-AF65-F5344CB8AC3E}">
        <p14:creationId xmlns:p14="http://schemas.microsoft.com/office/powerpoint/2010/main" val="40519986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a:t>
            </a:r>
            <a:r>
              <a:rPr lang="zh-CN" altLang="en-US" dirty="0" smtClean="0"/>
              <a:t>输入输出格式</a:t>
            </a:r>
            <a:r>
              <a:rPr lang="en-US" altLang="zh-CN" dirty="0" smtClean="0"/>
              <a:t>】</a:t>
            </a:r>
            <a:endParaRPr lang="zh-CN" altLang="en-US" dirty="0"/>
          </a:p>
        </p:txBody>
      </p:sp>
      <p:sp>
        <p:nvSpPr>
          <p:cNvPr id="3" name="内容占位符 2"/>
          <p:cNvSpPr>
            <a:spLocks noGrp="1"/>
          </p:cNvSpPr>
          <p:nvPr>
            <p:ph idx="1"/>
          </p:nvPr>
        </p:nvSpPr>
        <p:spPr/>
        <p:txBody>
          <a:bodyPr/>
          <a:lstStyle/>
          <a:p>
            <a:r>
              <a:rPr lang="en-US" altLang="zh-CN" sz="2800" dirty="0"/>
              <a:t>INPUT FORMAT (file schlnet.in)</a:t>
            </a:r>
          </a:p>
          <a:p>
            <a:pPr lvl="1"/>
            <a:r>
              <a:rPr lang="zh-CN" altLang="en-US" sz="2400" dirty="0" smtClean="0"/>
              <a:t>第</a:t>
            </a:r>
            <a:r>
              <a:rPr lang="en-US" altLang="zh-CN" sz="2400" dirty="0" smtClean="0"/>
              <a:t>1</a:t>
            </a:r>
            <a:r>
              <a:rPr lang="zh-CN" altLang="en-US" sz="2400" dirty="0" smtClean="0"/>
              <a:t>行</a:t>
            </a:r>
            <a:r>
              <a:rPr lang="zh-CN" altLang="en-US" sz="2400" dirty="0"/>
              <a:t>包括一个整数 </a:t>
            </a:r>
            <a:r>
              <a:rPr lang="en-US" altLang="zh-CN" sz="2400" dirty="0"/>
              <a:t>N</a:t>
            </a:r>
            <a:r>
              <a:rPr lang="zh-CN" altLang="en-US" sz="2400" dirty="0"/>
              <a:t>：网络中的学校数目（</a:t>
            </a:r>
            <a:r>
              <a:rPr lang="en-US" altLang="zh-CN" sz="2400" dirty="0"/>
              <a:t>2 &lt;= N &lt;= 100</a:t>
            </a:r>
            <a:r>
              <a:rPr lang="zh-CN" altLang="en-US" sz="2400" dirty="0" smtClean="0"/>
              <a:t>），学校</a:t>
            </a:r>
            <a:r>
              <a:rPr lang="zh-CN" altLang="en-US" sz="2400" dirty="0"/>
              <a:t>用前 </a:t>
            </a:r>
            <a:r>
              <a:rPr lang="en-US" altLang="zh-CN" sz="2400" dirty="0"/>
              <a:t>N </a:t>
            </a:r>
            <a:r>
              <a:rPr lang="zh-CN" altLang="en-US" sz="2400" dirty="0"/>
              <a:t>个正整数标识</a:t>
            </a:r>
            <a:r>
              <a:rPr lang="zh-CN" altLang="en-US" sz="2400" dirty="0" smtClean="0"/>
              <a:t>。</a:t>
            </a:r>
            <a:endParaRPr lang="en-US" altLang="zh-CN" sz="2400" dirty="0" smtClean="0"/>
          </a:p>
          <a:p>
            <a:pPr lvl="1"/>
            <a:r>
              <a:rPr lang="zh-CN" altLang="en-US" sz="2400" dirty="0" smtClean="0"/>
              <a:t>接下来 </a:t>
            </a:r>
            <a:r>
              <a:rPr lang="en-US" altLang="zh-CN" sz="2400" dirty="0"/>
              <a:t>N </a:t>
            </a:r>
            <a:r>
              <a:rPr lang="zh-CN" altLang="en-US" sz="2400" dirty="0"/>
              <a:t>行中每行都表示一个接收学校列表（分发列表）</a:t>
            </a:r>
            <a:r>
              <a:rPr lang="zh-CN" altLang="en-US" sz="2400" dirty="0" smtClean="0"/>
              <a:t>。</a:t>
            </a:r>
            <a:endParaRPr lang="en-US" altLang="zh-CN" sz="2400" dirty="0" smtClean="0"/>
          </a:p>
          <a:p>
            <a:pPr lvl="1"/>
            <a:r>
              <a:rPr lang="zh-CN" altLang="en-US" sz="2400" dirty="0" smtClean="0"/>
              <a:t>第 </a:t>
            </a:r>
            <a:r>
              <a:rPr lang="en-US" altLang="zh-CN" sz="2400" dirty="0"/>
              <a:t>i+1 </a:t>
            </a:r>
            <a:r>
              <a:rPr lang="zh-CN" altLang="en-US" sz="2400" dirty="0"/>
              <a:t>行包括学校 </a:t>
            </a:r>
            <a:r>
              <a:rPr lang="en-US" altLang="zh-CN" sz="2400" dirty="0" err="1"/>
              <a:t>i</a:t>
            </a:r>
            <a:r>
              <a:rPr lang="en-US" altLang="zh-CN" sz="2400" dirty="0"/>
              <a:t> </a:t>
            </a:r>
            <a:r>
              <a:rPr lang="zh-CN" altLang="en-US" sz="2400" dirty="0"/>
              <a:t>的接收学校的标识符。每个列表用 </a:t>
            </a:r>
            <a:r>
              <a:rPr lang="en-US" altLang="zh-CN" sz="2400" dirty="0"/>
              <a:t>0 </a:t>
            </a:r>
            <a:r>
              <a:rPr lang="zh-CN" altLang="en-US" sz="2400" dirty="0"/>
              <a:t>结束。空列表只用一个 </a:t>
            </a:r>
            <a:r>
              <a:rPr lang="en-US" altLang="zh-CN" sz="2400" dirty="0"/>
              <a:t>0 </a:t>
            </a:r>
            <a:r>
              <a:rPr lang="zh-CN" altLang="en-US" sz="2400" dirty="0"/>
              <a:t>表示</a:t>
            </a:r>
            <a:r>
              <a:rPr lang="zh-CN" altLang="en-US" sz="2400" dirty="0" smtClean="0"/>
              <a:t>。</a:t>
            </a:r>
            <a:endParaRPr lang="zh-CN" altLang="en-US" sz="2400" dirty="0"/>
          </a:p>
          <a:p>
            <a:r>
              <a:rPr lang="en-US" altLang="zh-CN" sz="2800" dirty="0"/>
              <a:t>OUTPUT FORMAT(file </a:t>
            </a:r>
            <a:r>
              <a:rPr lang="en-US" altLang="zh-CN" sz="2800" dirty="0" err="1"/>
              <a:t>schlnet.out</a:t>
            </a:r>
            <a:r>
              <a:rPr lang="en-US" altLang="zh-CN" sz="2800" dirty="0"/>
              <a:t>)</a:t>
            </a:r>
          </a:p>
          <a:p>
            <a:pPr lvl="1"/>
            <a:r>
              <a:rPr lang="zh-CN" altLang="en-US" sz="2400" dirty="0"/>
              <a:t>你的程序应该在输出文件中输出两行</a:t>
            </a:r>
            <a:r>
              <a:rPr lang="zh-CN" altLang="en-US" sz="2400" dirty="0" smtClean="0"/>
              <a:t>。</a:t>
            </a:r>
            <a:endParaRPr lang="en-US" altLang="zh-CN" sz="2400" dirty="0" smtClean="0"/>
          </a:p>
          <a:p>
            <a:pPr lvl="2"/>
            <a:r>
              <a:rPr lang="zh-CN" altLang="en-US" sz="2400" dirty="0" smtClean="0"/>
              <a:t>第</a:t>
            </a:r>
            <a:r>
              <a:rPr lang="zh-CN" altLang="en-US" sz="2400" dirty="0"/>
              <a:t>一行应该包括一个正整数：子任务 </a:t>
            </a:r>
            <a:r>
              <a:rPr lang="en-US" altLang="zh-CN" sz="2400" dirty="0"/>
              <a:t>A </a:t>
            </a:r>
            <a:r>
              <a:rPr lang="zh-CN" altLang="en-US" sz="2400" dirty="0"/>
              <a:t>的解</a:t>
            </a:r>
            <a:r>
              <a:rPr lang="zh-CN" altLang="en-US" sz="2400" dirty="0" smtClean="0"/>
              <a:t>。</a:t>
            </a:r>
            <a:endParaRPr lang="en-US" altLang="zh-CN" sz="2400" dirty="0" smtClean="0"/>
          </a:p>
          <a:p>
            <a:pPr lvl="2"/>
            <a:r>
              <a:rPr lang="zh-CN" altLang="en-US" sz="2400" dirty="0" smtClean="0"/>
              <a:t>第二</a:t>
            </a:r>
            <a:r>
              <a:rPr lang="zh-CN" altLang="en-US" sz="2400" dirty="0"/>
              <a:t>行应该包括子任务 </a:t>
            </a:r>
            <a:r>
              <a:rPr lang="en-US" altLang="zh-CN" sz="2400" dirty="0"/>
              <a:t>B </a:t>
            </a:r>
            <a:r>
              <a:rPr lang="zh-CN" altLang="en-US" sz="2400" dirty="0"/>
              <a:t>的解。</a:t>
            </a:r>
          </a:p>
          <a:p>
            <a:endParaRPr lang="zh-CN" altLang="en-US" sz="2800" dirty="0"/>
          </a:p>
          <a:p>
            <a:endParaRPr lang="zh-CN" altLang="en-US" sz="2800" dirty="0"/>
          </a:p>
        </p:txBody>
      </p:sp>
    </p:spTree>
    <p:extLst>
      <p:ext uri="{BB962C8B-B14F-4D97-AF65-F5344CB8AC3E}">
        <p14:creationId xmlns:p14="http://schemas.microsoft.com/office/powerpoint/2010/main" val="6028441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a:t>
            </a:r>
            <a:r>
              <a:rPr lang="zh-CN" altLang="en-US" dirty="0" smtClean="0"/>
              <a:t>输入输出样例</a:t>
            </a:r>
            <a:r>
              <a:rPr lang="en-US" altLang="zh-CN" dirty="0" smtClean="0"/>
              <a:t>】</a:t>
            </a:r>
            <a:endParaRPr lang="zh-CN" altLang="en-US" dirty="0"/>
          </a:p>
        </p:txBody>
      </p:sp>
      <p:sp>
        <p:nvSpPr>
          <p:cNvPr id="3" name="内容占位符 2"/>
          <p:cNvSpPr>
            <a:spLocks noGrp="1"/>
          </p:cNvSpPr>
          <p:nvPr>
            <p:ph idx="1"/>
          </p:nvPr>
        </p:nvSpPr>
        <p:spPr>
          <a:xfrm>
            <a:off x="609600" y="1196752"/>
            <a:ext cx="5880847" cy="5204048"/>
          </a:xfrm>
        </p:spPr>
        <p:txBody>
          <a:bodyPr/>
          <a:lstStyle/>
          <a:p>
            <a:r>
              <a:rPr lang="en-US" altLang="zh-CN" sz="2400" dirty="0"/>
              <a:t>SAMPLE INPUT (file schlnet.in)</a:t>
            </a:r>
          </a:p>
          <a:p>
            <a:r>
              <a:rPr lang="en-US" altLang="zh-CN" sz="2400" dirty="0"/>
              <a:t>5</a:t>
            </a:r>
          </a:p>
          <a:p>
            <a:r>
              <a:rPr lang="en-US" altLang="zh-CN" sz="2400" dirty="0"/>
              <a:t>2 4 3 0</a:t>
            </a:r>
          </a:p>
          <a:p>
            <a:r>
              <a:rPr lang="en-US" altLang="zh-CN" sz="2400" dirty="0"/>
              <a:t>4 5 0</a:t>
            </a:r>
          </a:p>
          <a:p>
            <a:r>
              <a:rPr lang="en-US" altLang="zh-CN" sz="2400" dirty="0"/>
              <a:t>0</a:t>
            </a:r>
          </a:p>
          <a:p>
            <a:r>
              <a:rPr lang="en-US" altLang="zh-CN" sz="2400" dirty="0"/>
              <a:t>0</a:t>
            </a:r>
          </a:p>
          <a:p>
            <a:r>
              <a:rPr lang="en-US" altLang="zh-CN" sz="2400" dirty="0"/>
              <a:t>1 0</a:t>
            </a:r>
          </a:p>
          <a:p>
            <a:endParaRPr lang="en-US" altLang="zh-CN" sz="2400" dirty="0"/>
          </a:p>
          <a:p>
            <a:r>
              <a:rPr lang="en-US" altLang="zh-CN" sz="2400" dirty="0"/>
              <a:t>SAMPLE OUTPUT (file </a:t>
            </a:r>
            <a:r>
              <a:rPr lang="en-US" altLang="zh-CN" sz="2400" dirty="0" err="1"/>
              <a:t>schlnet.out</a:t>
            </a:r>
            <a:r>
              <a:rPr lang="en-US" altLang="zh-CN" sz="2400" dirty="0"/>
              <a:t>)</a:t>
            </a:r>
          </a:p>
          <a:p>
            <a:r>
              <a:rPr lang="en-US" altLang="zh-CN" sz="2400" dirty="0"/>
              <a:t>1</a:t>
            </a:r>
          </a:p>
          <a:p>
            <a:r>
              <a:rPr lang="en-US" altLang="zh-CN" sz="2400" dirty="0"/>
              <a:t>2</a:t>
            </a:r>
            <a:endParaRPr lang="zh-CN" altLang="en-US" sz="2400" dirty="0"/>
          </a:p>
        </p:txBody>
      </p:sp>
      <p:sp>
        <p:nvSpPr>
          <p:cNvPr id="4" name="椭圆 3"/>
          <p:cNvSpPr/>
          <p:nvPr/>
        </p:nvSpPr>
        <p:spPr>
          <a:xfrm>
            <a:off x="7910357" y="1564303"/>
            <a:ext cx="403449" cy="403449"/>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1</a:t>
            </a:r>
            <a:endParaRPr lang="zh-CN" altLang="en-US" dirty="0"/>
          </a:p>
        </p:txBody>
      </p:sp>
      <p:sp>
        <p:nvSpPr>
          <p:cNvPr id="5" name="椭圆 4"/>
          <p:cNvSpPr/>
          <p:nvPr/>
        </p:nvSpPr>
        <p:spPr>
          <a:xfrm>
            <a:off x="7910357" y="2636711"/>
            <a:ext cx="403449" cy="403449"/>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2</a:t>
            </a:r>
            <a:endParaRPr lang="zh-CN" altLang="en-US" dirty="0"/>
          </a:p>
        </p:txBody>
      </p:sp>
      <p:sp>
        <p:nvSpPr>
          <p:cNvPr id="6" name="椭圆 5"/>
          <p:cNvSpPr/>
          <p:nvPr/>
        </p:nvSpPr>
        <p:spPr>
          <a:xfrm>
            <a:off x="8974398" y="1564302"/>
            <a:ext cx="403449" cy="403449"/>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3</a:t>
            </a:r>
            <a:endParaRPr lang="zh-CN" altLang="en-US" dirty="0"/>
          </a:p>
        </p:txBody>
      </p:sp>
      <p:sp>
        <p:nvSpPr>
          <p:cNvPr id="7" name="椭圆 6"/>
          <p:cNvSpPr/>
          <p:nvPr/>
        </p:nvSpPr>
        <p:spPr>
          <a:xfrm>
            <a:off x="8974398" y="2636711"/>
            <a:ext cx="403449" cy="403449"/>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4</a:t>
            </a:r>
            <a:endParaRPr lang="zh-CN" altLang="en-US" dirty="0"/>
          </a:p>
        </p:txBody>
      </p:sp>
      <p:cxnSp>
        <p:nvCxnSpPr>
          <p:cNvPr id="8" name="直接连接符 7"/>
          <p:cNvCxnSpPr>
            <a:stCxn id="4" idx="6"/>
            <a:endCxn id="6" idx="2"/>
          </p:cNvCxnSpPr>
          <p:nvPr/>
        </p:nvCxnSpPr>
        <p:spPr>
          <a:xfrm flipV="1">
            <a:off x="8313806" y="1766027"/>
            <a:ext cx="660592" cy="1"/>
          </a:xfrm>
          <a:prstGeom prst="line">
            <a:avLst/>
          </a:prstGeom>
          <a:ln w="38100">
            <a:solidFill>
              <a:schemeClr val="accent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9" name="直接连接符 8"/>
          <p:cNvCxnSpPr>
            <a:stCxn id="4" idx="4"/>
            <a:endCxn id="5" idx="0"/>
          </p:cNvCxnSpPr>
          <p:nvPr/>
        </p:nvCxnSpPr>
        <p:spPr>
          <a:xfrm>
            <a:off x="8112082" y="1967752"/>
            <a:ext cx="0" cy="668959"/>
          </a:xfrm>
          <a:prstGeom prst="line">
            <a:avLst/>
          </a:prstGeom>
          <a:ln w="38100">
            <a:solidFill>
              <a:schemeClr val="accent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1" name="椭圆 10"/>
          <p:cNvSpPr/>
          <p:nvPr/>
        </p:nvSpPr>
        <p:spPr>
          <a:xfrm>
            <a:off x="6747590" y="2494070"/>
            <a:ext cx="403449" cy="403449"/>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5</a:t>
            </a:r>
            <a:endParaRPr lang="zh-CN" altLang="en-US" dirty="0"/>
          </a:p>
        </p:txBody>
      </p:sp>
      <p:cxnSp>
        <p:nvCxnSpPr>
          <p:cNvPr id="12" name="直接连接符 11"/>
          <p:cNvCxnSpPr>
            <a:stCxn id="5" idx="6"/>
            <a:endCxn id="7" idx="2"/>
          </p:cNvCxnSpPr>
          <p:nvPr/>
        </p:nvCxnSpPr>
        <p:spPr>
          <a:xfrm>
            <a:off x="8313806" y="2838436"/>
            <a:ext cx="660592" cy="0"/>
          </a:xfrm>
          <a:prstGeom prst="line">
            <a:avLst/>
          </a:prstGeom>
          <a:ln w="38100">
            <a:solidFill>
              <a:schemeClr val="accent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7" name="直接箭头连接符 16"/>
          <p:cNvCxnSpPr>
            <a:stCxn id="4" idx="5"/>
            <a:endCxn id="7" idx="1"/>
          </p:cNvCxnSpPr>
          <p:nvPr/>
        </p:nvCxnSpPr>
        <p:spPr>
          <a:xfrm>
            <a:off x="8254722" y="1908668"/>
            <a:ext cx="778760" cy="787127"/>
          </a:xfrm>
          <a:prstGeom prst="straightConnector1">
            <a:avLst/>
          </a:prstGeom>
          <a:ln w="38100">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1" name="直接连接符 20"/>
          <p:cNvCxnSpPr>
            <a:stCxn id="5" idx="2"/>
            <a:endCxn id="11" idx="6"/>
          </p:cNvCxnSpPr>
          <p:nvPr/>
        </p:nvCxnSpPr>
        <p:spPr>
          <a:xfrm flipH="1" flipV="1">
            <a:off x="7151039" y="2695795"/>
            <a:ext cx="759318" cy="142641"/>
          </a:xfrm>
          <a:prstGeom prst="line">
            <a:avLst/>
          </a:prstGeom>
          <a:ln w="38100">
            <a:solidFill>
              <a:schemeClr val="accent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9" name="直接连接符 28"/>
          <p:cNvCxnSpPr>
            <a:stCxn id="11" idx="7"/>
            <a:endCxn id="4" idx="3"/>
          </p:cNvCxnSpPr>
          <p:nvPr/>
        </p:nvCxnSpPr>
        <p:spPr>
          <a:xfrm flipV="1">
            <a:off x="7091955" y="1908668"/>
            <a:ext cx="877486" cy="644486"/>
          </a:xfrm>
          <a:prstGeom prst="line">
            <a:avLst/>
          </a:prstGeom>
          <a:ln w="38100">
            <a:solidFill>
              <a:schemeClr val="accent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79648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a:t>
            </a:r>
            <a:r>
              <a:rPr lang="zh-CN" altLang="en-US" dirty="0" smtClean="0"/>
              <a:t>问题分析</a:t>
            </a:r>
            <a:r>
              <a:rPr lang="en-US" altLang="zh-CN" dirty="0" smtClean="0"/>
              <a:t>】</a:t>
            </a:r>
            <a:endParaRPr lang="zh-CN" altLang="en-US" dirty="0"/>
          </a:p>
        </p:txBody>
      </p:sp>
      <p:sp>
        <p:nvSpPr>
          <p:cNvPr id="3" name="内容占位符 2"/>
          <p:cNvSpPr>
            <a:spLocks noGrp="1"/>
          </p:cNvSpPr>
          <p:nvPr>
            <p:ph idx="1"/>
          </p:nvPr>
        </p:nvSpPr>
        <p:spPr>
          <a:xfrm>
            <a:off x="437417" y="963590"/>
            <a:ext cx="8926345" cy="5733045"/>
          </a:xfrm>
        </p:spPr>
        <p:txBody>
          <a:bodyPr/>
          <a:lstStyle/>
          <a:p>
            <a:r>
              <a:rPr lang="zh-CN" altLang="en-US" sz="2800" dirty="0" smtClean="0"/>
              <a:t>建模：每个学校向分发列表中的接受学校连有向边</a:t>
            </a:r>
            <a:endParaRPr lang="en-US" altLang="zh-CN" sz="2800" dirty="0" smtClean="0"/>
          </a:p>
          <a:p>
            <a:r>
              <a:rPr lang="en-US" altLang="zh-CN" sz="2800" dirty="0" err="1" smtClean="0"/>
              <a:t>Tarjan</a:t>
            </a:r>
            <a:r>
              <a:rPr lang="zh-CN" altLang="en-US" sz="2800" dirty="0" smtClean="0"/>
              <a:t>求强连通分量缩点后的图</a:t>
            </a:r>
            <a:endParaRPr lang="en-US" altLang="zh-CN" sz="2800" dirty="0" smtClean="0"/>
          </a:p>
          <a:p>
            <a:pPr lvl="1"/>
            <a:r>
              <a:rPr lang="zh-CN" altLang="en-US" sz="2400" dirty="0" smtClean="0"/>
              <a:t>子任务</a:t>
            </a:r>
            <a:r>
              <a:rPr lang="en-US" altLang="zh-CN" sz="2400" dirty="0" smtClean="0"/>
              <a:t>A</a:t>
            </a:r>
          </a:p>
          <a:p>
            <a:pPr lvl="2"/>
            <a:r>
              <a:rPr lang="zh-CN" altLang="en-US" sz="2400" dirty="0" smtClean="0"/>
              <a:t>所有入度为</a:t>
            </a:r>
            <a:r>
              <a:rPr lang="en-US" altLang="zh-CN" sz="2400" dirty="0" smtClean="0"/>
              <a:t>0</a:t>
            </a:r>
            <a:r>
              <a:rPr lang="zh-CN" altLang="en-US" sz="2400" dirty="0" smtClean="0"/>
              <a:t>的点需要投放软件副本</a:t>
            </a:r>
            <a:endParaRPr lang="en-US" altLang="zh-CN" sz="2400" dirty="0" smtClean="0"/>
          </a:p>
          <a:p>
            <a:pPr lvl="1"/>
            <a:r>
              <a:rPr lang="zh-CN" altLang="en-US" sz="2400" dirty="0" smtClean="0"/>
              <a:t>子任务</a:t>
            </a:r>
            <a:r>
              <a:rPr lang="en-US" altLang="zh-CN" sz="2400" dirty="0" smtClean="0"/>
              <a:t>B</a:t>
            </a:r>
            <a:r>
              <a:rPr lang="zh-CN" altLang="en-US" sz="2400" dirty="0"/>
              <a:t>：给一张</a:t>
            </a:r>
            <a:r>
              <a:rPr lang="en-US" altLang="zh-CN" sz="2400" dirty="0"/>
              <a:t>DAG</a:t>
            </a:r>
            <a:r>
              <a:rPr lang="zh-CN" altLang="en-US" sz="2400" dirty="0"/>
              <a:t>求最少添加几条边使得</a:t>
            </a:r>
            <a:r>
              <a:rPr lang="en-US" altLang="zh-CN" sz="2400" dirty="0"/>
              <a:t>DAG</a:t>
            </a:r>
            <a:r>
              <a:rPr lang="zh-CN" altLang="en-US" sz="2400" dirty="0"/>
              <a:t>变成一个</a:t>
            </a:r>
            <a:r>
              <a:rPr lang="en-US" altLang="zh-CN" sz="2400" dirty="0"/>
              <a:t>SCC</a:t>
            </a:r>
            <a:endParaRPr lang="en-US" altLang="zh-CN" sz="2400" dirty="0" smtClean="0"/>
          </a:p>
          <a:p>
            <a:pPr lvl="2"/>
            <a:r>
              <a:rPr lang="zh-CN" altLang="en-US" sz="2400" dirty="0" smtClean="0"/>
              <a:t>出度为</a:t>
            </a:r>
            <a:r>
              <a:rPr lang="en-US" altLang="zh-CN" sz="2400" dirty="0" smtClean="0"/>
              <a:t>0</a:t>
            </a:r>
            <a:r>
              <a:rPr lang="zh-CN" altLang="en-US" sz="2400" dirty="0" smtClean="0"/>
              <a:t>的点向入度为</a:t>
            </a:r>
            <a:r>
              <a:rPr lang="en-US" altLang="zh-CN" sz="2400" dirty="0" smtClean="0"/>
              <a:t>0</a:t>
            </a:r>
            <a:r>
              <a:rPr lang="zh-CN" altLang="en-US" sz="2400" dirty="0" smtClean="0"/>
              <a:t>的点连边构环，最终构建出强连通图</a:t>
            </a:r>
            <a:endParaRPr lang="en-US" altLang="zh-CN" sz="2400" dirty="0" smtClean="0"/>
          </a:p>
          <a:p>
            <a:pPr lvl="2"/>
            <a:r>
              <a:rPr lang="zh-CN" altLang="en-US" sz="2400" dirty="0"/>
              <a:t>答案是</a:t>
            </a:r>
            <a:r>
              <a:rPr lang="en-US" altLang="zh-CN" sz="2400" dirty="0"/>
              <a:t>max{</a:t>
            </a:r>
            <a:r>
              <a:rPr lang="zh-CN" altLang="en-US" sz="2400" dirty="0"/>
              <a:t>入度为</a:t>
            </a:r>
            <a:r>
              <a:rPr lang="en-US" altLang="zh-CN" sz="2400" dirty="0"/>
              <a:t>0</a:t>
            </a:r>
            <a:r>
              <a:rPr lang="zh-CN" altLang="en-US" sz="2400" dirty="0"/>
              <a:t>的连通块个数，出度为</a:t>
            </a:r>
            <a:r>
              <a:rPr lang="en-US" altLang="zh-CN" sz="2400" dirty="0"/>
              <a:t>0</a:t>
            </a:r>
            <a:r>
              <a:rPr lang="zh-CN" altLang="en-US" sz="2400" dirty="0"/>
              <a:t>的连通块个数</a:t>
            </a:r>
            <a:r>
              <a:rPr lang="en-US" altLang="zh-CN" sz="2400" dirty="0" smtClean="0"/>
              <a:t>}</a:t>
            </a:r>
          </a:p>
          <a:p>
            <a:pPr lvl="2"/>
            <a:r>
              <a:rPr lang="zh-CN" altLang="en-US" sz="2400" dirty="0" smtClean="0"/>
              <a:t>证明？</a:t>
            </a:r>
            <a:endParaRPr lang="en-US" altLang="zh-CN" sz="2400" dirty="0"/>
          </a:p>
        </p:txBody>
      </p:sp>
      <p:sp>
        <p:nvSpPr>
          <p:cNvPr id="4" name="椭圆 3"/>
          <p:cNvSpPr/>
          <p:nvPr/>
        </p:nvSpPr>
        <p:spPr>
          <a:xfrm>
            <a:off x="10391663" y="667833"/>
            <a:ext cx="403449" cy="403449"/>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1</a:t>
            </a:r>
            <a:endParaRPr lang="zh-CN" altLang="en-US" dirty="0"/>
          </a:p>
        </p:txBody>
      </p:sp>
      <p:sp>
        <p:nvSpPr>
          <p:cNvPr id="5" name="椭圆 4"/>
          <p:cNvSpPr/>
          <p:nvPr/>
        </p:nvSpPr>
        <p:spPr>
          <a:xfrm>
            <a:off x="10391663" y="1740241"/>
            <a:ext cx="403449" cy="403449"/>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2</a:t>
            </a:r>
            <a:endParaRPr lang="zh-CN" altLang="en-US" dirty="0"/>
          </a:p>
        </p:txBody>
      </p:sp>
      <p:sp>
        <p:nvSpPr>
          <p:cNvPr id="6" name="椭圆 5"/>
          <p:cNvSpPr/>
          <p:nvPr/>
        </p:nvSpPr>
        <p:spPr>
          <a:xfrm>
            <a:off x="11455704" y="667832"/>
            <a:ext cx="403449" cy="403449"/>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3</a:t>
            </a:r>
            <a:endParaRPr lang="zh-CN" altLang="en-US" dirty="0"/>
          </a:p>
        </p:txBody>
      </p:sp>
      <p:sp>
        <p:nvSpPr>
          <p:cNvPr id="7" name="椭圆 6"/>
          <p:cNvSpPr/>
          <p:nvPr/>
        </p:nvSpPr>
        <p:spPr>
          <a:xfrm>
            <a:off x="11455704" y="1740241"/>
            <a:ext cx="403449" cy="403449"/>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4</a:t>
            </a:r>
            <a:endParaRPr lang="zh-CN" altLang="en-US" dirty="0"/>
          </a:p>
        </p:txBody>
      </p:sp>
      <p:cxnSp>
        <p:nvCxnSpPr>
          <p:cNvPr id="8" name="直接连接符 7"/>
          <p:cNvCxnSpPr>
            <a:stCxn id="4" idx="6"/>
            <a:endCxn id="6" idx="2"/>
          </p:cNvCxnSpPr>
          <p:nvPr/>
        </p:nvCxnSpPr>
        <p:spPr>
          <a:xfrm flipV="1">
            <a:off x="10795112" y="869557"/>
            <a:ext cx="660592" cy="1"/>
          </a:xfrm>
          <a:prstGeom prst="line">
            <a:avLst/>
          </a:prstGeom>
          <a:ln w="38100">
            <a:solidFill>
              <a:schemeClr val="accent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9" name="直接连接符 8"/>
          <p:cNvCxnSpPr>
            <a:stCxn id="4" idx="4"/>
            <a:endCxn id="5" idx="0"/>
          </p:cNvCxnSpPr>
          <p:nvPr/>
        </p:nvCxnSpPr>
        <p:spPr>
          <a:xfrm>
            <a:off x="10593388" y="1071282"/>
            <a:ext cx="0" cy="668959"/>
          </a:xfrm>
          <a:prstGeom prst="line">
            <a:avLst/>
          </a:prstGeom>
          <a:ln w="38100">
            <a:solidFill>
              <a:schemeClr val="accent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0" name="椭圆 9"/>
          <p:cNvSpPr/>
          <p:nvPr/>
        </p:nvSpPr>
        <p:spPr>
          <a:xfrm>
            <a:off x="9228896" y="1597600"/>
            <a:ext cx="403449" cy="403449"/>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5</a:t>
            </a:r>
            <a:endParaRPr lang="zh-CN" altLang="en-US" dirty="0"/>
          </a:p>
        </p:txBody>
      </p:sp>
      <p:cxnSp>
        <p:nvCxnSpPr>
          <p:cNvPr id="11" name="直接连接符 10"/>
          <p:cNvCxnSpPr>
            <a:stCxn id="5" idx="6"/>
            <a:endCxn id="7" idx="2"/>
          </p:cNvCxnSpPr>
          <p:nvPr/>
        </p:nvCxnSpPr>
        <p:spPr>
          <a:xfrm>
            <a:off x="10795112" y="1941966"/>
            <a:ext cx="660592" cy="0"/>
          </a:xfrm>
          <a:prstGeom prst="line">
            <a:avLst/>
          </a:prstGeom>
          <a:ln w="38100">
            <a:solidFill>
              <a:schemeClr val="accent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2" name="直接箭头连接符 11"/>
          <p:cNvCxnSpPr>
            <a:stCxn id="4" idx="5"/>
            <a:endCxn id="7" idx="1"/>
          </p:cNvCxnSpPr>
          <p:nvPr/>
        </p:nvCxnSpPr>
        <p:spPr>
          <a:xfrm>
            <a:off x="10736028" y="1012198"/>
            <a:ext cx="778760" cy="787127"/>
          </a:xfrm>
          <a:prstGeom prst="straightConnector1">
            <a:avLst/>
          </a:prstGeom>
          <a:ln w="38100">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3" name="直接连接符 12"/>
          <p:cNvCxnSpPr>
            <a:stCxn id="5" idx="2"/>
            <a:endCxn id="10" idx="6"/>
          </p:cNvCxnSpPr>
          <p:nvPr/>
        </p:nvCxnSpPr>
        <p:spPr>
          <a:xfrm flipH="1" flipV="1">
            <a:off x="9632345" y="1799325"/>
            <a:ext cx="759318" cy="142641"/>
          </a:xfrm>
          <a:prstGeom prst="line">
            <a:avLst/>
          </a:prstGeom>
          <a:ln w="38100">
            <a:solidFill>
              <a:schemeClr val="accent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4" name="直接连接符 13"/>
          <p:cNvCxnSpPr>
            <a:stCxn id="10" idx="7"/>
            <a:endCxn id="4" idx="3"/>
          </p:cNvCxnSpPr>
          <p:nvPr/>
        </p:nvCxnSpPr>
        <p:spPr>
          <a:xfrm flipV="1">
            <a:off x="9573261" y="1012198"/>
            <a:ext cx="877486" cy="644486"/>
          </a:xfrm>
          <a:prstGeom prst="line">
            <a:avLst/>
          </a:prstGeom>
          <a:ln w="38100">
            <a:solidFill>
              <a:schemeClr val="accent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5" name="椭圆 14"/>
          <p:cNvSpPr/>
          <p:nvPr/>
        </p:nvSpPr>
        <p:spPr>
          <a:xfrm>
            <a:off x="9619712" y="5015715"/>
            <a:ext cx="1065929" cy="403449"/>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1,2,5</a:t>
            </a:r>
            <a:endParaRPr lang="zh-CN" altLang="en-US" dirty="0"/>
          </a:p>
        </p:txBody>
      </p:sp>
      <p:sp>
        <p:nvSpPr>
          <p:cNvPr id="17" name="椭圆 16"/>
          <p:cNvSpPr/>
          <p:nvPr/>
        </p:nvSpPr>
        <p:spPr>
          <a:xfrm>
            <a:off x="11346232" y="4895197"/>
            <a:ext cx="403449" cy="403449"/>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3</a:t>
            </a:r>
            <a:endParaRPr lang="zh-CN" altLang="en-US" dirty="0"/>
          </a:p>
        </p:txBody>
      </p:sp>
      <p:sp>
        <p:nvSpPr>
          <p:cNvPr id="18" name="椭圆 17"/>
          <p:cNvSpPr/>
          <p:nvPr/>
        </p:nvSpPr>
        <p:spPr>
          <a:xfrm>
            <a:off x="11319376" y="5886398"/>
            <a:ext cx="403449" cy="403449"/>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4</a:t>
            </a:r>
            <a:endParaRPr lang="zh-CN" altLang="en-US" dirty="0"/>
          </a:p>
        </p:txBody>
      </p:sp>
      <p:cxnSp>
        <p:nvCxnSpPr>
          <p:cNvPr id="19" name="直接连接符 18"/>
          <p:cNvCxnSpPr>
            <a:stCxn id="15" idx="6"/>
            <a:endCxn id="17" idx="2"/>
          </p:cNvCxnSpPr>
          <p:nvPr/>
        </p:nvCxnSpPr>
        <p:spPr>
          <a:xfrm flipV="1">
            <a:off x="10685641" y="5096922"/>
            <a:ext cx="660591" cy="120518"/>
          </a:xfrm>
          <a:prstGeom prst="line">
            <a:avLst/>
          </a:prstGeom>
          <a:ln w="38100">
            <a:solidFill>
              <a:schemeClr val="accent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3" name="直接箭头连接符 22"/>
          <p:cNvCxnSpPr>
            <a:stCxn id="15" idx="5"/>
            <a:endCxn id="18" idx="1"/>
          </p:cNvCxnSpPr>
          <p:nvPr/>
        </p:nvCxnSpPr>
        <p:spPr>
          <a:xfrm>
            <a:off x="10529539" y="5360080"/>
            <a:ext cx="848921" cy="585402"/>
          </a:xfrm>
          <a:prstGeom prst="straightConnector1">
            <a:avLst/>
          </a:prstGeom>
          <a:ln w="38100">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7" name="曲线连接符 26"/>
          <p:cNvCxnSpPr>
            <a:stCxn id="17" idx="0"/>
            <a:endCxn id="15" idx="0"/>
          </p:cNvCxnSpPr>
          <p:nvPr/>
        </p:nvCxnSpPr>
        <p:spPr>
          <a:xfrm rot="16200000" flipH="1" flipV="1">
            <a:off x="10790058" y="4257816"/>
            <a:ext cx="120518" cy="1395280"/>
          </a:xfrm>
          <a:prstGeom prst="curvedConnector3">
            <a:avLst>
              <a:gd name="adj1" fmla="val -18968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曲线连接符 28"/>
          <p:cNvCxnSpPr>
            <a:stCxn id="18" idx="2"/>
            <a:endCxn id="15" idx="4"/>
          </p:cNvCxnSpPr>
          <p:nvPr/>
        </p:nvCxnSpPr>
        <p:spPr>
          <a:xfrm rot="10800000">
            <a:off x="10152678" y="5419165"/>
            <a:ext cx="1166699" cy="668959"/>
          </a:xfrm>
          <a:prstGeom prst="curvedConnector2">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9" name="椭圆 48"/>
          <p:cNvSpPr/>
          <p:nvPr/>
        </p:nvSpPr>
        <p:spPr>
          <a:xfrm>
            <a:off x="9592856" y="2740911"/>
            <a:ext cx="1065929" cy="403449"/>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1,2,5</a:t>
            </a:r>
            <a:endParaRPr lang="zh-CN" altLang="en-US" dirty="0"/>
          </a:p>
        </p:txBody>
      </p:sp>
      <p:sp>
        <p:nvSpPr>
          <p:cNvPr id="50" name="椭圆 49"/>
          <p:cNvSpPr/>
          <p:nvPr/>
        </p:nvSpPr>
        <p:spPr>
          <a:xfrm>
            <a:off x="11319376" y="2620393"/>
            <a:ext cx="403449" cy="403449"/>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3</a:t>
            </a:r>
            <a:endParaRPr lang="zh-CN" altLang="en-US" dirty="0"/>
          </a:p>
        </p:txBody>
      </p:sp>
      <p:sp>
        <p:nvSpPr>
          <p:cNvPr id="51" name="椭圆 50"/>
          <p:cNvSpPr/>
          <p:nvPr/>
        </p:nvSpPr>
        <p:spPr>
          <a:xfrm>
            <a:off x="11292520" y="3611594"/>
            <a:ext cx="403449" cy="403449"/>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4</a:t>
            </a:r>
            <a:endParaRPr lang="zh-CN" altLang="en-US" dirty="0"/>
          </a:p>
        </p:txBody>
      </p:sp>
      <p:cxnSp>
        <p:nvCxnSpPr>
          <p:cNvPr id="52" name="直接连接符 51"/>
          <p:cNvCxnSpPr>
            <a:stCxn id="49" idx="6"/>
            <a:endCxn id="50" idx="2"/>
          </p:cNvCxnSpPr>
          <p:nvPr/>
        </p:nvCxnSpPr>
        <p:spPr>
          <a:xfrm flipV="1">
            <a:off x="10658785" y="2822118"/>
            <a:ext cx="660591" cy="120518"/>
          </a:xfrm>
          <a:prstGeom prst="line">
            <a:avLst/>
          </a:prstGeom>
          <a:ln w="38100">
            <a:solidFill>
              <a:schemeClr val="accent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53" name="直接箭头连接符 52"/>
          <p:cNvCxnSpPr>
            <a:stCxn id="49" idx="5"/>
            <a:endCxn id="51" idx="1"/>
          </p:cNvCxnSpPr>
          <p:nvPr/>
        </p:nvCxnSpPr>
        <p:spPr>
          <a:xfrm>
            <a:off x="10502683" y="3085276"/>
            <a:ext cx="848921" cy="585402"/>
          </a:xfrm>
          <a:prstGeom prst="straightConnector1">
            <a:avLst/>
          </a:prstGeom>
          <a:ln w="38100">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56" name="右箭头 55"/>
          <p:cNvSpPr/>
          <p:nvPr/>
        </p:nvSpPr>
        <p:spPr>
          <a:xfrm rot="430266">
            <a:off x="7646300" y="2564885"/>
            <a:ext cx="1833409" cy="30757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右箭头 57"/>
          <p:cNvSpPr/>
          <p:nvPr/>
        </p:nvSpPr>
        <p:spPr>
          <a:xfrm rot="628395">
            <a:off x="7912128" y="4228384"/>
            <a:ext cx="1833409" cy="30757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2854830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证明</a:t>
            </a:r>
          </a:p>
        </p:txBody>
      </p:sp>
      <p:sp>
        <p:nvSpPr>
          <p:cNvPr id="3" name="内容占位符 2"/>
          <p:cNvSpPr>
            <a:spLocks noGrp="1"/>
          </p:cNvSpPr>
          <p:nvPr>
            <p:ph idx="1"/>
          </p:nvPr>
        </p:nvSpPr>
        <p:spPr/>
        <p:txBody>
          <a:bodyPr/>
          <a:lstStyle/>
          <a:p>
            <a:r>
              <a:rPr lang="zh-CN" altLang="en-US" sz="2400" dirty="0" smtClean="0"/>
              <a:t>把</a:t>
            </a:r>
            <a:r>
              <a:rPr lang="zh-CN" altLang="en-US" sz="2400" dirty="0"/>
              <a:t>入度为</a:t>
            </a:r>
            <a:r>
              <a:rPr lang="zh-CN" altLang="en-US" sz="2400" dirty="0" smtClean="0"/>
              <a:t>零</a:t>
            </a:r>
            <a:r>
              <a:rPr lang="zh-CN" altLang="en-US" sz="2400" dirty="0"/>
              <a:t>的</a:t>
            </a:r>
            <a:r>
              <a:rPr lang="zh-CN" altLang="en-US" sz="2400" dirty="0" smtClean="0"/>
              <a:t>点</a:t>
            </a:r>
            <a:r>
              <a:rPr lang="zh-CN" altLang="en-US" sz="2400" dirty="0"/>
              <a:t>作为点集</a:t>
            </a:r>
            <a:r>
              <a:rPr lang="en-US" altLang="zh-CN" sz="2400" dirty="0"/>
              <a:t>S</a:t>
            </a:r>
            <a:r>
              <a:rPr lang="zh-CN" altLang="en-US" sz="2400" dirty="0"/>
              <a:t>，</a:t>
            </a:r>
            <a:r>
              <a:rPr lang="zh-CN" altLang="en-US" sz="2400" dirty="0" smtClean="0"/>
              <a:t>把</a:t>
            </a:r>
            <a:r>
              <a:rPr lang="zh-CN" altLang="en-US" sz="2400" dirty="0"/>
              <a:t>出度为</a:t>
            </a:r>
            <a:r>
              <a:rPr lang="zh-CN" altLang="en-US" sz="2400" dirty="0" smtClean="0"/>
              <a:t>零为点</a:t>
            </a:r>
            <a:r>
              <a:rPr lang="zh-CN" altLang="en-US" sz="2400" dirty="0"/>
              <a:t>作为点集</a:t>
            </a:r>
            <a:r>
              <a:rPr lang="en-US" altLang="zh-CN" sz="2400" dirty="0"/>
              <a:t>T</a:t>
            </a:r>
            <a:endParaRPr lang="en-US" altLang="zh-CN" sz="2400" dirty="0" smtClean="0"/>
          </a:p>
          <a:p>
            <a:r>
              <a:rPr lang="zh-CN" altLang="en-US" sz="2400" dirty="0" smtClean="0"/>
              <a:t>二</a:t>
            </a:r>
            <a:r>
              <a:rPr lang="zh-CN" altLang="en-US" sz="2400" dirty="0"/>
              <a:t>分图连边表示</a:t>
            </a:r>
            <a:r>
              <a:rPr lang="en-US" altLang="zh-CN" sz="2400" dirty="0"/>
              <a:t>S</a:t>
            </a:r>
            <a:r>
              <a:rPr lang="zh-CN" altLang="en-US" sz="2400" dirty="0"/>
              <a:t>点（入度为零）可以走到</a:t>
            </a:r>
            <a:r>
              <a:rPr lang="en-US" altLang="zh-CN" sz="2400" dirty="0"/>
              <a:t>T</a:t>
            </a:r>
            <a:r>
              <a:rPr lang="zh-CN" altLang="en-US" sz="2400" dirty="0"/>
              <a:t>点（出度为零</a:t>
            </a:r>
            <a:r>
              <a:rPr lang="zh-CN" altLang="en-US" sz="2400" dirty="0" smtClean="0"/>
              <a:t>），</a:t>
            </a:r>
            <a:endParaRPr lang="en-US" altLang="zh-CN" sz="2400" dirty="0" smtClean="0"/>
          </a:p>
          <a:p>
            <a:r>
              <a:rPr lang="zh-CN" altLang="en-US" sz="2400" dirty="0" smtClean="0"/>
              <a:t>然后</a:t>
            </a:r>
            <a:r>
              <a:rPr lang="zh-CN" altLang="en-US" sz="2400" dirty="0"/>
              <a:t>先暴力匹配，表示每一个</a:t>
            </a:r>
            <a:r>
              <a:rPr lang="en-US" altLang="zh-CN" sz="2400" dirty="0" smtClean="0"/>
              <a:t>S</a:t>
            </a:r>
            <a:r>
              <a:rPr lang="en-US" altLang="zh-CN" sz="2400" baseline="-25000" dirty="0" smtClean="0"/>
              <a:t>i</a:t>
            </a:r>
            <a:r>
              <a:rPr lang="zh-CN" altLang="en-US" sz="2400" dirty="0" smtClean="0"/>
              <a:t>​</a:t>
            </a:r>
            <a:r>
              <a:rPr lang="zh-CN" altLang="en-US" sz="2400" dirty="0"/>
              <a:t>尽可能走一个互不相同的</a:t>
            </a:r>
            <a:r>
              <a:rPr lang="en-US" altLang="zh-CN" sz="2400" dirty="0" smtClean="0"/>
              <a:t>T</a:t>
            </a:r>
            <a:r>
              <a:rPr lang="en-US" altLang="zh-CN" sz="2400" baseline="-25000" dirty="0" smtClean="0"/>
              <a:t>i</a:t>
            </a:r>
            <a:r>
              <a:rPr lang="zh-CN" altLang="en-US" sz="2400" dirty="0" smtClean="0"/>
              <a:t>​点</a:t>
            </a:r>
            <a:endParaRPr lang="en-US" altLang="zh-CN" sz="2400" dirty="0" smtClean="0"/>
          </a:p>
          <a:p>
            <a:r>
              <a:rPr lang="zh-CN" altLang="en-US" sz="2400" dirty="0" smtClean="0"/>
              <a:t>然后</a:t>
            </a:r>
            <a:r>
              <a:rPr lang="zh-CN" altLang="en-US" sz="2400" dirty="0"/>
              <a:t>所有匹配边从</a:t>
            </a:r>
            <a:r>
              <a:rPr lang="en-US" altLang="zh-CN" sz="2400" dirty="0" smtClean="0"/>
              <a:t>T</a:t>
            </a:r>
            <a:r>
              <a:rPr lang="en-US" altLang="zh-CN" sz="2400" baseline="-25000" dirty="0" smtClean="0"/>
              <a:t>i</a:t>
            </a:r>
            <a:r>
              <a:rPr lang="zh-CN" altLang="en-US" sz="2400" dirty="0" smtClean="0"/>
              <a:t>​</a:t>
            </a:r>
            <a:r>
              <a:rPr lang="zh-CN" altLang="en-US" sz="2400" dirty="0"/>
              <a:t>向下一个匹配</a:t>
            </a:r>
            <a:r>
              <a:rPr lang="zh-CN" altLang="en-US" sz="2400" dirty="0" smtClean="0"/>
              <a:t>的</a:t>
            </a:r>
            <a:r>
              <a:rPr lang="en-US" altLang="zh-CN" sz="2400" i="1" dirty="0" smtClean="0"/>
              <a:t>S</a:t>
            </a:r>
            <a:r>
              <a:rPr lang="en-US" altLang="zh-CN" sz="2400" i="1" baseline="-25000" dirty="0" smtClean="0"/>
              <a:t>i</a:t>
            </a:r>
            <a:r>
              <a:rPr lang="en-US" altLang="zh-CN" sz="2400" baseline="-25000" dirty="0" smtClean="0"/>
              <a:t>+1</a:t>
            </a:r>
            <a:r>
              <a:rPr lang="en-US" altLang="zh-CN" sz="2400" dirty="0"/>
              <a:t>​</a:t>
            </a:r>
            <a:r>
              <a:rPr lang="zh-CN" altLang="en-US" sz="2400" dirty="0"/>
              <a:t>连一条边，表示</a:t>
            </a:r>
            <a:r>
              <a:rPr lang="zh-CN" altLang="en-US" sz="2400" dirty="0" smtClean="0"/>
              <a:t>从</a:t>
            </a:r>
            <a:r>
              <a:rPr lang="en-US" altLang="zh-CN" sz="2400" i="1" dirty="0" smtClean="0"/>
              <a:t>S</a:t>
            </a:r>
            <a:r>
              <a:rPr lang="en-US" altLang="zh-CN" sz="2400" baseline="-25000" dirty="0" smtClean="0"/>
              <a:t>i</a:t>
            </a:r>
            <a:r>
              <a:rPr lang="zh-CN" altLang="en-US" sz="2400" dirty="0"/>
              <a:t>​→</a:t>
            </a:r>
            <a:r>
              <a:rPr lang="en-US" altLang="zh-CN" sz="2400" i="1" dirty="0"/>
              <a:t>T</a:t>
            </a:r>
            <a:r>
              <a:rPr lang="en-US" altLang="zh-CN" sz="2400" baseline="-25000" dirty="0"/>
              <a:t>i</a:t>
            </a:r>
            <a:r>
              <a:rPr lang="zh-CN" altLang="en-US" sz="2400" dirty="0"/>
              <a:t>​→</a:t>
            </a:r>
            <a:r>
              <a:rPr lang="en-US" altLang="zh-CN" sz="2400" i="1" dirty="0"/>
              <a:t>S</a:t>
            </a:r>
            <a:r>
              <a:rPr lang="en-US" altLang="zh-CN" sz="2400" baseline="-25000" dirty="0"/>
              <a:t>i+1</a:t>
            </a:r>
            <a:r>
              <a:rPr lang="en-US" altLang="zh-CN" sz="2400" dirty="0"/>
              <a:t>​</a:t>
            </a:r>
            <a:r>
              <a:rPr lang="zh-CN" altLang="en-US" sz="2400" dirty="0"/>
              <a:t>，如此往复，最终将最后一</a:t>
            </a:r>
            <a:r>
              <a:rPr lang="zh-CN" altLang="en-US" sz="2400" dirty="0" smtClean="0"/>
              <a:t>个</a:t>
            </a:r>
            <a:r>
              <a:rPr lang="en-US" altLang="zh-CN" sz="2400" i="1" dirty="0" err="1" smtClean="0"/>
              <a:t>T</a:t>
            </a:r>
            <a:r>
              <a:rPr lang="en-US" altLang="zh-CN" sz="2400" baseline="-25000" dirty="0" err="1" smtClean="0"/>
              <a:t>k</a:t>
            </a:r>
            <a:r>
              <a:rPr lang="zh-CN" altLang="en-US" sz="2400" dirty="0"/>
              <a:t>​连向开始时</a:t>
            </a:r>
            <a:r>
              <a:rPr lang="zh-CN" altLang="en-US" sz="2400" dirty="0" smtClean="0"/>
              <a:t>的</a:t>
            </a:r>
            <a:r>
              <a:rPr lang="en-US" altLang="zh-CN" sz="2400" i="1" dirty="0" smtClean="0"/>
              <a:t>S</a:t>
            </a:r>
            <a:r>
              <a:rPr lang="en-US" altLang="zh-CN" sz="2400" baseline="-25000" dirty="0" smtClean="0"/>
              <a:t>1</a:t>
            </a:r>
            <a:r>
              <a:rPr lang="en-US" altLang="zh-CN" sz="2400" dirty="0"/>
              <a:t>​</a:t>
            </a:r>
            <a:r>
              <a:rPr lang="zh-CN" altLang="en-US" sz="2400" dirty="0"/>
              <a:t>，此时形成一个环，是</a:t>
            </a:r>
            <a:r>
              <a:rPr lang="en-US" altLang="zh-CN" sz="2400" dirty="0"/>
              <a:t>SCC</a:t>
            </a:r>
            <a:r>
              <a:rPr lang="zh-CN" altLang="en-US" sz="2400" dirty="0" smtClean="0"/>
              <a:t>。</a:t>
            </a:r>
            <a:endParaRPr lang="en-US" altLang="zh-CN" sz="2400" dirty="0" smtClean="0"/>
          </a:p>
          <a:p>
            <a:r>
              <a:rPr lang="zh-CN" altLang="en-US" sz="2400" dirty="0" smtClean="0"/>
              <a:t>然后</a:t>
            </a:r>
            <a:r>
              <a:rPr lang="zh-CN" altLang="en-US" sz="2400" dirty="0"/>
              <a:t>剩下的没被选上的是不连通的。如果</a:t>
            </a:r>
            <a:r>
              <a:rPr lang="zh-CN" altLang="en-US" sz="2400" dirty="0" smtClean="0"/>
              <a:t>是</a:t>
            </a:r>
            <a:r>
              <a:rPr lang="en-US" altLang="zh-CN" sz="2400" i="1" dirty="0" smtClean="0"/>
              <a:t>S</a:t>
            </a:r>
            <a:r>
              <a:rPr lang="en-US" altLang="zh-CN" sz="2400" baseline="-25000" dirty="0" smtClean="0"/>
              <a:t>i</a:t>
            </a:r>
            <a:r>
              <a:rPr lang="zh-CN" altLang="en-US" sz="2400" dirty="0"/>
              <a:t>​点表明他所有可以走到</a:t>
            </a:r>
            <a:r>
              <a:rPr lang="zh-CN" altLang="en-US" sz="2400" dirty="0" smtClean="0"/>
              <a:t>的</a:t>
            </a:r>
            <a:r>
              <a:rPr lang="en-US" altLang="zh-CN" sz="2400" i="1" dirty="0" smtClean="0"/>
              <a:t>T</a:t>
            </a:r>
            <a:r>
              <a:rPr lang="zh-CN" altLang="en-US" sz="2400" dirty="0"/>
              <a:t>都被</a:t>
            </a:r>
            <a:r>
              <a:rPr lang="zh-CN" altLang="en-US" sz="2400" dirty="0" smtClean="0"/>
              <a:t>其他</a:t>
            </a:r>
            <a:r>
              <a:rPr lang="en-US" altLang="zh-CN" sz="2400" i="1" dirty="0" smtClean="0"/>
              <a:t>S</a:t>
            </a:r>
            <a:r>
              <a:rPr lang="zh-CN" altLang="en-US" sz="2400" dirty="0"/>
              <a:t>走过去了</a:t>
            </a:r>
            <a:r>
              <a:rPr lang="zh-CN" altLang="en-US" sz="2400" dirty="0" smtClean="0"/>
              <a:t>，</a:t>
            </a:r>
            <a:r>
              <a:rPr lang="en-US" altLang="zh-CN" sz="2400" i="1" dirty="0" smtClean="0"/>
              <a:t>T</a:t>
            </a:r>
            <a:r>
              <a:rPr lang="zh-CN" altLang="en-US" sz="2400" dirty="0"/>
              <a:t>也是一样，能走到他</a:t>
            </a:r>
            <a:r>
              <a:rPr lang="zh-CN" altLang="en-US" sz="2400" dirty="0" smtClean="0"/>
              <a:t>的</a:t>
            </a:r>
            <a:r>
              <a:rPr lang="en-US" altLang="zh-CN" sz="2400" i="1" dirty="0" smtClean="0"/>
              <a:t>S</a:t>
            </a:r>
            <a:r>
              <a:rPr lang="zh-CN" altLang="en-US" sz="2400" dirty="0"/>
              <a:t>都走到其他</a:t>
            </a:r>
            <a:r>
              <a:rPr lang="zh-CN" altLang="en-US" sz="2400" dirty="0" smtClean="0"/>
              <a:t>点</a:t>
            </a:r>
            <a:r>
              <a:rPr lang="en-US" altLang="zh-CN" sz="2400" i="1" dirty="0" smtClean="0"/>
              <a:t>T</a:t>
            </a:r>
            <a:r>
              <a:rPr lang="zh-CN" altLang="en-US" sz="2400" dirty="0"/>
              <a:t>了，于是就把每一对未匹配</a:t>
            </a:r>
            <a:r>
              <a:rPr lang="zh-CN" altLang="en-US" sz="2400" dirty="0" smtClean="0"/>
              <a:t>的</a:t>
            </a:r>
            <a:r>
              <a:rPr lang="en-US" altLang="zh-CN" sz="2400" i="1" dirty="0" smtClean="0"/>
              <a:t>T</a:t>
            </a:r>
            <a:r>
              <a:rPr lang="zh-CN" altLang="en-US" sz="2400" dirty="0" smtClean="0"/>
              <a:t>向</a:t>
            </a:r>
            <a:r>
              <a:rPr lang="en-US" altLang="zh-CN" sz="2400" i="1" dirty="0" smtClean="0"/>
              <a:t>S</a:t>
            </a:r>
            <a:r>
              <a:rPr lang="zh-CN" altLang="en-US" sz="2400" dirty="0"/>
              <a:t>连一下边，最后如果还剩下来就随便连了。这样，会发现左右两侧的点就都被连上了一条边。所以最少连边数量</a:t>
            </a:r>
            <a:r>
              <a:rPr lang="zh-CN" altLang="en-US" sz="2400" dirty="0" smtClean="0"/>
              <a:t>是</a:t>
            </a:r>
            <a:r>
              <a:rPr lang="en-US" altLang="zh-CN" sz="2400" dirty="0" smtClean="0"/>
              <a:t>max(|</a:t>
            </a:r>
            <a:r>
              <a:rPr lang="en-US" altLang="zh-CN" sz="2400" i="1" dirty="0" smtClean="0"/>
              <a:t>S</a:t>
            </a:r>
            <a:r>
              <a:rPr lang="en-US" altLang="zh-CN" sz="2400" dirty="0" smtClean="0"/>
              <a:t>|,|</a:t>
            </a:r>
            <a:r>
              <a:rPr lang="en-US" altLang="zh-CN" sz="2400" i="1" dirty="0" smtClean="0"/>
              <a:t>T</a:t>
            </a:r>
            <a:r>
              <a:rPr lang="en-US" altLang="zh-CN" sz="2400" dirty="0" smtClean="0"/>
              <a:t>|)</a:t>
            </a:r>
            <a:r>
              <a:rPr lang="zh-CN" altLang="en-US" sz="2400" dirty="0" smtClean="0"/>
              <a:t>。</a:t>
            </a:r>
            <a:endParaRPr lang="en-US" altLang="zh-CN" sz="2400" dirty="0" smtClean="0"/>
          </a:p>
          <a:p>
            <a:r>
              <a:rPr lang="zh-CN" altLang="en-US" sz="2400" dirty="0" smtClean="0"/>
              <a:t>如果</a:t>
            </a:r>
            <a:r>
              <a:rPr lang="zh-CN" altLang="en-US" sz="2400" dirty="0"/>
              <a:t>要求方案的话就用这个二分图的匹配</a:t>
            </a:r>
          </a:p>
        </p:txBody>
      </p:sp>
    </p:spTree>
    <p:extLst>
      <p:ext uri="{BB962C8B-B14F-4D97-AF65-F5344CB8AC3E}">
        <p14:creationId xmlns:p14="http://schemas.microsoft.com/office/powerpoint/2010/main" val="38200282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有向图强连通分量</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a:xfrm>
                <a:off x="609599" y="1196751"/>
                <a:ext cx="10703859" cy="5114401"/>
              </a:xfrm>
            </p:spPr>
            <p:txBody>
              <a:bodyPr>
                <a:normAutofit/>
              </a:bodyPr>
              <a:lstStyle/>
              <a:p>
                <a:r>
                  <a:rPr lang="zh-CN" altLang="en-US" dirty="0"/>
                  <a:t>强连通</a:t>
                </a:r>
                <a:r>
                  <a:rPr lang="zh-CN" altLang="en-US" dirty="0" smtClean="0"/>
                  <a:t>图</a:t>
                </a:r>
                <a:r>
                  <a:rPr lang="en-US" altLang="zh-CN" dirty="0" smtClean="0"/>
                  <a:t>:</a:t>
                </a:r>
              </a:p>
              <a:p>
                <a:pPr marL="457200" lvl="1" indent="0">
                  <a:buNone/>
                </a:pPr>
                <a:r>
                  <a:rPr lang="zh-CN" altLang="en-US" dirty="0"/>
                  <a:t>顶点</a:t>
                </a:r>
                <a:r>
                  <a:rPr lang="zh-CN" altLang="en-US" dirty="0" smtClean="0"/>
                  <a:t>强连通</a:t>
                </a:r>
                <a:r>
                  <a:rPr lang="zh-CN" altLang="en-US" dirty="0"/>
                  <a:t>：</a:t>
                </a:r>
                <a:r>
                  <a:rPr lang="zh-CN" altLang="en-US" dirty="0" smtClean="0"/>
                  <a:t>在</a:t>
                </a:r>
                <a:r>
                  <a:rPr lang="zh-CN" altLang="en-US" dirty="0"/>
                  <a:t>有向图</a:t>
                </a:r>
                <a:r>
                  <a:rPr lang="en-US" altLang="zh-CN" dirty="0"/>
                  <a:t>G = (V, E)</a:t>
                </a:r>
                <a:r>
                  <a:rPr lang="zh-CN" altLang="en-US" dirty="0" smtClean="0"/>
                  <a:t>中</a:t>
                </a:r>
                <a:r>
                  <a:rPr lang="zh-CN" altLang="en-US" dirty="0"/>
                  <a:t>，如果两个</a:t>
                </a:r>
                <a:r>
                  <a:rPr lang="zh-CN" altLang="en-US" dirty="0" smtClean="0"/>
                  <a:t>顶点</a:t>
                </a:r>
                <a:r>
                  <a:rPr lang="en-US" altLang="zh-CN" dirty="0" err="1" smtClean="0"/>
                  <a:t>u,v</a:t>
                </a:r>
                <a:r>
                  <a:rPr lang="zh-CN" altLang="en-US" dirty="0"/>
                  <a:t> </a:t>
                </a:r>
                <a14:m>
                  <m:oMath xmlns:m="http://schemas.openxmlformats.org/officeDocument/2006/math">
                    <m:r>
                      <a:rPr lang="zh-CN" altLang="en-US" i="1">
                        <a:latin typeface="Cambria Math" panose="02040503050406030204" pitchFamily="18" charset="0"/>
                      </a:rPr>
                      <m:t>∈</m:t>
                    </m:r>
                  </m:oMath>
                </a14:m>
                <a:r>
                  <a:rPr lang="en-US" altLang="zh-CN" dirty="0"/>
                  <a:t>V</a:t>
                </a:r>
                <a:r>
                  <a:rPr lang="zh-CN" altLang="en-US" dirty="0" smtClean="0"/>
                  <a:t>间</a:t>
                </a:r>
                <a:r>
                  <a:rPr lang="zh-CN" altLang="en-US" dirty="0"/>
                  <a:t>有一条</a:t>
                </a:r>
                <a:r>
                  <a:rPr lang="zh-CN" altLang="en-US" dirty="0" smtClean="0"/>
                  <a:t>从</a:t>
                </a:r>
                <a:r>
                  <a:rPr lang="en-US" altLang="zh-CN" dirty="0" smtClean="0"/>
                  <a:t>u</a:t>
                </a:r>
                <a:r>
                  <a:rPr lang="zh-CN" altLang="en-US" dirty="0" smtClean="0"/>
                  <a:t>到</a:t>
                </a:r>
                <a:r>
                  <a:rPr lang="en-US" altLang="zh-CN" dirty="0" smtClean="0"/>
                  <a:t>v</a:t>
                </a:r>
                <a:r>
                  <a:rPr lang="zh-CN" altLang="en-US" dirty="0" smtClean="0"/>
                  <a:t>的</a:t>
                </a:r>
                <a:r>
                  <a:rPr lang="zh-CN" altLang="en-US" dirty="0"/>
                  <a:t>有向路径，同时还有一条</a:t>
                </a:r>
                <a:r>
                  <a:rPr lang="zh-CN" altLang="en-US" dirty="0" smtClean="0"/>
                  <a:t>从</a:t>
                </a:r>
                <a:r>
                  <a:rPr lang="en-US" altLang="zh-CN" dirty="0" smtClean="0"/>
                  <a:t>v</a:t>
                </a:r>
                <a:r>
                  <a:rPr lang="zh-CN" altLang="en-US" dirty="0" smtClean="0"/>
                  <a:t>到</a:t>
                </a:r>
                <a:r>
                  <a:rPr lang="en-US" altLang="zh-CN" dirty="0" smtClean="0"/>
                  <a:t>u</a:t>
                </a:r>
                <a:r>
                  <a:rPr lang="zh-CN" altLang="en-US" dirty="0" smtClean="0"/>
                  <a:t>的</a:t>
                </a:r>
                <a:r>
                  <a:rPr lang="zh-CN" altLang="en-US" dirty="0"/>
                  <a:t>有向路径，则称两个顶点强连通</a:t>
                </a:r>
                <a:r>
                  <a:rPr lang="en-US" altLang="zh-CN" dirty="0"/>
                  <a:t>(strongly connected)</a:t>
                </a:r>
                <a:r>
                  <a:rPr lang="zh-CN" altLang="en-US" dirty="0" smtClean="0"/>
                  <a:t>。</a:t>
                </a:r>
                <a:endParaRPr lang="en-US" altLang="zh-CN" dirty="0" smtClean="0"/>
              </a:p>
              <a:p>
                <a:pPr marL="457200" lvl="1" indent="0">
                  <a:buNone/>
                </a:pPr>
                <a:r>
                  <a:rPr lang="zh-CN" altLang="en-US" dirty="0"/>
                  <a:t>强连通</a:t>
                </a:r>
                <a:r>
                  <a:rPr lang="zh-CN" altLang="en-US" dirty="0" smtClean="0"/>
                  <a:t>图：如果</a:t>
                </a:r>
                <a:r>
                  <a:rPr lang="zh-CN" altLang="en-US" dirty="0"/>
                  <a:t>有向图</a:t>
                </a:r>
                <a:r>
                  <a:rPr lang="en-US" altLang="zh-CN" dirty="0"/>
                  <a:t>G</a:t>
                </a:r>
                <a:r>
                  <a:rPr lang="zh-CN" altLang="en-US" dirty="0"/>
                  <a:t>的每两个顶点都强连通，称</a:t>
                </a:r>
                <a:r>
                  <a:rPr lang="en-US" altLang="zh-CN" dirty="0"/>
                  <a:t>G</a:t>
                </a:r>
                <a:r>
                  <a:rPr lang="zh-CN" altLang="en-US" dirty="0"/>
                  <a:t>是一</a:t>
                </a:r>
                <a:r>
                  <a:rPr lang="zh-CN" altLang="en-US" dirty="0" smtClean="0"/>
                  <a:t>个</a:t>
                </a:r>
                <a:r>
                  <a:rPr lang="zh-CN" altLang="en-US" dirty="0"/>
                  <a:t>强连通图</a:t>
                </a:r>
                <a:r>
                  <a:rPr lang="zh-CN" altLang="en-US" dirty="0" smtClean="0"/>
                  <a:t>。</a:t>
                </a:r>
                <a:endParaRPr lang="en-US" altLang="zh-CN" dirty="0" smtClean="0"/>
              </a:p>
              <a:p>
                <a:r>
                  <a:rPr lang="zh-CN" altLang="en-US" dirty="0" smtClean="0"/>
                  <a:t>有向图</a:t>
                </a:r>
                <a:r>
                  <a:rPr lang="zh-CN" altLang="en-US" dirty="0"/>
                  <a:t>强连通分量</a:t>
                </a:r>
                <a:r>
                  <a:rPr lang="zh-CN" altLang="en-US" dirty="0" smtClean="0"/>
                  <a:t>：</a:t>
                </a:r>
                <a:endParaRPr lang="en-US" altLang="zh-CN" dirty="0" smtClean="0"/>
              </a:p>
              <a:p>
                <a:pPr marL="457200" lvl="1" indent="0">
                  <a:buNone/>
                </a:pPr>
                <a:r>
                  <a:rPr lang="zh-CN" altLang="en-US" dirty="0" smtClean="0"/>
                  <a:t>有向图</a:t>
                </a:r>
                <a:r>
                  <a:rPr lang="zh-CN" altLang="en-US" dirty="0"/>
                  <a:t>的极大强连通子图，称为强连通分量</a:t>
                </a:r>
                <a:r>
                  <a:rPr lang="en-US" altLang="zh-CN" dirty="0"/>
                  <a:t>(strongly connected </a:t>
                </a:r>
                <a:r>
                  <a:rPr lang="en-US" altLang="zh-CN" dirty="0" smtClean="0"/>
                  <a:t>components</a:t>
                </a:r>
                <a:r>
                  <a:rPr lang="zh-CN" altLang="en-US" dirty="0" smtClean="0"/>
                  <a:t>，简称</a:t>
                </a:r>
                <a:r>
                  <a:rPr lang="en-US" altLang="zh-CN" dirty="0" smtClean="0"/>
                  <a:t>SCC)</a:t>
                </a:r>
                <a:r>
                  <a:rPr lang="zh-CN" altLang="en-US" dirty="0"/>
                  <a:t>。</a:t>
                </a:r>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xfrm>
                <a:off x="609599" y="1196751"/>
                <a:ext cx="10703859" cy="5114401"/>
              </a:xfrm>
              <a:blipFill rotWithShape="0">
                <a:blip r:embed="rId2"/>
                <a:stretch>
                  <a:fillRect l="-911" t="-1788" r="-740" b="-1669"/>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42168898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另一种证明</a:t>
            </a:r>
            <a:endParaRPr lang="zh-CN" altLang="en-US" dirty="0"/>
          </a:p>
        </p:txBody>
      </p:sp>
      <p:sp>
        <p:nvSpPr>
          <p:cNvPr id="3" name="内容占位符 2"/>
          <p:cNvSpPr>
            <a:spLocks noGrp="1"/>
          </p:cNvSpPr>
          <p:nvPr>
            <p:ph idx="1"/>
          </p:nvPr>
        </p:nvSpPr>
        <p:spPr>
          <a:xfrm>
            <a:off x="431371" y="1196751"/>
            <a:ext cx="11151029" cy="5365413"/>
          </a:xfrm>
        </p:spPr>
        <p:txBody>
          <a:bodyPr/>
          <a:lstStyle/>
          <a:p>
            <a:r>
              <a:rPr lang="zh-CN" altLang="en-US" sz="2000" dirty="0"/>
              <a:t>设缩点后的 </a:t>
            </a:r>
            <a:r>
              <a:rPr lang="en-US" altLang="zh-CN" sz="2000" dirty="0"/>
              <a:t>DAG </a:t>
            </a:r>
            <a:r>
              <a:rPr lang="zh-CN" altLang="en-US" sz="2000" dirty="0"/>
              <a:t>中，起点（入度为 </a:t>
            </a:r>
            <a:r>
              <a:rPr lang="en-US" altLang="zh-CN" sz="2000" dirty="0"/>
              <a:t>0</a:t>
            </a:r>
            <a:r>
              <a:rPr lang="zh-CN" altLang="en-US" sz="2000" dirty="0"/>
              <a:t>）的集合为 </a:t>
            </a:r>
            <a:r>
              <a:rPr lang="en-US" altLang="zh-CN" sz="2000" dirty="0"/>
              <a:t>P</a:t>
            </a:r>
            <a:r>
              <a:rPr lang="zh-CN" altLang="en-US" sz="2000" dirty="0"/>
              <a:t>，终点（出度为 </a:t>
            </a:r>
            <a:r>
              <a:rPr lang="en-US" altLang="zh-CN" sz="2000" dirty="0"/>
              <a:t>0</a:t>
            </a:r>
            <a:r>
              <a:rPr lang="zh-CN" altLang="en-US" sz="2000" dirty="0"/>
              <a:t>）的集合为 </a:t>
            </a:r>
            <a:r>
              <a:rPr lang="en-US" altLang="zh-CN" sz="2000" dirty="0"/>
              <a:t>Q</a:t>
            </a:r>
            <a:r>
              <a:rPr lang="zh-CN" altLang="en-US" sz="2000" dirty="0"/>
              <a:t>。分以下两种情况讨论：</a:t>
            </a:r>
          </a:p>
          <a:p>
            <a:r>
              <a:rPr lang="en-US" altLang="zh-CN" sz="2000" b="1" dirty="0"/>
              <a:t>1.|P|≤|Q</a:t>
            </a:r>
            <a:r>
              <a:rPr lang="en-US" altLang="zh-CN" sz="2000" b="1" dirty="0" smtClean="0"/>
              <a:t>|</a:t>
            </a:r>
            <a:endParaRPr lang="zh-CN" altLang="en-US" sz="2000" b="1" dirty="0"/>
          </a:p>
          <a:p>
            <a:pPr marL="457200" lvl="1" indent="0">
              <a:buNone/>
            </a:pPr>
            <a:r>
              <a:rPr lang="zh-CN" altLang="en-US" sz="1600" dirty="0"/>
              <a:t>① 若</a:t>
            </a:r>
            <a:r>
              <a:rPr lang="en-US" altLang="zh-CN" sz="1600" dirty="0"/>
              <a:t>|P|=</a:t>
            </a:r>
            <a:r>
              <a:rPr lang="en-US" altLang="zh-CN" sz="1600" dirty="0" smtClean="0"/>
              <a:t>1</a:t>
            </a:r>
            <a:r>
              <a:rPr lang="zh-CN" altLang="en-US" sz="1600" dirty="0" smtClean="0"/>
              <a:t>，</a:t>
            </a:r>
            <a:r>
              <a:rPr lang="zh-CN" altLang="en-US" sz="1600" dirty="0"/>
              <a:t>则只有一个起点，并且这个起点能走到所有点，只要将每一个终点都向这个起点连一条边，那么对于图中任意一点，都可以到达所有点，新加的边数为 </a:t>
            </a:r>
            <a:r>
              <a:rPr lang="en-US" altLang="zh-CN" sz="1600" dirty="0"/>
              <a:t>|Q</a:t>
            </a:r>
            <a:r>
              <a:rPr lang="en-US" altLang="zh-CN" sz="1600" dirty="0" smtClean="0"/>
              <a:t>|</a:t>
            </a:r>
            <a:r>
              <a:rPr lang="zh-CN" altLang="en-US" sz="1600" dirty="0" smtClean="0"/>
              <a:t>。</a:t>
            </a:r>
            <a:endParaRPr lang="zh-CN" altLang="en-US" sz="1600" dirty="0"/>
          </a:p>
          <a:p>
            <a:pPr marL="457200" lvl="1" indent="0">
              <a:buNone/>
            </a:pPr>
            <a:r>
              <a:rPr lang="zh-CN" altLang="en-US" sz="1600" dirty="0"/>
              <a:t>② 若 </a:t>
            </a:r>
            <a:r>
              <a:rPr lang="en-US" altLang="zh-CN" sz="1600" dirty="0"/>
              <a:t>|P|≥</a:t>
            </a:r>
            <a:r>
              <a:rPr lang="en-US" altLang="zh-CN" sz="1600" dirty="0" smtClean="0"/>
              <a:t>2</a:t>
            </a:r>
            <a:r>
              <a:rPr lang="zh-CN" altLang="en-US" sz="1600" dirty="0" smtClean="0"/>
              <a:t>，</a:t>
            </a:r>
            <a:r>
              <a:rPr lang="zh-CN" altLang="en-US" sz="1600" dirty="0"/>
              <a:t>则 </a:t>
            </a:r>
            <a:r>
              <a:rPr lang="en-US" altLang="zh-CN" sz="1600" dirty="0"/>
              <a:t>|Q|≥|P|≥</a:t>
            </a:r>
            <a:r>
              <a:rPr lang="en-US" altLang="zh-CN" sz="1600" dirty="0" smtClean="0"/>
              <a:t>2</a:t>
            </a:r>
            <a:r>
              <a:rPr lang="zh-CN" altLang="en-US" sz="1600" dirty="0" smtClean="0"/>
              <a:t>，</a:t>
            </a:r>
            <a:r>
              <a:rPr lang="zh-CN" altLang="en-US" sz="1600" dirty="0"/>
              <a:t>此时至少存在 </a:t>
            </a:r>
            <a:r>
              <a:rPr lang="en-US" altLang="zh-CN" sz="1600" dirty="0"/>
              <a:t>2 </a:t>
            </a:r>
            <a:r>
              <a:rPr lang="zh-CN" altLang="en-US" sz="1600" dirty="0"/>
              <a:t>个起点 </a:t>
            </a:r>
            <a:r>
              <a:rPr lang="en-US" altLang="zh-CN" sz="1600" dirty="0" smtClean="0"/>
              <a:t>p1,p2</a:t>
            </a:r>
            <a:r>
              <a:rPr lang="zh-CN" altLang="en-US" sz="1600" dirty="0" smtClean="0"/>
              <a:t>，</a:t>
            </a:r>
            <a:r>
              <a:rPr lang="en-US" altLang="zh-CN" sz="1600" dirty="0"/>
              <a:t>2 </a:t>
            </a:r>
            <a:r>
              <a:rPr lang="zh-CN" altLang="en-US" sz="1600" dirty="0"/>
              <a:t>个终点 </a:t>
            </a:r>
            <a:r>
              <a:rPr lang="en-US" altLang="zh-CN" sz="1600" dirty="0" smtClean="0"/>
              <a:t>q1,q2</a:t>
            </a:r>
            <a:r>
              <a:rPr lang="zh-CN" altLang="en-US" sz="1600" dirty="0" smtClean="0"/>
              <a:t>，</a:t>
            </a:r>
            <a:r>
              <a:rPr lang="zh-CN" altLang="en-US" sz="1600" dirty="0"/>
              <a:t>满足 </a:t>
            </a:r>
            <a:r>
              <a:rPr lang="en-US" altLang="zh-CN" sz="1600" dirty="0" smtClean="0"/>
              <a:t>p1</a:t>
            </a:r>
            <a:r>
              <a:rPr lang="zh-CN" altLang="en-US" sz="1600" dirty="0" smtClean="0"/>
              <a:t>能</a:t>
            </a:r>
            <a:r>
              <a:rPr lang="zh-CN" altLang="en-US" sz="1600" dirty="0"/>
              <a:t>走到 </a:t>
            </a:r>
            <a:r>
              <a:rPr lang="en-US" altLang="zh-CN" sz="1600" dirty="0" smtClean="0"/>
              <a:t>q1</a:t>
            </a:r>
            <a:r>
              <a:rPr lang="zh-CN" altLang="en-US" sz="1600" dirty="0" smtClean="0"/>
              <a:t>，</a:t>
            </a:r>
            <a:r>
              <a:rPr lang="en-US" altLang="zh-CN" sz="1600" dirty="0" smtClean="0"/>
              <a:t>p2</a:t>
            </a:r>
            <a:r>
              <a:rPr lang="zh-CN" altLang="en-US" sz="1600" dirty="0"/>
              <a:t> 能走到</a:t>
            </a:r>
            <a:r>
              <a:rPr lang="en-US" altLang="zh-CN" sz="1600" dirty="0" smtClean="0"/>
              <a:t>q2</a:t>
            </a:r>
            <a:r>
              <a:rPr lang="zh-CN" altLang="en-US" sz="1600" dirty="0" smtClean="0"/>
              <a:t>。</a:t>
            </a:r>
            <a:r>
              <a:rPr lang="zh-CN" altLang="en-US" sz="1600" dirty="0"/>
              <a:t>（反证法：如果不存在两个起点能走到不同的终点，则所有的起点一定只能走到同一个终点，而终点至少有两个，发生矛盾，假设不成立）</a:t>
            </a:r>
          </a:p>
          <a:p>
            <a:pPr lvl="1"/>
            <a:r>
              <a:rPr lang="zh-CN" altLang="en-US" sz="1600" dirty="0"/>
              <a:t>那么我们可以从</a:t>
            </a:r>
            <a:r>
              <a:rPr lang="en-US" altLang="zh-CN" sz="1600" dirty="0" smtClean="0"/>
              <a:t>q1</a:t>
            </a:r>
            <a:r>
              <a:rPr lang="zh-CN" altLang="en-US" sz="1600" dirty="0" smtClean="0"/>
              <a:t>向</a:t>
            </a:r>
            <a:r>
              <a:rPr lang="en-US" altLang="zh-CN" sz="1600" dirty="0" smtClean="0"/>
              <a:t>p2</a:t>
            </a:r>
            <a:r>
              <a:rPr lang="zh-CN" altLang="en-US" sz="1600" dirty="0" smtClean="0"/>
              <a:t>新</a:t>
            </a:r>
            <a:r>
              <a:rPr lang="zh-CN" altLang="en-US" sz="1600" dirty="0"/>
              <a:t>连一条边，那么此时起点和终点的个数都会减少一个（</a:t>
            </a:r>
            <a:r>
              <a:rPr lang="en-US" altLang="zh-CN" sz="1600" dirty="0" smtClean="0"/>
              <a:t>p2</a:t>
            </a:r>
            <a:r>
              <a:rPr lang="zh-CN" altLang="en-US" sz="1600" dirty="0" smtClean="0"/>
              <a:t>不再</a:t>
            </a:r>
            <a:r>
              <a:rPr lang="zh-CN" altLang="en-US" sz="1600" dirty="0"/>
              <a:t>是起点</a:t>
            </a:r>
            <a:r>
              <a:rPr lang="en-US" altLang="zh-CN" sz="1600" dirty="0"/>
              <a:t>,</a:t>
            </a:r>
            <a:r>
              <a:rPr lang="en-US" altLang="zh-CN" sz="1600" dirty="0" smtClean="0"/>
              <a:t>q1</a:t>
            </a:r>
            <a:r>
              <a:rPr lang="zh-CN" altLang="en-US" sz="1600" dirty="0" smtClean="0"/>
              <a:t>不再</a:t>
            </a:r>
            <a:r>
              <a:rPr lang="zh-CN" altLang="en-US" sz="1600" dirty="0"/>
              <a:t>是终点），因此只要以这种方式，连接新边 </a:t>
            </a:r>
            <a:r>
              <a:rPr lang="en-US" altLang="zh-CN" sz="1600" dirty="0"/>
              <a:t>|P|−</a:t>
            </a:r>
            <a:r>
              <a:rPr lang="en-US" altLang="zh-CN" sz="1600" dirty="0" smtClean="0"/>
              <a:t>1</a:t>
            </a:r>
            <a:r>
              <a:rPr lang="zh-CN" altLang="en-US" sz="1600" dirty="0" smtClean="0"/>
              <a:t>条</a:t>
            </a:r>
            <a:r>
              <a:rPr lang="zh-CN" altLang="en-US" sz="1600" dirty="0"/>
              <a:t>，则 </a:t>
            </a:r>
            <a:r>
              <a:rPr lang="en-US" altLang="zh-CN" sz="1600" dirty="0"/>
              <a:t>|P'|=</a:t>
            </a:r>
            <a:r>
              <a:rPr lang="en-US" altLang="zh-CN" sz="1600" dirty="0" smtClean="0"/>
              <a:t>1</a:t>
            </a:r>
            <a:r>
              <a:rPr lang="zh-CN" altLang="en-US" sz="1600" dirty="0" smtClean="0"/>
              <a:t>，</a:t>
            </a:r>
            <a:r>
              <a:rPr lang="zh-CN" altLang="en-US" sz="1600" dirty="0"/>
              <a:t>而 </a:t>
            </a:r>
            <a:r>
              <a:rPr lang="en-US" altLang="zh-CN" sz="1600" dirty="0"/>
              <a:t>|Q'|=|Q|−(|P|−</a:t>
            </a:r>
            <a:r>
              <a:rPr lang="en-US" altLang="zh-CN" sz="1600" dirty="0" smtClean="0"/>
              <a:t>1))</a:t>
            </a:r>
            <a:r>
              <a:rPr lang="zh-CN" altLang="en-US" sz="1600" dirty="0" smtClean="0"/>
              <a:t>，</a:t>
            </a:r>
            <a:endParaRPr lang="en-US" altLang="zh-CN" sz="1600" dirty="0" smtClean="0"/>
          </a:p>
          <a:p>
            <a:pPr lvl="1"/>
            <a:r>
              <a:rPr lang="zh-CN" altLang="en-US" sz="1600" dirty="0" smtClean="0"/>
              <a:t>由 </a:t>
            </a:r>
            <a:r>
              <a:rPr lang="zh-CN" altLang="en-US" sz="1600" dirty="0"/>
              <a:t>① 得，当</a:t>
            </a:r>
            <a:r>
              <a:rPr lang="en-US" altLang="zh-CN" sz="1600" dirty="0"/>
              <a:t>|P'|=</a:t>
            </a:r>
            <a:r>
              <a:rPr lang="en-US" altLang="zh-CN" sz="1600" dirty="0" smtClean="0"/>
              <a:t>1</a:t>
            </a:r>
            <a:r>
              <a:rPr lang="zh-CN" altLang="en-US" sz="1600" dirty="0" smtClean="0"/>
              <a:t>时</a:t>
            </a:r>
            <a:r>
              <a:rPr lang="zh-CN" altLang="en-US" sz="1600" dirty="0"/>
              <a:t>，需要再连 </a:t>
            </a:r>
            <a:r>
              <a:rPr lang="en-US" altLang="zh-CN" sz="1600" dirty="0"/>
              <a:t>|Q</a:t>
            </a:r>
            <a:r>
              <a:rPr lang="en-US" altLang="zh-CN" sz="1600" dirty="0" smtClean="0"/>
              <a:t>'|</a:t>
            </a:r>
            <a:r>
              <a:rPr lang="zh-CN" altLang="en-US" sz="1600" dirty="0" smtClean="0"/>
              <a:t>条</a:t>
            </a:r>
            <a:r>
              <a:rPr lang="zh-CN" altLang="en-US" sz="1600" dirty="0"/>
              <a:t>新边，那么总添加的新边</a:t>
            </a:r>
            <a:r>
              <a:rPr lang="zh-CN" altLang="en-US" sz="1600" dirty="0" smtClean="0"/>
              <a:t>数量为</a:t>
            </a:r>
            <a:r>
              <a:rPr lang="zh-CN" altLang="en-US" sz="1600" dirty="0"/>
              <a:t> </a:t>
            </a:r>
            <a:r>
              <a:rPr lang="en-US" altLang="zh-CN" sz="1600" dirty="0"/>
              <a:t>|P</a:t>
            </a:r>
            <a:r>
              <a:rPr lang="en-US" altLang="zh-CN" sz="1600" dirty="0" smtClean="0"/>
              <a:t>|</a:t>
            </a:r>
            <a:r>
              <a:rPr lang="zh-CN" altLang="en-US" sz="1600" dirty="0" smtClean="0"/>
              <a:t>−</a:t>
            </a:r>
            <a:r>
              <a:rPr lang="en-US" altLang="zh-CN" sz="1600" dirty="0" smtClean="0"/>
              <a:t>1+|</a:t>
            </a:r>
            <a:r>
              <a:rPr lang="en-US" altLang="zh-CN" sz="1600" dirty="0"/>
              <a:t>Q</a:t>
            </a:r>
            <a:r>
              <a:rPr lang="en-US" altLang="zh-CN" sz="1600" dirty="0" smtClean="0"/>
              <a:t>|</a:t>
            </a:r>
            <a:r>
              <a:rPr lang="zh-CN" altLang="en-US" sz="1600" dirty="0" smtClean="0"/>
              <a:t>−</a:t>
            </a:r>
            <a:r>
              <a:rPr lang="en-US" altLang="zh-CN" sz="1600" dirty="0"/>
              <a:t>(|P</a:t>
            </a:r>
            <a:r>
              <a:rPr lang="en-US" altLang="zh-CN" sz="1600" dirty="0" smtClean="0"/>
              <a:t>|</a:t>
            </a:r>
            <a:r>
              <a:rPr lang="zh-CN" altLang="en-US" sz="1600" dirty="0" smtClean="0"/>
              <a:t>−</a:t>
            </a:r>
            <a:r>
              <a:rPr lang="en-US" altLang="zh-CN" sz="1600" dirty="0"/>
              <a:t>1)=|Q</a:t>
            </a:r>
            <a:r>
              <a:rPr lang="en-US" altLang="zh-CN" sz="1600" dirty="0" smtClean="0"/>
              <a:t>|</a:t>
            </a:r>
            <a:endParaRPr lang="zh-CN" altLang="en-US" sz="1600" dirty="0"/>
          </a:p>
          <a:p>
            <a:r>
              <a:rPr lang="en-US" altLang="zh-CN" sz="2000" b="1" dirty="0"/>
              <a:t>2.|Q|≤|P</a:t>
            </a:r>
            <a:r>
              <a:rPr lang="en-US" altLang="zh-CN" sz="2000" b="1" dirty="0" smtClean="0"/>
              <a:t>|</a:t>
            </a:r>
            <a:endParaRPr lang="zh-CN" altLang="en-US" sz="2000" b="1" dirty="0"/>
          </a:p>
          <a:p>
            <a:pPr lvl="1"/>
            <a:r>
              <a:rPr lang="zh-CN" altLang="en-US" sz="1600" dirty="0"/>
              <a:t>与情况 </a:t>
            </a:r>
            <a:r>
              <a:rPr lang="en-US" altLang="zh-CN" sz="1600" dirty="0" smtClean="0"/>
              <a:t>1 </a:t>
            </a:r>
            <a:r>
              <a:rPr lang="zh-CN" altLang="en-US" sz="1600" dirty="0"/>
              <a:t>对称，此时答案为 </a:t>
            </a:r>
            <a:r>
              <a:rPr lang="en-US" altLang="zh-CN" sz="1600" dirty="0"/>
              <a:t>|P</a:t>
            </a:r>
            <a:r>
              <a:rPr lang="en-US" altLang="zh-CN" sz="1600" dirty="0" smtClean="0"/>
              <a:t>|</a:t>
            </a:r>
            <a:endParaRPr lang="zh-CN" altLang="en-US" sz="1600" dirty="0"/>
          </a:p>
          <a:p>
            <a:r>
              <a:rPr lang="zh-CN" altLang="en-US" sz="2000" dirty="0"/>
              <a:t>综上所述，</a:t>
            </a:r>
            <a:r>
              <a:rPr lang="en-US" altLang="zh-CN" sz="2000" dirty="0"/>
              <a:t>scc_cnt&gt;1</a:t>
            </a:r>
            <a:r>
              <a:rPr lang="en-US" altLang="zh-CN" sz="2000" i="1" dirty="0"/>
              <a:t>sccc</a:t>
            </a:r>
            <a:r>
              <a:rPr lang="zh-CN" altLang="en-US" sz="2000" dirty="0"/>
              <a:t>​</a:t>
            </a:r>
            <a:r>
              <a:rPr lang="en-US" altLang="zh-CN" sz="2000" i="1" dirty="0"/>
              <a:t>nt</a:t>
            </a:r>
            <a:r>
              <a:rPr lang="en-US" altLang="zh-CN" sz="2000" dirty="0"/>
              <a:t>&gt;1</a:t>
            </a:r>
            <a:r>
              <a:rPr lang="zh-CN" altLang="en-US" sz="2000" dirty="0"/>
              <a:t> 时，问题二的答案为</a:t>
            </a:r>
            <a:r>
              <a:rPr lang="en-US" altLang="zh-CN" sz="2000" dirty="0"/>
              <a:t>max(|P|,|Q|)</a:t>
            </a:r>
            <a:r>
              <a:rPr lang="en-US" altLang="zh-CN" sz="2000" i="1" dirty="0"/>
              <a:t>max</a:t>
            </a:r>
            <a:r>
              <a:rPr lang="en-US" altLang="zh-CN" sz="2000" dirty="0"/>
              <a:t>(∣</a:t>
            </a:r>
            <a:r>
              <a:rPr lang="en-US" altLang="zh-CN" sz="2000" i="1" dirty="0"/>
              <a:t>P</a:t>
            </a:r>
            <a:r>
              <a:rPr lang="zh-CN" altLang="en-US" sz="2000" dirty="0"/>
              <a:t>∣</a:t>
            </a:r>
            <a:r>
              <a:rPr lang="en-US" altLang="zh-CN" sz="2000" dirty="0"/>
              <a:t>,∣</a:t>
            </a:r>
            <a:r>
              <a:rPr lang="en-US" altLang="zh-CN" sz="2000" i="1" dirty="0"/>
              <a:t>Q</a:t>
            </a:r>
            <a:r>
              <a:rPr lang="zh-CN" altLang="en-US" sz="2000" dirty="0"/>
              <a:t>∣</a:t>
            </a:r>
            <a:r>
              <a:rPr lang="en-US" altLang="zh-CN" sz="2000" dirty="0"/>
              <a:t>)</a:t>
            </a:r>
            <a:r>
              <a:rPr lang="zh-CN" altLang="en-US" sz="2000" dirty="0"/>
              <a:t>即 </a:t>
            </a:r>
            <a:r>
              <a:rPr lang="en-US" altLang="zh-CN" sz="2000" dirty="0"/>
              <a:t>max(src,des)</a:t>
            </a:r>
            <a:r>
              <a:rPr lang="en-US" altLang="zh-CN" sz="2000" i="1" dirty="0"/>
              <a:t>max</a:t>
            </a:r>
            <a:r>
              <a:rPr lang="en-US" altLang="zh-CN" sz="2000" dirty="0"/>
              <a:t>(</a:t>
            </a:r>
            <a:r>
              <a:rPr lang="en-US" altLang="zh-CN" sz="2000" i="1" dirty="0"/>
              <a:t>src</a:t>
            </a:r>
            <a:r>
              <a:rPr lang="en-US" altLang="zh-CN" sz="2000" dirty="0"/>
              <a:t>,</a:t>
            </a:r>
            <a:r>
              <a:rPr lang="en-US" altLang="zh-CN" sz="2000" i="1" dirty="0"/>
              <a:t>des</a:t>
            </a:r>
            <a:r>
              <a:rPr lang="en-US" altLang="zh-CN" sz="2000" dirty="0"/>
              <a:t>))</a:t>
            </a:r>
            <a:r>
              <a:rPr lang="zh-CN" altLang="en-US" sz="2000" dirty="0"/>
              <a:t>。</a:t>
            </a:r>
          </a:p>
          <a:p>
            <a:endParaRPr lang="zh-CN" altLang="en-US" sz="2000" dirty="0"/>
          </a:p>
        </p:txBody>
      </p:sp>
    </p:spTree>
    <p:extLst>
      <p:ext uri="{BB962C8B-B14F-4D97-AF65-F5344CB8AC3E}">
        <p14:creationId xmlns:p14="http://schemas.microsoft.com/office/powerpoint/2010/main" val="7677192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US" altLang="zh-CN" dirty="0"/>
              <a:t>3645. [BZOJ 2438]</a:t>
            </a:r>
            <a:r>
              <a:rPr lang="zh-CN" altLang="en-US" dirty="0"/>
              <a:t>杀人游戏</a:t>
            </a:r>
          </a:p>
        </p:txBody>
      </p:sp>
      <p:sp>
        <p:nvSpPr>
          <p:cNvPr id="5" name="文本占位符 4"/>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6392101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a:t>
            </a:r>
            <a:r>
              <a:rPr lang="zh-CN" altLang="en-US" dirty="0"/>
              <a:t>题目描述</a:t>
            </a:r>
            <a:r>
              <a:rPr lang="en-US" altLang="zh-CN" dirty="0" smtClean="0"/>
              <a:t>】</a:t>
            </a:r>
            <a:endParaRPr lang="zh-CN" altLang="en-US" dirty="0"/>
          </a:p>
        </p:txBody>
      </p:sp>
      <p:sp>
        <p:nvSpPr>
          <p:cNvPr id="3" name="内容占位符 2"/>
          <p:cNvSpPr>
            <a:spLocks noGrp="1"/>
          </p:cNvSpPr>
          <p:nvPr>
            <p:ph idx="1"/>
          </p:nvPr>
        </p:nvSpPr>
        <p:spPr/>
        <p:txBody>
          <a:bodyPr/>
          <a:lstStyle/>
          <a:p>
            <a:pPr marL="0" indent="627063">
              <a:buNone/>
            </a:pPr>
            <a:r>
              <a:rPr lang="zh-CN" altLang="en-US" sz="2800" dirty="0"/>
              <a:t>一位冷血的杀手潜入城市中，并假装成平民</a:t>
            </a:r>
            <a:r>
              <a:rPr lang="zh-CN" altLang="en-US" sz="2800" dirty="0" smtClean="0"/>
              <a:t>。</a:t>
            </a:r>
            <a:endParaRPr lang="zh-CN" altLang="en-US" sz="2800" dirty="0"/>
          </a:p>
          <a:p>
            <a:pPr marL="0" indent="627063">
              <a:buNone/>
            </a:pPr>
            <a:r>
              <a:rPr lang="zh-CN" altLang="en-US" sz="2800" dirty="0"/>
              <a:t>警察希望能在 </a:t>
            </a:r>
            <a:r>
              <a:rPr lang="en-US" altLang="zh-CN" sz="2800" dirty="0"/>
              <a:t>N </a:t>
            </a:r>
            <a:r>
              <a:rPr lang="zh-CN" altLang="en-US" sz="2800" dirty="0"/>
              <a:t>个人里面，查出谁是杀手</a:t>
            </a:r>
            <a:r>
              <a:rPr lang="zh-CN" altLang="en-US" sz="2800" dirty="0" smtClean="0"/>
              <a:t>。</a:t>
            </a:r>
            <a:endParaRPr lang="zh-CN" altLang="en-US" sz="2800" dirty="0"/>
          </a:p>
          <a:p>
            <a:pPr marL="0" indent="627063">
              <a:buNone/>
            </a:pPr>
            <a:r>
              <a:rPr lang="zh-CN" altLang="en-US" sz="2800" dirty="0"/>
              <a:t>警察能够对每一个人进行查证，假如查证的对象是平民，他会告诉警察，他认识的所有人当中，谁是杀手，谁是平民</a:t>
            </a:r>
            <a:r>
              <a:rPr lang="zh-CN" altLang="en-US" sz="2800" dirty="0" smtClean="0"/>
              <a:t>。</a:t>
            </a:r>
            <a:endParaRPr lang="zh-CN" altLang="en-US" sz="2800" dirty="0"/>
          </a:p>
          <a:p>
            <a:pPr marL="0" indent="627063">
              <a:buNone/>
            </a:pPr>
            <a:r>
              <a:rPr lang="zh-CN" altLang="en-US" sz="2800" dirty="0"/>
              <a:t>假如查证的对象是杀手， 杀手将会把警察干掉</a:t>
            </a:r>
            <a:r>
              <a:rPr lang="zh-CN" altLang="en-US" sz="2800" dirty="0" smtClean="0"/>
              <a:t>。</a:t>
            </a:r>
            <a:endParaRPr lang="zh-CN" altLang="en-US" sz="2800" dirty="0"/>
          </a:p>
          <a:p>
            <a:pPr marL="0" indent="627063">
              <a:buNone/>
            </a:pPr>
            <a:r>
              <a:rPr lang="zh-CN" altLang="en-US" sz="2800" dirty="0"/>
              <a:t>现在警察掌握了每一个人认识谁</a:t>
            </a:r>
            <a:r>
              <a:rPr lang="zh-CN" altLang="en-US" sz="2800" dirty="0" smtClean="0"/>
              <a:t>。</a:t>
            </a:r>
            <a:endParaRPr lang="zh-CN" altLang="en-US" sz="2800" dirty="0"/>
          </a:p>
          <a:p>
            <a:pPr marL="0" indent="627063">
              <a:buNone/>
            </a:pPr>
            <a:r>
              <a:rPr lang="zh-CN" altLang="en-US" sz="2800" dirty="0"/>
              <a:t>每一个人都有可能是杀手，可看作他们是杀手的概率是相同</a:t>
            </a:r>
            <a:r>
              <a:rPr lang="zh-CN" altLang="en-US" sz="2800" dirty="0" smtClean="0"/>
              <a:t>的。</a:t>
            </a:r>
            <a:endParaRPr lang="zh-CN" altLang="en-US" sz="2800" dirty="0"/>
          </a:p>
          <a:p>
            <a:pPr marL="0" indent="627063">
              <a:buNone/>
            </a:pPr>
            <a:r>
              <a:rPr lang="zh-CN" altLang="en-US" sz="2800" dirty="0"/>
              <a:t>问：根据最优的情况，保证警察自身安全并知道谁是杀手的概率最大是多少？</a:t>
            </a:r>
          </a:p>
        </p:txBody>
      </p:sp>
    </p:spTree>
    <p:extLst>
      <p:ext uri="{BB962C8B-B14F-4D97-AF65-F5344CB8AC3E}">
        <p14:creationId xmlns:p14="http://schemas.microsoft.com/office/powerpoint/2010/main" val="10966901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a:t>
            </a:r>
            <a:r>
              <a:rPr lang="zh-CN" altLang="en-US" dirty="0" smtClean="0"/>
              <a:t>输入</a:t>
            </a:r>
            <a:r>
              <a:rPr lang="zh-CN" altLang="en-US" dirty="0"/>
              <a:t>输出</a:t>
            </a:r>
            <a:r>
              <a:rPr lang="zh-CN" altLang="en-US" dirty="0" smtClean="0"/>
              <a:t>格式</a:t>
            </a:r>
            <a:r>
              <a:rPr lang="en-US" altLang="zh-CN" dirty="0" smtClean="0"/>
              <a:t>】</a:t>
            </a:r>
            <a:endParaRPr lang="zh-CN" altLang="en-US" dirty="0"/>
          </a:p>
        </p:txBody>
      </p:sp>
      <p:sp>
        <p:nvSpPr>
          <p:cNvPr id="3" name="内容占位符 2"/>
          <p:cNvSpPr>
            <a:spLocks noGrp="1"/>
          </p:cNvSpPr>
          <p:nvPr>
            <p:ph idx="1"/>
          </p:nvPr>
        </p:nvSpPr>
        <p:spPr/>
        <p:txBody>
          <a:bodyPr/>
          <a:lstStyle/>
          <a:p>
            <a:r>
              <a:rPr lang="en-US" altLang="zh-CN" dirty="0"/>
              <a:t>【</a:t>
            </a:r>
            <a:r>
              <a:rPr lang="zh-CN" altLang="en-US" dirty="0"/>
              <a:t>输入格式</a:t>
            </a:r>
            <a:r>
              <a:rPr lang="en-US" altLang="zh-CN" dirty="0"/>
              <a:t>】</a:t>
            </a:r>
          </a:p>
          <a:p>
            <a:r>
              <a:rPr lang="zh-CN" altLang="en-US" dirty="0"/>
              <a:t>第一行有两个整数 </a:t>
            </a:r>
            <a:r>
              <a:rPr lang="en-US" altLang="zh-CN" dirty="0"/>
              <a:t>N,M</a:t>
            </a:r>
            <a:r>
              <a:rPr lang="zh-CN" altLang="en-US" dirty="0" smtClean="0"/>
              <a:t>。</a:t>
            </a:r>
            <a:endParaRPr lang="zh-CN" altLang="en-US" dirty="0"/>
          </a:p>
          <a:p>
            <a:r>
              <a:rPr lang="zh-CN" altLang="en-US" dirty="0"/>
              <a:t>接下来有 </a:t>
            </a:r>
            <a:r>
              <a:rPr lang="en-US" altLang="zh-CN" dirty="0"/>
              <a:t>M </a:t>
            </a:r>
            <a:r>
              <a:rPr lang="zh-CN" altLang="en-US" dirty="0"/>
              <a:t>行，每行两个整数 </a:t>
            </a:r>
            <a:r>
              <a:rPr lang="en-US" altLang="zh-CN" dirty="0" err="1"/>
              <a:t>x,y</a:t>
            </a:r>
            <a:r>
              <a:rPr lang="zh-CN" altLang="en-US" dirty="0"/>
              <a:t>，表示 </a:t>
            </a:r>
            <a:r>
              <a:rPr lang="en-US" altLang="zh-CN" dirty="0"/>
              <a:t>x </a:t>
            </a:r>
            <a:r>
              <a:rPr lang="zh-CN" altLang="en-US" dirty="0"/>
              <a:t>认识 </a:t>
            </a:r>
            <a:r>
              <a:rPr lang="en-US" altLang="zh-CN" dirty="0"/>
              <a:t>y</a:t>
            </a:r>
            <a:r>
              <a:rPr lang="zh-CN" altLang="en-US" dirty="0"/>
              <a:t>（</a:t>
            </a:r>
            <a:r>
              <a:rPr lang="en-US" altLang="zh-CN" dirty="0"/>
              <a:t>y </a:t>
            </a:r>
            <a:r>
              <a:rPr lang="zh-CN" altLang="en-US" dirty="0"/>
              <a:t>不一定认识 </a:t>
            </a:r>
            <a:r>
              <a:rPr lang="en-US" altLang="zh-CN" dirty="0"/>
              <a:t>x</a:t>
            </a:r>
            <a:r>
              <a:rPr lang="zh-CN" altLang="en-US" dirty="0"/>
              <a:t>）。</a:t>
            </a:r>
          </a:p>
          <a:p>
            <a:endParaRPr lang="zh-CN" altLang="en-US" dirty="0"/>
          </a:p>
          <a:p>
            <a:r>
              <a:rPr lang="en-US" altLang="zh-CN" dirty="0"/>
              <a:t>【</a:t>
            </a:r>
            <a:r>
              <a:rPr lang="zh-CN" altLang="en-US" dirty="0"/>
              <a:t>输出格式</a:t>
            </a:r>
            <a:r>
              <a:rPr lang="en-US" altLang="zh-CN" dirty="0"/>
              <a:t>】</a:t>
            </a:r>
          </a:p>
          <a:p>
            <a:r>
              <a:rPr lang="zh-CN" altLang="en-US" dirty="0"/>
              <a:t>输出一个实数表示结果，保留 </a:t>
            </a:r>
            <a:r>
              <a:rPr lang="en-US" altLang="zh-CN" dirty="0"/>
              <a:t>6 </a:t>
            </a:r>
            <a:r>
              <a:rPr lang="zh-CN" altLang="en-US" dirty="0"/>
              <a:t>位小数。</a:t>
            </a:r>
          </a:p>
        </p:txBody>
      </p:sp>
    </p:spTree>
    <p:extLst>
      <p:ext uri="{BB962C8B-B14F-4D97-AF65-F5344CB8AC3E}">
        <p14:creationId xmlns:p14="http://schemas.microsoft.com/office/powerpoint/2010/main" val="15547955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a:t>
            </a:r>
            <a:r>
              <a:rPr lang="zh-CN" altLang="en-US" dirty="0" smtClean="0"/>
              <a:t>样例输入</a:t>
            </a:r>
            <a:r>
              <a:rPr lang="zh-CN" altLang="en-US" dirty="0"/>
              <a:t>输出</a:t>
            </a:r>
            <a:r>
              <a:rPr lang="en-US" altLang="zh-CN" dirty="0" smtClean="0"/>
              <a:t>】</a:t>
            </a:r>
            <a:endParaRPr lang="zh-CN" altLang="en-US" dirty="0"/>
          </a:p>
        </p:txBody>
      </p:sp>
      <p:sp>
        <p:nvSpPr>
          <p:cNvPr id="3" name="内容占位符 2"/>
          <p:cNvSpPr>
            <a:spLocks noGrp="1"/>
          </p:cNvSpPr>
          <p:nvPr>
            <p:ph idx="1"/>
          </p:nvPr>
        </p:nvSpPr>
        <p:spPr>
          <a:xfrm>
            <a:off x="609600" y="1196752"/>
            <a:ext cx="4356847" cy="4824536"/>
          </a:xfrm>
        </p:spPr>
        <p:txBody>
          <a:bodyPr/>
          <a:lstStyle/>
          <a:p>
            <a:pPr marL="0" indent="0">
              <a:buNone/>
            </a:pPr>
            <a:r>
              <a:rPr lang="en-US" altLang="zh-CN" sz="3200" dirty="0"/>
              <a:t>【</a:t>
            </a:r>
            <a:r>
              <a:rPr lang="zh-CN" altLang="en-US" sz="3200" dirty="0"/>
              <a:t>样例输入</a:t>
            </a:r>
            <a:r>
              <a:rPr lang="en-US" altLang="zh-CN" sz="3200" dirty="0"/>
              <a:t>】</a:t>
            </a:r>
          </a:p>
          <a:p>
            <a:pPr marL="0" indent="0">
              <a:buNone/>
            </a:pPr>
            <a:r>
              <a:rPr lang="en-US" altLang="zh-CN" sz="3200" dirty="0"/>
              <a:t>5 4 </a:t>
            </a:r>
          </a:p>
          <a:p>
            <a:pPr marL="0" indent="0">
              <a:buNone/>
            </a:pPr>
            <a:r>
              <a:rPr lang="en-US" altLang="zh-CN" sz="3200" dirty="0"/>
              <a:t>1 2 </a:t>
            </a:r>
          </a:p>
          <a:p>
            <a:pPr marL="0" indent="0">
              <a:buNone/>
            </a:pPr>
            <a:r>
              <a:rPr lang="en-US" altLang="zh-CN" sz="3200" dirty="0"/>
              <a:t>1 3 </a:t>
            </a:r>
          </a:p>
          <a:p>
            <a:pPr marL="0" indent="0">
              <a:buNone/>
            </a:pPr>
            <a:r>
              <a:rPr lang="en-US" altLang="zh-CN" sz="3200" dirty="0"/>
              <a:t>1 4 </a:t>
            </a:r>
          </a:p>
          <a:p>
            <a:pPr marL="0" indent="0">
              <a:buNone/>
            </a:pPr>
            <a:r>
              <a:rPr lang="en-US" altLang="zh-CN" sz="3200" dirty="0"/>
              <a:t>1 5 </a:t>
            </a:r>
          </a:p>
          <a:p>
            <a:pPr marL="0" indent="0">
              <a:buNone/>
            </a:pPr>
            <a:r>
              <a:rPr lang="en-US" altLang="zh-CN" sz="3200" dirty="0"/>
              <a:t>【</a:t>
            </a:r>
            <a:r>
              <a:rPr lang="zh-CN" altLang="en-US" sz="3200" dirty="0"/>
              <a:t>样例输出</a:t>
            </a:r>
            <a:r>
              <a:rPr lang="en-US" altLang="zh-CN" sz="3200" dirty="0"/>
              <a:t>】</a:t>
            </a:r>
          </a:p>
          <a:p>
            <a:pPr marL="0" indent="0">
              <a:buNone/>
            </a:pPr>
            <a:r>
              <a:rPr lang="en-US" altLang="zh-CN" sz="3200" dirty="0"/>
              <a:t>0.800000</a:t>
            </a:r>
            <a:endParaRPr lang="zh-CN" altLang="en-US" sz="3200" dirty="0"/>
          </a:p>
        </p:txBody>
      </p:sp>
      <p:sp>
        <p:nvSpPr>
          <p:cNvPr id="4" name="椭圆 3"/>
          <p:cNvSpPr/>
          <p:nvPr/>
        </p:nvSpPr>
        <p:spPr>
          <a:xfrm>
            <a:off x="7318686" y="1165315"/>
            <a:ext cx="403449" cy="403449"/>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1</a:t>
            </a:r>
            <a:endParaRPr lang="zh-CN" altLang="en-US" dirty="0"/>
          </a:p>
        </p:txBody>
      </p:sp>
      <p:sp>
        <p:nvSpPr>
          <p:cNvPr id="5" name="椭圆 4"/>
          <p:cNvSpPr/>
          <p:nvPr/>
        </p:nvSpPr>
        <p:spPr>
          <a:xfrm>
            <a:off x="7205951" y="2256777"/>
            <a:ext cx="403449" cy="403449"/>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2</a:t>
            </a:r>
            <a:endParaRPr lang="zh-CN" altLang="en-US" dirty="0"/>
          </a:p>
        </p:txBody>
      </p:sp>
      <p:sp>
        <p:nvSpPr>
          <p:cNvPr id="6" name="椭圆 5"/>
          <p:cNvSpPr/>
          <p:nvPr/>
        </p:nvSpPr>
        <p:spPr>
          <a:xfrm>
            <a:off x="8382727" y="963590"/>
            <a:ext cx="403449" cy="403449"/>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3</a:t>
            </a:r>
            <a:endParaRPr lang="zh-CN" altLang="en-US" dirty="0"/>
          </a:p>
        </p:txBody>
      </p:sp>
      <p:sp>
        <p:nvSpPr>
          <p:cNvPr id="7" name="椭圆 6"/>
          <p:cNvSpPr/>
          <p:nvPr/>
        </p:nvSpPr>
        <p:spPr>
          <a:xfrm>
            <a:off x="8382727" y="2237723"/>
            <a:ext cx="403449" cy="403449"/>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4</a:t>
            </a:r>
            <a:endParaRPr lang="zh-CN" altLang="en-US" dirty="0"/>
          </a:p>
        </p:txBody>
      </p:sp>
      <p:cxnSp>
        <p:nvCxnSpPr>
          <p:cNvPr id="8" name="直接连接符 7"/>
          <p:cNvCxnSpPr>
            <a:stCxn id="4" idx="6"/>
            <a:endCxn id="6" idx="2"/>
          </p:cNvCxnSpPr>
          <p:nvPr/>
        </p:nvCxnSpPr>
        <p:spPr>
          <a:xfrm flipV="1">
            <a:off x="7722135" y="1165315"/>
            <a:ext cx="660592" cy="201725"/>
          </a:xfrm>
          <a:prstGeom prst="line">
            <a:avLst/>
          </a:prstGeom>
          <a:ln w="38100">
            <a:solidFill>
              <a:schemeClr val="accent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9" name="直接连接符 8"/>
          <p:cNvCxnSpPr>
            <a:stCxn id="4" idx="4"/>
            <a:endCxn id="5" idx="0"/>
          </p:cNvCxnSpPr>
          <p:nvPr/>
        </p:nvCxnSpPr>
        <p:spPr>
          <a:xfrm flipH="1">
            <a:off x="7407676" y="1568764"/>
            <a:ext cx="112735" cy="688013"/>
          </a:xfrm>
          <a:prstGeom prst="line">
            <a:avLst/>
          </a:prstGeom>
          <a:ln w="38100">
            <a:solidFill>
              <a:schemeClr val="accent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0" name="椭圆 9"/>
          <p:cNvSpPr/>
          <p:nvPr/>
        </p:nvSpPr>
        <p:spPr>
          <a:xfrm>
            <a:off x="6240940" y="1969576"/>
            <a:ext cx="403449" cy="403449"/>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5</a:t>
            </a:r>
            <a:endParaRPr lang="zh-CN" altLang="en-US" dirty="0"/>
          </a:p>
        </p:txBody>
      </p:sp>
      <p:cxnSp>
        <p:nvCxnSpPr>
          <p:cNvPr id="12" name="直接箭头连接符 11"/>
          <p:cNvCxnSpPr>
            <a:stCxn id="4" idx="5"/>
            <a:endCxn id="7" idx="1"/>
          </p:cNvCxnSpPr>
          <p:nvPr/>
        </p:nvCxnSpPr>
        <p:spPr>
          <a:xfrm>
            <a:off x="7663051" y="1509680"/>
            <a:ext cx="778760" cy="787127"/>
          </a:xfrm>
          <a:prstGeom prst="straightConnector1">
            <a:avLst/>
          </a:prstGeom>
          <a:ln w="38100">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4" name="直接连接符 13"/>
          <p:cNvCxnSpPr>
            <a:stCxn id="10" idx="7"/>
            <a:endCxn id="4" idx="3"/>
          </p:cNvCxnSpPr>
          <p:nvPr/>
        </p:nvCxnSpPr>
        <p:spPr>
          <a:xfrm flipV="1">
            <a:off x="6585305" y="1509680"/>
            <a:ext cx="792465" cy="518980"/>
          </a:xfrm>
          <a:prstGeom prst="line">
            <a:avLst/>
          </a:prstGeom>
          <a:ln w="38100">
            <a:solidFill>
              <a:schemeClr val="accent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19" name="矩形 18"/>
          <p:cNvSpPr/>
          <p:nvPr/>
        </p:nvSpPr>
        <p:spPr>
          <a:xfrm>
            <a:off x="4504788" y="3511856"/>
            <a:ext cx="7261412" cy="1477328"/>
          </a:xfrm>
          <a:prstGeom prst="rect">
            <a:avLst/>
          </a:prstGeom>
        </p:spPr>
        <p:txBody>
          <a:bodyPr wrap="square">
            <a:spAutoFit/>
          </a:bodyPr>
          <a:lstStyle/>
          <a:p>
            <a:r>
              <a:rPr lang="zh-CN" altLang="en-US" dirty="0">
                <a:latin typeface="-apple-system"/>
              </a:rPr>
              <a:t>每个人是杀手的概率是相同</a:t>
            </a:r>
            <a:r>
              <a:rPr lang="zh-CN" altLang="en-US" dirty="0" smtClean="0">
                <a:latin typeface="-apple-system"/>
              </a:rPr>
              <a:t>的</a:t>
            </a:r>
            <a:endParaRPr lang="en-US" altLang="zh-CN" dirty="0" smtClean="0">
              <a:latin typeface="-apple-system"/>
            </a:endParaRPr>
          </a:p>
          <a:p>
            <a:r>
              <a:rPr lang="en-US" altLang="zh-CN" dirty="0" smtClean="0">
                <a:latin typeface="-apple-system"/>
              </a:rPr>
              <a:t>5</a:t>
            </a:r>
            <a:r>
              <a:rPr lang="zh-CN" altLang="en-US" dirty="0" smtClean="0">
                <a:latin typeface="-apple-system"/>
              </a:rPr>
              <a:t>个人，则某个人是杀手的概率是</a:t>
            </a:r>
            <a:r>
              <a:rPr lang="en-US" altLang="zh-CN" dirty="0">
                <a:latin typeface="-apple-system"/>
              </a:rPr>
              <a:t>1/5</a:t>
            </a:r>
            <a:r>
              <a:rPr lang="zh-CN" altLang="en-US" dirty="0">
                <a:latin typeface="-apple-system"/>
              </a:rPr>
              <a:t>，即</a:t>
            </a:r>
            <a:r>
              <a:rPr lang="en-US" altLang="zh-CN" dirty="0">
                <a:latin typeface="-apple-system"/>
              </a:rPr>
              <a:t>0.2</a:t>
            </a:r>
            <a:r>
              <a:rPr lang="zh-CN" altLang="en-US" dirty="0" smtClean="0">
                <a:latin typeface="-apple-system"/>
              </a:rPr>
              <a:t>。</a:t>
            </a:r>
            <a:endParaRPr lang="en-US" altLang="zh-CN" dirty="0" smtClean="0">
              <a:latin typeface="-apple-system"/>
            </a:endParaRPr>
          </a:p>
          <a:p>
            <a:r>
              <a:rPr lang="zh-CN" altLang="en-US" dirty="0" smtClean="0">
                <a:latin typeface="-apple-system"/>
              </a:rPr>
              <a:t>如果</a:t>
            </a:r>
            <a:r>
              <a:rPr lang="zh-CN" altLang="en-US" dirty="0">
                <a:latin typeface="-apple-system"/>
              </a:rPr>
              <a:t>调查第一个人（最优情况），而且这个人不是杀手，就能知道所有人的信息</a:t>
            </a:r>
            <a:r>
              <a:rPr lang="zh-CN" altLang="en-US" dirty="0" smtClean="0">
                <a:latin typeface="-apple-system"/>
              </a:rPr>
              <a:t>。</a:t>
            </a:r>
            <a:endParaRPr lang="en-US" altLang="zh-CN" dirty="0" smtClean="0">
              <a:latin typeface="-apple-system"/>
            </a:endParaRPr>
          </a:p>
          <a:p>
            <a:r>
              <a:rPr lang="zh-CN" altLang="en-US" dirty="0" smtClean="0">
                <a:latin typeface="-apple-system"/>
              </a:rPr>
              <a:t>因为第</a:t>
            </a:r>
            <a:r>
              <a:rPr lang="zh-CN" altLang="en-US" dirty="0">
                <a:latin typeface="-apple-system"/>
              </a:rPr>
              <a:t>一个人是杀手的概率为</a:t>
            </a:r>
            <a:r>
              <a:rPr lang="en-US" altLang="zh-CN" dirty="0" smtClean="0">
                <a:latin typeface="-apple-system"/>
              </a:rPr>
              <a:t>0.2,</a:t>
            </a:r>
            <a:r>
              <a:rPr lang="zh-CN" altLang="en-US" dirty="0" smtClean="0">
                <a:latin typeface="-apple-system"/>
              </a:rPr>
              <a:t>所以成功</a:t>
            </a:r>
            <a:r>
              <a:rPr lang="zh-CN" altLang="en-US" dirty="0">
                <a:latin typeface="-apple-system"/>
              </a:rPr>
              <a:t>的概率就是</a:t>
            </a:r>
            <a:r>
              <a:rPr lang="en-US" altLang="zh-CN" dirty="0">
                <a:latin typeface="-apple-system"/>
              </a:rPr>
              <a:t>1-0.2=0.8</a:t>
            </a:r>
            <a:r>
              <a:rPr lang="zh-CN" altLang="en-US" dirty="0">
                <a:latin typeface="-apple-system"/>
              </a:rPr>
              <a:t>。</a:t>
            </a:r>
            <a:endParaRPr lang="zh-CN" altLang="en-US" dirty="0"/>
          </a:p>
        </p:txBody>
      </p:sp>
    </p:spTree>
    <p:extLst>
      <p:ext uri="{BB962C8B-B14F-4D97-AF65-F5344CB8AC3E}">
        <p14:creationId xmlns:p14="http://schemas.microsoft.com/office/powerpoint/2010/main" val="14676347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7"/>
          <p:cNvSpPr txBox="1">
            <a:spLocks noGrp="1"/>
          </p:cNvSpPr>
          <p:nvPr>
            <p:ph type="title"/>
          </p:nvPr>
        </p:nvSpPr>
        <p:spPr>
          <a:xfrm>
            <a:off x="431371" y="311972"/>
            <a:ext cx="11334829" cy="441764"/>
          </a:xfrm>
          <a:prstGeom prst="rect">
            <a:avLst/>
          </a:prstGeom>
        </p:spPr>
        <p:txBody>
          <a:bodyPr vert="horz" wrap="square" lIns="0" tIns="8930" rIns="0" bIns="0" numCol="1" rtlCol="0" anchor="ctr" anchorCtr="0" compatLnSpc="1">
            <a:prstTxWarp prst="textNoShape">
              <a:avLst/>
            </a:prstTxWarp>
            <a:spAutoFit/>
          </a:bodyPr>
          <a:lstStyle/>
          <a:p>
            <a:pPr marL="8929">
              <a:spcBef>
                <a:spcPts val="70"/>
              </a:spcBef>
            </a:pPr>
            <a:r>
              <a:rPr lang="en-US" altLang="zh-CN" sz="2812" dirty="0" smtClean="0">
                <a:solidFill>
                  <a:srgbClr val="333333"/>
                </a:solidFill>
                <a:latin typeface="Microsoft JhengHei UI"/>
                <a:cs typeface="Microsoft JhengHei UI"/>
              </a:rPr>
              <a:t>【</a:t>
            </a:r>
            <a:r>
              <a:rPr lang="zh-CN" altLang="en-US" sz="2812" dirty="0" smtClean="0">
                <a:solidFill>
                  <a:srgbClr val="333333"/>
                </a:solidFill>
                <a:latin typeface="Microsoft JhengHei UI"/>
                <a:cs typeface="Microsoft JhengHei UI"/>
              </a:rPr>
              <a:t>问题简述</a:t>
            </a:r>
            <a:r>
              <a:rPr lang="en-US" altLang="zh-CN" sz="2812" dirty="0" smtClean="0">
                <a:solidFill>
                  <a:srgbClr val="333333"/>
                </a:solidFill>
                <a:latin typeface="Microsoft JhengHei UI"/>
                <a:cs typeface="Microsoft JhengHei UI"/>
              </a:rPr>
              <a:t>】</a:t>
            </a:r>
            <a:endParaRPr sz="2812" dirty="0">
              <a:latin typeface="Microsoft JhengHei UI"/>
              <a:cs typeface="Microsoft JhengHei UI"/>
            </a:endParaRPr>
          </a:p>
        </p:txBody>
      </p:sp>
      <p:sp>
        <p:nvSpPr>
          <p:cNvPr id="8" name="内容占位符 7"/>
          <p:cNvSpPr>
            <a:spLocks noGrp="1"/>
          </p:cNvSpPr>
          <p:nvPr>
            <p:ph idx="1"/>
          </p:nvPr>
        </p:nvSpPr>
        <p:spPr>
          <a:xfrm>
            <a:off x="609600" y="1196752"/>
            <a:ext cx="11071412" cy="4495836"/>
          </a:xfrm>
        </p:spPr>
        <p:txBody>
          <a:bodyPr/>
          <a:lstStyle/>
          <a:p>
            <a:pPr marL="8929" marR="45093">
              <a:lnSpc>
                <a:spcPct val="119800"/>
              </a:lnSpc>
              <a:spcBef>
                <a:spcPts val="70"/>
              </a:spcBef>
            </a:pPr>
            <a:r>
              <a:rPr lang="en-US" altLang="zh-CN" dirty="0">
                <a:latin typeface="Arial"/>
                <a:cs typeface="Arial"/>
              </a:rPr>
              <a:t>n</a:t>
            </a:r>
            <a:r>
              <a:rPr lang="zh-CN" altLang="en-US" spc="-35" dirty="0">
                <a:latin typeface="Arial"/>
                <a:cs typeface="Arial"/>
              </a:rPr>
              <a:t> </a:t>
            </a:r>
            <a:r>
              <a:rPr lang="zh-CN" altLang="en-US" dirty="0">
                <a:latin typeface="Arial Unicode MS"/>
                <a:cs typeface="Arial Unicode MS"/>
              </a:rPr>
              <a:t>个人里，有一个人是杀手。</a:t>
            </a:r>
            <a:r>
              <a:rPr lang="en-US" altLang="zh-CN" spc="35" dirty="0">
                <a:latin typeface="Arial"/>
                <a:cs typeface="Arial"/>
              </a:rPr>
              <a:t>m</a:t>
            </a:r>
            <a:r>
              <a:rPr lang="zh-CN" altLang="en-US" spc="-35" dirty="0">
                <a:latin typeface="Arial"/>
                <a:cs typeface="Arial"/>
              </a:rPr>
              <a:t> </a:t>
            </a:r>
            <a:r>
              <a:rPr lang="zh-CN" altLang="en-US" spc="-11" dirty="0">
                <a:latin typeface="Arial Unicode MS"/>
                <a:cs typeface="Arial Unicode MS"/>
              </a:rPr>
              <a:t>个关系 </a:t>
            </a:r>
            <a:r>
              <a:rPr lang="en-US" altLang="zh-CN" spc="-39" dirty="0">
                <a:latin typeface="Arial"/>
                <a:cs typeface="Arial"/>
              </a:rPr>
              <a:t>(A, </a:t>
            </a:r>
            <a:r>
              <a:rPr lang="en-US" altLang="zh-CN" spc="-49" dirty="0">
                <a:latin typeface="Arial"/>
                <a:cs typeface="Arial"/>
              </a:rPr>
              <a:t>B)</a:t>
            </a:r>
            <a:r>
              <a:rPr lang="zh-CN" altLang="en-US" spc="-18" dirty="0">
                <a:latin typeface="Arial Unicode MS"/>
                <a:cs typeface="Arial Unicode MS"/>
              </a:rPr>
              <a:t>，表示查证 </a:t>
            </a:r>
            <a:r>
              <a:rPr lang="en-US" altLang="zh-CN" dirty="0">
                <a:latin typeface="Arial"/>
                <a:cs typeface="Arial"/>
              </a:rPr>
              <a:t>A</a:t>
            </a:r>
            <a:r>
              <a:rPr lang="zh-CN" altLang="en-US" spc="-35" dirty="0">
                <a:latin typeface="Arial"/>
                <a:cs typeface="Arial"/>
              </a:rPr>
              <a:t> </a:t>
            </a:r>
            <a:r>
              <a:rPr lang="zh-CN" altLang="en-US" spc="-35" dirty="0">
                <a:latin typeface="Arial Unicode MS"/>
                <a:cs typeface="Arial Unicode MS"/>
              </a:rPr>
              <a:t>的</a:t>
            </a:r>
            <a:r>
              <a:rPr lang="zh-CN" altLang="en-US" dirty="0">
                <a:latin typeface="Arial Unicode MS"/>
                <a:cs typeface="Arial Unicode MS"/>
              </a:rPr>
              <a:t>话，他会告诉警察 </a:t>
            </a:r>
            <a:r>
              <a:rPr lang="en-US" altLang="zh-CN" dirty="0">
                <a:latin typeface="Arial"/>
                <a:cs typeface="Arial"/>
              </a:rPr>
              <a:t>B</a:t>
            </a:r>
            <a:r>
              <a:rPr lang="zh-CN" altLang="en-US" spc="14" dirty="0">
                <a:latin typeface="Arial"/>
                <a:cs typeface="Arial"/>
              </a:rPr>
              <a:t> </a:t>
            </a:r>
            <a:r>
              <a:rPr lang="zh-CN" altLang="en-US" spc="-7" dirty="0" smtClean="0">
                <a:latin typeface="Arial Unicode MS"/>
                <a:cs typeface="Arial Unicode MS"/>
              </a:rPr>
              <a:t>是不是</a:t>
            </a:r>
            <a:r>
              <a:rPr lang="zh-CN" altLang="en-US" spc="-7" dirty="0">
                <a:latin typeface="Arial Unicode MS"/>
                <a:cs typeface="Arial Unicode MS"/>
              </a:rPr>
              <a:t>杀手</a:t>
            </a:r>
            <a:r>
              <a:rPr lang="zh-CN" altLang="en-US" spc="-7" dirty="0" smtClean="0">
                <a:latin typeface="Arial Unicode MS"/>
                <a:cs typeface="Arial Unicode MS"/>
              </a:rPr>
              <a:t>。</a:t>
            </a:r>
            <a:r>
              <a:rPr lang="zh-CN" altLang="en-US" spc="-4" dirty="0" smtClean="0">
                <a:latin typeface="Arial Unicode MS"/>
                <a:cs typeface="Arial Unicode MS"/>
              </a:rPr>
              <a:t>查证</a:t>
            </a:r>
            <a:r>
              <a:rPr lang="zh-CN" altLang="en-US" spc="-4" dirty="0">
                <a:latin typeface="Arial Unicode MS"/>
                <a:cs typeface="Arial Unicode MS"/>
              </a:rPr>
              <a:t>杀手的话，</a:t>
            </a:r>
            <a:r>
              <a:rPr lang="zh-CN" altLang="en-US" spc="-4" dirty="0" smtClean="0">
                <a:latin typeface="Arial Unicode MS"/>
                <a:cs typeface="Arial Unicode MS"/>
              </a:rPr>
              <a:t>警察会</a:t>
            </a:r>
            <a:r>
              <a:rPr lang="zh-CN" altLang="en-US" spc="-4" dirty="0">
                <a:latin typeface="Arial Unicode MS"/>
                <a:cs typeface="Arial Unicode MS"/>
              </a:rPr>
              <a:t>死</a:t>
            </a:r>
            <a:r>
              <a:rPr lang="zh-CN" altLang="en-US" spc="-4" dirty="0" smtClean="0">
                <a:latin typeface="Arial Unicode MS"/>
                <a:cs typeface="Arial Unicode MS"/>
              </a:rPr>
              <a:t>。</a:t>
            </a:r>
            <a:endParaRPr lang="en-US" altLang="zh-CN" spc="-4" dirty="0" smtClean="0">
              <a:latin typeface="Arial Unicode MS"/>
              <a:cs typeface="Arial Unicode MS"/>
            </a:endParaRPr>
          </a:p>
          <a:p>
            <a:pPr marL="8929" marR="3572">
              <a:lnSpc>
                <a:spcPct val="117200"/>
              </a:lnSpc>
              <a:spcBef>
                <a:spcPts val="4"/>
              </a:spcBef>
            </a:pPr>
            <a:r>
              <a:rPr lang="zh-CN" altLang="en-US" spc="-4" dirty="0" smtClean="0">
                <a:latin typeface="Arial Unicode MS"/>
                <a:cs typeface="Arial Unicode MS"/>
              </a:rPr>
              <a:t>如果</a:t>
            </a:r>
            <a:r>
              <a:rPr lang="zh-CN" altLang="en-US" spc="-4" dirty="0">
                <a:latin typeface="Arial Unicode MS"/>
                <a:cs typeface="Arial Unicode MS"/>
              </a:rPr>
              <a:t>每个人是杀手的概率相同</a:t>
            </a:r>
            <a:r>
              <a:rPr lang="zh-CN" altLang="en-US" spc="-4" dirty="0" smtClean="0">
                <a:latin typeface="Arial Unicode MS"/>
                <a:cs typeface="Arial Unicode MS"/>
              </a:rPr>
              <a:t>，求最优策略下</a:t>
            </a:r>
            <a:r>
              <a:rPr lang="zh-CN" altLang="en-US" spc="-4" dirty="0">
                <a:latin typeface="Arial Unicode MS"/>
                <a:cs typeface="Arial Unicode MS"/>
              </a:rPr>
              <a:t>警察死亡</a:t>
            </a:r>
            <a:r>
              <a:rPr lang="zh-CN" altLang="en-US" spc="-4" dirty="0" smtClean="0">
                <a:latin typeface="Arial Unicode MS"/>
                <a:cs typeface="Arial Unicode MS"/>
              </a:rPr>
              <a:t>概率</a:t>
            </a:r>
            <a:r>
              <a:rPr lang="en-US" altLang="zh-CN" spc="-4" dirty="0" smtClean="0">
                <a:latin typeface="Arial Unicode MS"/>
                <a:cs typeface="Arial Unicode MS"/>
              </a:rPr>
              <a:t>p</a:t>
            </a:r>
            <a:endParaRPr lang="en-US" altLang="zh-CN" spc="-4" dirty="0">
              <a:latin typeface="Arial Unicode MS"/>
              <a:cs typeface="Arial Unicode MS"/>
            </a:endParaRPr>
          </a:p>
          <a:p>
            <a:pPr marL="8929" marR="3572">
              <a:lnSpc>
                <a:spcPct val="117200"/>
              </a:lnSpc>
              <a:spcBef>
                <a:spcPts val="4"/>
              </a:spcBef>
            </a:pPr>
            <a:r>
              <a:rPr lang="zh-CN" altLang="en-US" spc="-4" dirty="0" smtClean="0">
                <a:latin typeface="Arial Unicode MS"/>
                <a:cs typeface="Arial Unicode MS"/>
              </a:rPr>
              <a:t>答案为</a:t>
            </a:r>
            <a:r>
              <a:rPr lang="en-US" altLang="zh-CN" spc="-4" dirty="0" smtClean="0">
                <a:latin typeface="Arial Unicode MS"/>
                <a:cs typeface="Arial Unicode MS"/>
              </a:rPr>
              <a:t>1-p</a:t>
            </a:r>
          </a:p>
          <a:p>
            <a:pPr marL="8929" marR="3572">
              <a:lnSpc>
                <a:spcPct val="117200"/>
              </a:lnSpc>
              <a:spcBef>
                <a:spcPts val="4"/>
              </a:spcBef>
            </a:pPr>
            <a:endParaRPr lang="zh-CN" altLang="en-US" sz="2800" dirty="0">
              <a:latin typeface="Arial Unicode MS"/>
              <a:cs typeface="Arial Unicode MS"/>
            </a:endParaRPr>
          </a:p>
          <a:p>
            <a:pPr marL="8929"/>
            <a:r>
              <a:rPr lang="en-US" altLang="zh-CN" dirty="0">
                <a:latin typeface="Arial"/>
                <a:cs typeface="Arial"/>
              </a:rPr>
              <a:t>n,</a:t>
            </a:r>
            <a:r>
              <a:rPr lang="zh-CN" altLang="en-US" spc="18" dirty="0">
                <a:latin typeface="Arial"/>
                <a:cs typeface="Arial"/>
              </a:rPr>
              <a:t> </a:t>
            </a:r>
            <a:r>
              <a:rPr lang="en-US" altLang="zh-CN" spc="35" dirty="0">
                <a:latin typeface="Arial"/>
                <a:cs typeface="Arial"/>
              </a:rPr>
              <a:t>m</a:t>
            </a:r>
            <a:r>
              <a:rPr lang="zh-CN" altLang="en-US" spc="18" dirty="0">
                <a:latin typeface="Arial"/>
                <a:cs typeface="Arial"/>
              </a:rPr>
              <a:t> </a:t>
            </a:r>
            <a:r>
              <a:rPr lang="en-US" altLang="zh-CN" dirty="0">
                <a:latin typeface="Arial"/>
                <a:cs typeface="Arial"/>
              </a:rPr>
              <a:t>&lt;=</a:t>
            </a:r>
            <a:r>
              <a:rPr lang="zh-CN" altLang="en-US" spc="18" dirty="0">
                <a:latin typeface="Arial"/>
                <a:cs typeface="Arial"/>
              </a:rPr>
              <a:t> </a:t>
            </a:r>
            <a:r>
              <a:rPr lang="en-US" altLang="zh-CN" spc="56" dirty="0">
                <a:latin typeface="Arial"/>
                <a:cs typeface="Arial"/>
              </a:rPr>
              <a:t>10^5</a:t>
            </a:r>
            <a:endParaRPr lang="zh-CN" altLang="en-US" dirty="0">
              <a:latin typeface="Arial"/>
              <a:cs typeface="Arial"/>
            </a:endParaRPr>
          </a:p>
          <a:p>
            <a:endParaRPr lang="zh-CN" altLang="en-US" dirty="0"/>
          </a:p>
        </p:txBody>
      </p:sp>
    </p:spTree>
    <p:extLst>
      <p:ext uri="{BB962C8B-B14F-4D97-AF65-F5344CB8AC3E}">
        <p14:creationId xmlns:p14="http://schemas.microsoft.com/office/powerpoint/2010/main" val="38833786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7"/>
          <p:cNvSpPr txBox="1">
            <a:spLocks noGrp="1"/>
          </p:cNvSpPr>
          <p:nvPr>
            <p:ph type="title"/>
          </p:nvPr>
        </p:nvSpPr>
        <p:spPr>
          <a:xfrm>
            <a:off x="431371" y="311972"/>
            <a:ext cx="11334829" cy="441764"/>
          </a:xfrm>
          <a:prstGeom prst="rect">
            <a:avLst/>
          </a:prstGeom>
        </p:spPr>
        <p:txBody>
          <a:bodyPr vert="horz" wrap="square" lIns="0" tIns="8930" rIns="0" bIns="0" numCol="1" rtlCol="0" anchor="ctr" anchorCtr="0" compatLnSpc="1">
            <a:prstTxWarp prst="textNoShape">
              <a:avLst/>
            </a:prstTxWarp>
            <a:spAutoFit/>
          </a:bodyPr>
          <a:lstStyle/>
          <a:p>
            <a:pPr marL="8929">
              <a:spcBef>
                <a:spcPts val="70"/>
              </a:spcBef>
            </a:pPr>
            <a:r>
              <a:rPr lang="zh-CN" altLang="en-US" sz="2812" dirty="0" smtClean="0">
                <a:solidFill>
                  <a:srgbClr val="333333"/>
                </a:solidFill>
                <a:latin typeface="Microsoft JhengHei UI"/>
                <a:cs typeface="Microsoft JhengHei UI"/>
              </a:rPr>
              <a:t>问题分析</a:t>
            </a:r>
            <a:endParaRPr sz="2812" dirty="0">
              <a:latin typeface="Microsoft JhengHei UI"/>
              <a:cs typeface="Microsoft JhengHei UI"/>
            </a:endParaRPr>
          </a:p>
        </p:txBody>
      </p:sp>
      <p:sp>
        <p:nvSpPr>
          <p:cNvPr id="8" name="内容占位符 7"/>
          <p:cNvSpPr>
            <a:spLocks noGrp="1"/>
          </p:cNvSpPr>
          <p:nvPr>
            <p:ph idx="1"/>
          </p:nvPr>
        </p:nvSpPr>
        <p:spPr>
          <a:xfrm>
            <a:off x="609600" y="1196752"/>
            <a:ext cx="10551459" cy="4854423"/>
          </a:xfrm>
        </p:spPr>
        <p:txBody>
          <a:bodyPr/>
          <a:lstStyle/>
          <a:p>
            <a:pPr marL="8929">
              <a:spcBef>
                <a:spcPts val="70"/>
              </a:spcBef>
            </a:pPr>
            <a:r>
              <a:rPr lang="zh-CN" altLang="en-US" sz="2800" spc="-4" dirty="0" smtClean="0">
                <a:latin typeface="Arial Unicode MS"/>
                <a:cs typeface="Arial Unicode MS"/>
              </a:rPr>
              <a:t>建模：</a:t>
            </a:r>
            <a:endParaRPr lang="en-US" altLang="zh-CN" sz="2800" spc="-4" dirty="0" smtClean="0">
              <a:latin typeface="Arial Unicode MS"/>
              <a:cs typeface="Arial Unicode MS"/>
            </a:endParaRPr>
          </a:p>
          <a:p>
            <a:pPr marL="806450" lvl="1" indent="-268288">
              <a:spcBef>
                <a:spcPts val="70"/>
              </a:spcBef>
            </a:pPr>
            <a:r>
              <a:rPr lang="en-US" altLang="zh-CN" sz="2400" spc="-4" dirty="0" smtClean="0">
                <a:latin typeface="Arial Unicode MS"/>
                <a:cs typeface="Arial Unicode MS"/>
              </a:rPr>
              <a:t>A</a:t>
            </a:r>
            <a:r>
              <a:rPr lang="zh-CN" altLang="en-US" sz="2400" spc="-4" dirty="0" smtClean="0">
                <a:latin typeface="Arial Unicode MS"/>
                <a:cs typeface="Arial Unicode MS"/>
              </a:rPr>
              <a:t>认识</a:t>
            </a:r>
            <a:r>
              <a:rPr lang="en-US" altLang="zh-CN" sz="2400" spc="-4" dirty="0" smtClean="0">
                <a:latin typeface="Arial Unicode MS"/>
                <a:cs typeface="Arial Unicode MS"/>
              </a:rPr>
              <a:t>B</a:t>
            </a:r>
            <a:r>
              <a:rPr lang="zh-CN" altLang="en-US" sz="2400" spc="-4" dirty="0" smtClean="0">
                <a:latin typeface="Arial Unicode MS"/>
                <a:cs typeface="Arial Unicode MS"/>
              </a:rPr>
              <a:t>，则连有向边</a:t>
            </a:r>
            <a:r>
              <a:rPr lang="en-US" altLang="zh-CN" sz="2400" spc="-4" dirty="0" smtClean="0">
                <a:latin typeface="Arial Unicode MS"/>
                <a:cs typeface="Arial Unicode MS"/>
              </a:rPr>
              <a:t>A</a:t>
            </a:r>
            <a:r>
              <a:rPr lang="en-US" altLang="zh-CN" sz="2400" spc="-4" dirty="0" smtClean="0">
                <a:latin typeface="Arial Unicode MS"/>
                <a:cs typeface="Arial Unicode MS"/>
                <a:sym typeface="Wingdings" panose="05000000000000000000" pitchFamily="2" charset="2"/>
              </a:rPr>
              <a:t>B</a:t>
            </a:r>
          </a:p>
          <a:p>
            <a:pPr marL="717550" lvl="1" indent="-179388">
              <a:spcBef>
                <a:spcPts val="70"/>
              </a:spcBef>
            </a:pPr>
            <a:r>
              <a:rPr lang="zh-CN" altLang="en-US" sz="2400" spc="-4" dirty="0" smtClean="0">
                <a:latin typeface="Arial Unicode MS"/>
                <a:cs typeface="Arial Unicode MS"/>
                <a:sym typeface="Wingdings" panose="05000000000000000000" pitchFamily="2" charset="2"/>
              </a:rPr>
              <a:t>每个人是杀手的概率相同，则如果</a:t>
            </a:r>
            <a:r>
              <a:rPr lang="zh-CN" altLang="en-US" sz="2400" spc="-4" dirty="0" smtClean="0">
                <a:latin typeface="Arial Unicode MS"/>
                <a:cs typeface="Arial Unicode MS"/>
              </a:rPr>
              <a:t>查了 </a:t>
            </a:r>
            <a:r>
              <a:rPr lang="en-US" altLang="zh-CN" sz="2400" spc="74" dirty="0">
                <a:latin typeface="Arial"/>
                <a:cs typeface="Arial"/>
              </a:rPr>
              <a:t>p</a:t>
            </a:r>
            <a:r>
              <a:rPr lang="zh-CN" altLang="en-US" sz="2400" spc="-11" dirty="0">
                <a:latin typeface="Arial"/>
                <a:cs typeface="Arial"/>
              </a:rPr>
              <a:t> </a:t>
            </a:r>
            <a:r>
              <a:rPr lang="zh-CN" altLang="en-US" sz="2400" spc="-4" dirty="0">
                <a:latin typeface="Arial Unicode MS"/>
                <a:cs typeface="Arial Unicode MS"/>
              </a:rPr>
              <a:t>个人，死掉的</a:t>
            </a:r>
            <a:r>
              <a:rPr lang="zh-CN" altLang="en-US" sz="2400" spc="-4" dirty="0" smtClean="0">
                <a:latin typeface="Arial Unicode MS"/>
                <a:cs typeface="Arial Unicode MS"/>
              </a:rPr>
              <a:t>概率就是 </a:t>
            </a:r>
            <a:r>
              <a:rPr lang="en-US" altLang="zh-CN" sz="2400" spc="74" dirty="0">
                <a:latin typeface="Arial"/>
                <a:cs typeface="Arial"/>
              </a:rPr>
              <a:t>p</a:t>
            </a:r>
            <a:r>
              <a:rPr lang="zh-CN" altLang="en-US" sz="2400" spc="32" dirty="0">
                <a:latin typeface="Arial"/>
                <a:cs typeface="Arial"/>
              </a:rPr>
              <a:t> </a:t>
            </a:r>
            <a:r>
              <a:rPr lang="en-US" altLang="zh-CN" sz="2400" spc="32" dirty="0">
                <a:latin typeface="Arial"/>
                <a:cs typeface="Arial"/>
              </a:rPr>
              <a:t>/ </a:t>
            </a:r>
            <a:r>
              <a:rPr lang="en-US" altLang="zh-CN" sz="2400" spc="-18" dirty="0">
                <a:latin typeface="Arial"/>
                <a:cs typeface="Arial"/>
              </a:rPr>
              <a:t>n</a:t>
            </a:r>
            <a:r>
              <a:rPr lang="zh-CN" altLang="en-US" sz="2400" spc="-35" dirty="0" smtClean="0">
                <a:latin typeface="Arial Unicode MS"/>
                <a:cs typeface="Arial Unicode MS"/>
              </a:rPr>
              <a:t>。</a:t>
            </a:r>
            <a:endParaRPr lang="en-US" altLang="zh-CN" sz="2400" spc="-35" dirty="0" smtClean="0">
              <a:latin typeface="Arial Unicode MS"/>
              <a:cs typeface="Arial Unicode MS"/>
            </a:endParaRPr>
          </a:p>
          <a:p>
            <a:pPr marL="717550" lvl="1" indent="-179388">
              <a:spcBef>
                <a:spcPts val="70"/>
              </a:spcBef>
            </a:pPr>
            <a:endParaRPr lang="en-US" altLang="zh-CN" sz="2400" spc="-4" dirty="0" smtClean="0">
              <a:latin typeface="Arial Unicode MS"/>
              <a:cs typeface="Arial Unicode MS"/>
              <a:sym typeface="Wingdings" panose="05000000000000000000" pitchFamily="2" charset="2"/>
            </a:endParaRPr>
          </a:p>
          <a:p>
            <a:pPr marL="8929">
              <a:spcBef>
                <a:spcPts val="70"/>
              </a:spcBef>
            </a:pPr>
            <a:r>
              <a:rPr lang="zh-CN" altLang="en-US" sz="2800" spc="-4" dirty="0" smtClean="0">
                <a:latin typeface="Arial Unicode MS"/>
                <a:cs typeface="Arial Unicode MS"/>
              </a:rPr>
              <a:t>最优策略：查</a:t>
            </a:r>
            <a:r>
              <a:rPr lang="zh-CN" altLang="en-US" sz="2800" spc="-4" dirty="0">
                <a:latin typeface="Arial Unicode MS"/>
                <a:cs typeface="Arial Unicode MS"/>
              </a:rPr>
              <a:t>的人越少越好，一个强连通块</a:t>
            </a:r>
            <a:r>
              <a:rPr lang="zh-CN" altLang="en-US" sz="2800" spc="-4" dirty="0" smtClean="0">
                <a:latin typeface="Arial Unicode MS"/>
                <a:cs typeface="Arial Unicode MS"/>
              </a:rPr>
              <a:t>最多查</a:t>
            </a:r>
            <a:r>
              <a:rPr lang="zh-CN" altLang="en-US" sz="2800" spc="-4" dirty="0">
                <a:latin typeface="Arial Unicode MS"/>
                <a:cs typeface="Arial Unicode MS"/>
              </a:rPr>
              <a:t>一个人。</a:t>
            </a:r>
            <a:endParaRPr lang="zh-CN" altLang="en-US" sz="2800" dirty="0">
              <a:latin typeface="Arial Unicode MS"/>
              <a:cs typeface="Arial Unicode MS"/>
            </a:endParaRPr>
          </a:p>
          <a:p>
            <a:pPr marL="8929" marR="2760068" indent="342900" algn="just">
              <a:spcBef>
                <a:spcPts val="0"/>
              </a:spcBef>
            </a:pPr>
            <a:r>
              <a:rPr lang="zh-CN" altLang="en-US" sz="2800" spc="-4" dirty="0" smtClean="0">
                <a:latin typeface="Arial Unicode MS"/>
                <a:cs typeface="Arial Unicode MS"/>
              </a:rPr>
              <a:t>具体方法：</a:t>
            </a:r>
            <a:endParaRPr lang="en-US" altLang="zh-CN" sz="2800" spc="-4" dirty="0" smtClean="0">
              <a:latin typeface="Arial Unicode MS"/>
              <a:cs typeface="Arial Unicode MS"/>
            </a:endParaRPr>
          </a:p>
          <a:p>
            <a:pPr marL="720000" marR="2760068" lvl="1" indent="179388" algn="just">
              <a:spcBef>
                <a:spcPts val="0"/>
              </a:spcBef>
              <a:tabLst>
                <a:tab pos="8974138" algn="l"/>
              </a:tabLst>
            </a:pPr>
            <a:r>
              <a:rPr lang="zh-CN" altLang="en-US" sz="2400" spc="-4" dirty="0" smtClean="0">
                <a:latin typeface="Arial Unicode MS"/>
                <a:cs typeface="Arial Unicode MS"/>
              </a:rPr>
              <a:t>求强连通分量并缩点</a:t>
            </a:r>
            <a:endParaRPr lang="en-US" altLang="zh-CN" sz="2400" spc="-4" dirty="0" smtClean="0">
              <a:latin typeface="Arial Unicode MS"/>
              <a:cs typeface="Arial Unicode MS"/>
            </a:endParaRPr>
          </a:p>
          <a:p>
            <a:pPr marL="720000" marR="2760068" lvl="1" indent="179388" algn="just">
              <a:spcBef>
                <a:spcPts val="0"/>
              </a:spcBef>
              <a:tabLst>
                <a:tab pos="8974138" algn="l"/>
              </a:tabLst>
            </a:pPr>
            <a:r>
              <a:rPr lang="zh-CN" altLang="en-US" sz="2400" spc="-4" dirty="0" smtClean="0">
                <a:latin typeface="Arial Unicode MS"/>
                <a:cs typeface="Arial Unicode MS"/>
              </a:rPr>
              <a:t>求入度为 </a:t>
            </a:r>
            <a:r>
              <a:rPr lang="en-US" altLang="zh-CN" sz="2400" dirty="0" smtClean="0">
                <a:latin typeface="Arial"/>
                <a:cs typeface="Arial"/>
              </a:rPr>
              <a:t>0</a:t>
            </a:r>
            <a:r>
              <a:rPr lang="zh-CN" altLang="en-US" sz="2400" spc="-7" dirty="0" smtClean="0">
                <a:latin typeface="Arial"/>
                <a:cs typeface="Arial"/>
              </a:rPr>
              <a:t> </a:t>
            </a:r>
            <a:r>
              <a:rPr lang="zh-CN" altLang="en-US" sz="2400" spc="-7" dirty="0" smtClean="0">
                <a:latin typeface="Arial Unicode MS"/>
                <a:cs typeface="Arial Unicode MS"/>
              </a:rPr>
              <a:t>的强连通块</a:t>
            </a:r>
            <a:endParaRPr lang="en-US" altLang="zh-CN" sz="2400" spc="-7" dirty="0" smtClean="0">
              <a:latin typeface="Arial Unicode MS"/>
              <a:cs typeface="Arial Unicode MS"/>
            </a:endParaRPr>
          </a:p>
          <a:p>
            <a:pPr marL="720000" marR="2760068" lvl="1" indent="179388" algn="just">
              <a:spcBef>
                <a:spcPts val="0"/>
              </a:spcBef>
              <a:tabLst>
                <a:tab pos="8974138" algn="l"/>
              </a:tabLst>
            </a:pPr>
            <a:r>
              <a:rPr lang="zh-CN" altLang="en-US" sz="2400" spc="-7" dirty="0" smtClean="0">
                <a:latin typeface="Arial Unicode MS"/>
                <a:cs typeface="Arial Unicode MS"/>
              </a:rPr>
              <a:t>如果存在某个入度为 </a:t>
            </a:r>
            <a:r>
              <a:rPr lang="en-US" altLang="zh-CN" sz="2400" dirty="0" smtClean="0">
                <a:latin typeface="Arial"/>
                <a:cs typeface="Arial"/>
              </a:rPr>
              <a:t>0</a:t>
            </a:r>
            <a:r>
              <a:rPr lang="zh-CN" altLang="en-US" sz="2400" spc="-49" dirty="0" smtClean="0">
                <a:latin typeface="Arial"/>
                <a:cs typeface="Arial"/>
              </a:rPr>
              <a:t> </a:t>
            </a:r>
            <a:r>
              <a:rPr lang="zh-CN" altLang="en-US" sz="2400" spc="-4" dirty="0" smtClean="0">
                <a:latin typeface="Arial Unicode MS"/>
                <a:cs typeface="Arial Unicode MS"/>
              </a:rPr>
              <a:t>的强连通块只有一个点，并且在新图上</a:t>
            </a:r>
            <a:r>
              <a:rPr lang="zh-CN" altLang="en-US" sz="2400" dirty="0" smtClean="0">
                <a:latin typeface="Arial Unicode MS"/>
                <a:cs typeface="Arial Unicode MS"/>
              </a:rPr>
              <a:t>它指向的点都有其它点能到达（入度都大于 </a:t>
            </a:r>
            <a:r>
              <a:rPr lang="en-US" altLang="zh-CN" sz="2400" spc="-7" dirty="0" smtClean="0">
                <a:latin typeface="Arial"/>
                <a:cs typeface="Arial"/>
              </a:rPr>
              <a:t>1</a:t>
            </a:r>
            <a:r>
              <a:rPr lang="zh-CN" altLang="en-US" sz="2400" spc="-7" dirty="0" smtClean="0">
                <a:latin typeface="Arial Unicode MS"/>
                <a:cs typeface="Arial Unicode MS"/>
              </a:rPr>
              <a:t>），就可以少查</a:t>
            </a:r>
            <a:r>
              <a:rPr lang="zh-CN" altLang="en-US" sz="2400" spc="-11" dirty="0" smtClean="0">
                <a:latin typeface="Arial Unicode MS"/>
                <a:cs typeface="Arial Unicode MS"/>
              </a:rPr>
              <a:t>一个人（因为可以根据其他人信息的确定推出这个人是否为杀手）</a:t>
            </a:r>
            <a:r>
              <a:rPr lang="zh-CN" altLang="en-US" sz="2400" spc="-11" dirty="0">
                <a:latin typeface="Arial Unicode MS"/>
                <a:cs typeface="Arial Unicode MS"/>
              </a:rPr>
              <a:t>。</a:t>
            </a:r>
            <a:endParaRPr lang="zh-CN" altLang="en-US" sz="2400" dirty="0" smtClean="0">
              <a:latin typeface="Arial Unicode MS"/>
              <a:cs typeface="Arial Unicode MS"/>
            </a:endParaRPr>
          </a:p>
          <a:p>
            <a:endParaRPr lang="zh-CN" altLang="en-US" sz="2800" dirty="0"/>
          </a:p>
        </p:txBody>
      </p:sp>
    </p:spTree>
    <p:extLst>
      <p:ext uri="{BB962C8B-B14F-4D97-AF65-F5344CB8AC3E}">
        <p14:creationId xmlns:p14="http://schemas.microsoft.com/office/powerpoint/2010/main" val="270471734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US" altLang="zh-CN" dirty="0"/>
              <a:t>3378. [BZOJ 2330]</a:t>
            </a:r>
            <a:r>
              <a:rPr lang="zh-CN" altLang="en-US" dirty="0"/>
              <a:t>银河</a:t>
            </a:r>
          </a:p>
        </p:txBody>
      </p:sp>
      <p:sp>
        <p:nvSpPr>
          <p:cNvPr id="5" name="文本占位符 4"/>
          <p:cNvSpPr>
            <a:spLocks noGrp="1"/>
          </p:cNvSpPr>
          <p:nvPr>
            <p:ph type="body" idx="1"/>
          </p:nvPr>
        </p:nvSpPr>
        <p:spPr/>
        <p:txBody>
          <a:bodyPr/>
          <a:lstStyle/>
          <a:p>
            <a:r>
              <a:rPr lang="zh-CN" altLang="en-US" dirty="0" smtClean="0"/>
              <a:t>差分约束与</a:t>
            </a:r>
            <a:r>
              <a:rPr lang="en-US" altLang="zh-CN" dirty="0" err="1" smtClean="0"/>
              <a:t>tarjan</a:t>
            </a:r>
            <a:r>
              <a:rPr lang="zh-CN" altLang="en-US" dirty="0" smtClean="0"/>
              <a:t>求正环</a:t>
            </a:r>
            <a:endParaRPr lang="zh-CN" altLang="en-US" dirty="0"/>
          </a:p>
        </p:txBody>
      </p:sp>
    </p:spTree>
    <p:extLst>
      <p:ext uri="{BB962C8B-B14F-4D97-AF65-F5344CB8AC3E}">
        <p14:creationId xmlns:p14="http://schemas.microsoft.com/office/powerpoint/2010/main" val="41240915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a:t>
            </a:r>
            <a:r>
              <a:rPr lang="zh-CN" altLang="en-US" dirty="0"/>
              <a:t>题目描述</a:t>
            </a:r>
            <a:r>
              <a:rPr lang="en-US" altLang="zh-CN" dirty="0"/>
              <a:t>】</a:t>
            </a:r>
            <a:endParaRPr lang="zh-CN" altLang="en-US" dirty="0"/>
          </a:p>
        </p:txBody>
      </p:sp>
      <p:sp>
        <p:nvSpPr>
          <p:cNvPr id="3" name="内容占位符 2"/>
          <p:cNvSpPr>
            <a:spLocks noGrp="1"/>
          </p:cNvSpPr>
          <p:nvPr>
            <p:ph idx="1"/>
          </p:nvPr>
        </p:nvSpPr>
        <p:spPr/>
        <p:txBody>
          <a:bodyPr/>
          <a:lstStyle/>
          <a:p>
            <a:r>
              <a:rPr lang="zh-CN" altLang="en-US" sz="2800" dirty="0"/>
              <a:t>银河中的恒星浩如烟海，但是我们只关注那些最亮的恒星。</a:t>
            </a:r>
          </a:p>
          <a:p>
            <a:endParaRPr lang="zh-CN" altLang="en-US" sz="2800" dirty="0"/>
          </a:p>
          <a:p>
            <a:r>
              <a:rPr lang="zh-CN" altLang="en-US" sz="2800" dirty="0"/>
              <a:t>我们用一个正整数来表示恒星的亮度，数值越大则恒星就越亮，恒星的亮度最暗是 </a:t>
            </a:r>
            <a:r>
              <a:rPr lang="en-US" altLang="zh-CN" sz="2800" dirty="0"/>
              <a:t>1</a:t>
            </a:r>
            <a:r>
              <a:rPr lang="zh-CN" altLang="en-US" sz="2800" dirty="0"/>
              <a:t>。</a:t>
            </a:r>
          </a:p>
          <a:p>
            <a:endParaRPr lang="zh-CN" altLang="en-US" sz="2800" dirty="0"/>
          </a:p>
          <a:p>
            <a:r>
              <a:rPr lang="zh-CN" altLang="en-US" sz="2800" dirty="0"/>
              <a:t>现在对于 </a:t>
            </a:r>
            <a:r>
              <a:rPr lang="en-US" altLang="zh-CN" sz="2800" dirty="0"/>
              <a:t>N </a:t>
            </a:r>
            <a:r>
              <a:rPr lang="zh-CN" altLang="en-US" sz="2800" dirty="0"/>
              <a:t>颗我们关注的恒星，有 </a:t>
            </a:r>
            <a:r>
              <a:rPr lang="en-US" altLang="zh-CN" sz="2800" dirty="0"/>
              <a:t>M </a:t>
            </a:r>
            <a:r>
              <a:rPr lang="zh-CN" altLang="en-US" sz="2800" dirty="0"/>
              <a:t>对亮度之间的相对关系已经判明。</a:t>
            </a:r>
          </a:p>
          <a:p>
            <a:endParaRPr lang="zh-CN" altLang="en-US" sz="2800" dirty="0"/>
          </a:p>
          <a:p>
            <a:r>
              <a:rPr lang="zh-CN" altLang="en-US" sz="2800" dirty="0"/>
              <a:t>你的任务就是求出这 </a:t>
            </a:r>
            <a:r>
              <a:rPr lang="en-US" altLang="zh-CN" sz="2800" dirty="0"/>
              <a:t>N </a:t>
            </a:r>
            <a:r>
              <a:rPr lang="zh-CN" altLang="en-US" sz="2800" dirty="0"/>
              <a:t>颗恒星的亮度值总和至少有多大。</a:t>
            </a:r>
          </a:p>
        </p:txBody>
      </p:sp>
    </p:spTree>
    <p:extLst>
      <p:ext uri="{BB962C8B-B14F-4D97-AF65-F5344CB8AC3E}">
        <p14:creationId xmlns:p14="http://schemas.microsoft.com/office/powerpoint/2010/main" val="107689702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a:t>
            </a:r>
            <a:r>
              <a:rPr lang="zh-CN" altLang="en-US" dirty="0" smtClean="0"/>
              <a:t>输入</a:t>
            </a:r>
            <a:r>
              <a:rPr lang="zh-CN" altLang="en-US" dirty="0"/>
              <a:t>输出</a:t>
            </a:r>
            <a:r>
              <a:rPr lang="zh-CN" altLang="en-US" dirty="0" smtClean="0"/>
              <a:t>格式</a:t>
            </a:r>
            <a:r>
              <a:rPr lang="en-US" altLang="zh-CN" dirty="0" smtClean="0"/>
              <a:t>】</a:t>
            </a:r>
            <a:endParaRPr lang="zh-CN" altLang="en-US" dirty="0"/>
          </a:p>
        </p:txBody>
      </p:sp>
      <p:sp>
        <p:nvSpPr>
          <p:cNvPr id="3" name="内容占位符 2"/>
          <p:cNvSpPr>
            <a:spLocks noGrp="1"/>
          </p:cNvSpPr>
          <p:nvPr>
            <p:ph idx="1"/>
          </p:nvPr>
        </p:nvSpPr>
        <p:spPr>
          <a:xfrm>
            <a:off x="431371" y="1196752"/>
            <a:ext cx="11151029" cy="5248872"/>
          </a:xfrm>
        </p:spPr>
        <p:txBody>
          <a:bodyPr/>
          <a:lstStyle/>
          <a:p>
            <a:pPr marL="0" indent="0">
              <a:buNone/>
            </a:pPr>
            <a:r>
              <a:rPr lang="en-US" altLang="zh-CN" sz="2400" dirty="0"/>
              <a:t>【</a:t>
            </a:r>
            <a:r>
              <a:rPr lang="zh-CN" altLang="en-US" sz="2400" dirty="0"/>
              <a:t>输入格式</a:t>
            </a:r>
            <a:r>
              <a:rPr lang="en-US" altLang="zh-CN" sz="2400" dirty="0"/>
              <a:t>】</a:t>
            </a:r>
          </a:p>
          <a:p>
            <a:pPr marL="0" indent="0">
              <a:buNone/>
            </a:pPr>
            <a:r>
              <a:rPr lang="zh-CN" altLang="en-US" sz="2400" dirty="0"/>
              <a:t>第一行给出两个整数 </a:t>
            </a:r>
            <a:r>
              <a:rPr lang="en-US" altLang="zh-CN" sz="2400" dirty="0"/>
              <a:t>N </a:t>
            </a:r>
            <a:r>
              <a:rPr lang="zh-CN" altLang="en-US" sz="2400" dirty="0"/>
              <a:t>和 </a:t>
            </a:r>
            <a:r>
              <a:rPr lang="en-US" altLang="zh-CN" sz="2400" dirty="0"/>
              <a:t>M</a:t>
            </a:r>
            <a:r>
              <a:rPr lang="zh-CN" altLang="en-US" sz="2400" dirty="0" smtClean="0"/>
              <a:t>。</a:t>
            </a:r>
            <a:endParaRPr lang="zh-CN" altLang="en-US" sz="2400" dirty="0"/>
          </a:p>
          <a:p>
            <a:pPr marL="0" indent="0">
              <a:buNone/>
            </a:pPr>
            <a:r>
              <a:rPr lang="zh-CN" altLang="en-US" sz="2400" dirty="0"/>
              <a:t>之后 </a:t>
            </a:r>
            <a:r>
              <a:rPr lang="en-US" altLang="zh-CN" sz="2400" dirty="0"/>
              <a:t>M </a:t>
            </a:r>
            <a:r>
              <a:rPr lang="zh-CN" altLang="en-US" sz="2400" dirty="0"/>
              <a:t>行，每行三个整数 </a:t>
            </a:r>
            <a:r>
              <a:rPr lang="en-US" altLang="zh-CN" sz="2400" dirty="0"/>
              <a:t>T,A,B</a:t>
            </a:r>
            <a:r>
              <a:rPr lang="zh-CN" altLang="en-US" sz="2400" dirty="0"/>
              <a:t>，表示一对恒星 </a:t>
            </a:r>
            <a:r>
              <a:rPr lang="en-US" altLang="zh-CN" sz="2400" dirty="0"/>
              <a:t>(A,B) </a:t>
            </a:r>
            <a:r>
              <a:rPr lang="zh-CN" altLang="en-US" sz="2400" dirty="0"/>
              <a:t>之间的亮度关系。恒星的编号从 </a:t>
            </a:r>
            <a:r>
              <a:rPr lang="en-US" altLang="zh-CN" sz="2400" dirty="0"/>
              <a:t>1 </a:t>
            </a:r>
            <a:r>
              <a:rPr lang="zh-CN" altLang="en-US" sz="2400" dirty="0"/>
              <a:t>开始</a:t>
            </a:r>
            <a:r>
              <a:rPr lang="zh-CN" altLang="en-US" sz="2400" dirty="0" smtClean="0"/>
              <a:t>。</a:t>
            </a:r>
            <a:endParaRPr lang="zh-CN" altLang="en-US" sz="2400" dirty="0"/>
          </a:p>
          <a:p>
            <a:pPr marL="0" indent="0">
              <a:buNone/>
            </a:pPr>
            <a:r>
              <a:rPr lang="zh-CN" altLang="en-US" sz="2400" dirty="0"/>
              <a:t>如果 </a:t>
            </a:r>
            <a:r>
              <a:rPr lang="en-US" altLang="zh-CN" sz="2400" dirty="0"/>
              <a:t>T=1</a:t>
            </a:r>
            <a:r>
              <a:rPr lang="zh-CN" altLang="en-US" sz="2400" dirty="0"/>
              <a:t>，说明 </a:t>
            </a:r>
            <a:r>
              <a:rPr lang="en-US" altLang="zh-CN" sz="2400" dirty="0"/>
              <a:t>A </a:t>
            </a:r>
            <a:r>
              <a:rPr lang="zh-CN" altLang="en-US" sz="2400" dirty="0"/>
              <a:t>和 </a:t>
            </a:r>
            <a:r>
              <a:rPr lang="en-US" altLang="zh-CN" sz="2400" dirty="0"/>
              <a:t>B </a:t>
            </a:r>
            <a:r>
              <a:rPr lang="zh-CN" altLang="en-US" sz="2400" dirty="0"/>
              <a:t>亮度相等</a:t>
            </a:r>
            <a:r>
              <a:rPr lang="zh-CN" altLang="en-US" sz="2400" dirty="0" smtClean="0"/>
              <a:t>。</a:t>
            </a:r>
            <a:endParaRPr lang="zh-CN" altLang="en-US" sz="2400" dirty="0"/>
          </a:p>
          <a:p>
            <a:pPr marL="0" indent="0">
              <a:buNone/>
            </a:pPr>
            <a:r>
              <a:rPr lang="zh-CN" altLang="en-US" sz="2400" dirty="0"/>
              <a:t>如果 </a:t>
            </a:r>
            <a:r>
              <a:rPr lang="en-US" altLang="zh-CN" sz="2400" dirty="0"/>
              <a:t>T=2</a:t>
            </a:r>
            <a:r>
              <a:rPr lang="zh-CN" altLang="en-US" sz="2400" dirty="0"/>
              <a:t>，说明 </a:t>
            </a:r>
            <a:r>
              <a:rPr lang="en-US" altLang="zh-CN" sz="2400" dirty="0"/>
              <a:t>A </a:t>
            </a:r>
            <a:r>
              <a:rPr lang="zh-CN" altLang="en-US" sz="2400" dirty="0"/>
              <a:t>的亮度小于 </a:t>
            </a:r>
            <a:r>
              <a:rPr lang="en-US" altLang="zh-CN" sz="2400" dirty="0"/>
              <a:t>B </a:t>
            </a:r>
            <a:r>
              <a:rPr lang="zh-CN" altLang="en-US" sz="2400" dirty="0"/>
              <a:t>的亮度</a:t>
            </a:r>
            <a:r>
              <a:rPr lang="zh-CN" altLang="en-US" sz="2400" dirty="0" smtClean="0"/>
              <a:t>。</a:t>
            </a:r>
            <a:endParaRPr lang="zh-CN" altLang="en-US" sz="2400" dirty="0"/>
          </a:p>
          <a:p>
            <a:pPr marL="0" indent="0">
              <a:buNone/>
            </a:pPr>
            <a:r>
              <a:rPr lang="zh-CN" altLang="en-US" sz="2400" dirty="0"/>
              <a:t>如果 </a:t>
            </a:r>
            <a:r>
              <a:rPr lang="en-US" altLang="zh-CN" sz="2400" dirty="0"/>
              <a:t>T=3</a:t>
            </a:r>
            <a:r>
              <a:rPr lang="zh-CN" altLang="en-US" sz="2400" dirty="0"/>
              <a:t>，说明 </a:t>
            </a:r>
            <a:r>
              <a:rPr lang="en-US" altLang="zh-CN" sz="2400" dirty="0"/>
              <a:t>A </a:t>
            </a:r>
            <a:r>
              <a:rPr lang="zh-CN" altLang="en-US" sz="2400" dirty="0"/>
              <a:t>的亮度不小于 </a:t>
            </a:r>
            <a:r>
              <a:rPr lang="en-US" altLang="zh-CN" sz="2400" dirty="0"/>
              <a:t>B </a:t>
            </a:r>
            <a:r>
              <a:rPr lang="zh-CN" altLang="en-US" sz="2400" dirty="0"/>
              <a:t>的亮度</a:t>
            </a:r>
            <a:r>
              <a:rPr lang="zh-CN" altLang="en-US" sz="2400" dirty="0" smtClean="0"/>
              <a:t>。</a:t>
            </a:r>
            <a:endParaRPr lang="zh-CN" altLang="en-US" sz="2400" dirty="0"/>
          </a:p>
          <a:p>
            <a:pPr marL="0" indent="0">
              <a:buNone/>
            </a:pPr>
            <a:r>
              <a:rPr lang="zh-CN" altLang="en-US" sz="2400" dirty="0"/>
              <a:t>如果 </a:t>
            </a:r>
            <a:r>
              <a:rPr lang="en-US" altLang="zh-CN" sz="2400" dirty="0"/>
              <a:t>T=4</a:t>
            </a:r>
            <a:r>
              <a:rPr lang="zh-CN" altLang="en-US" sz="2400" dirty="0"/>
              <a:t>，说明 </a:t>
            </a:r>
            <a:r>
              <a:rPr lang="en-US" altLang="zh-CN" sz="2400" dirty="0"/>
              <a:t>A </a:t>
            </a:r>
            <a:r>
              <a:rPr lang="zh-CN" altLang="en-US" sz="2400" dirty="0"/>
              <a:t>的亮度大于 </a:t>
            </a:r>
            <a:r>
              <a:rPr lang="en-US" altLang="zh-CN" sz="2400" dirty="0"/>
              <a:t>B </a:t>
            </a:r>
            <a:r>
              <a:rPr lang="zh-CN" altLang="en-US" sz="2400" dirty="0"/>
              <a:t>的亮度</a:t>
            </a:r>
            <a:r>
              <a:rPr lang="zh-CN" altLang="en-US" sz="2400" dirty="0" smtClean="0"/>
              <a:t>。</a:t>
            </a:r>
            <a:endParaRPr lang="zh-CN" altLang="en-US" sz="2400" dirty="0"/>
          </a:p>
          <a:p>
            <a:pPr marL="0" indent="0">
              <a:buNone/>
            </a:pPr>
            <a:r>
              <a:rPr lang="zh-CN" altLang="en-US" sz="2400" dirty="0"/>
              <a:t>如果 </a:t>
            </a:r>
            <a:r>
              <a:rPr lang="en-US" altLang="zh-CN" sz="2400" dirty="0"/>
              <a:t>T=5</a:t>
            </a:r>
            <a:r>
              <a:rPr lang="zh-CN" altLang="en-US" sz="2400" dirty="0"/>
              <a:t>，说明 </a:t>
            </a:r>
            <a:r>
              <a:rPr lang="en-US" altLang="zh-CN" sz="2400" dirty="0"/>
              <a:t>A </a:t>
            </a:r>
            <a:r>
              <a:rPr lang="zh-CN" altLang="en-US" sz="2400" dirty="0"/>
              <a:t>的亮度不大于 </a:t>
            </a:r>
            <a:r>
              <a:rPr lang="en-US" altLang="zh-CN" sz="2400" dirty="0"/>
              <a:t>B </a:t>
            </a:r>
            <a:r>
              <a:rPr lang="zh-CN" altLang="en-US" sz="2400" dirty="0"/>
              <a:t>的亮度</a:t>
            </a:r>
            <a:r>
              <a:rPr lang="zh-CN" altLang="en-US" sz="2400" dirty="0" smtClean="0"/>
              <a:t>。</a:t>
            </a:r>
            <a:endParaRPr lang="zh-CN" altLang="en-US" sz="2400" dirty="0"/>
          </a:p>
          <a:p>
            <a:pPr marL="0" indent="0">
              <a:buNone/>
            </a:pPr>
            <a:r>
              <a:rPr lang="en-US" altLang="zh-CN" sz="2400" dirty="0"/>
              <a:t>【</a:t>
            </a:r>
            <a:r>
              <a:rPr lang="zh-CN" altLang="en-US" sz="2400" dirty="0"/>
              <a:t>输出格式</a:t>
            </a:r>
            <a:r>
              <a:rPr lang="en-US" altLang="zh-CN" sz="2400" dirty="0"/>
              <a:t>】</a:t>
            </a:r>
          </a:p>
          <a:p>
            <a:pPr marL="0" indent="0">
              <a:buNone/>
            </a:pPr>
            <a:r>
              <a:rPr lang="zh-CN" altLang="en-US" sz="2400" dirty="0"/>
              <a:t>输出一个整数表示结果</a:t>
            </a:r>
            <a:r>
              <a:rPr lang="zh-CN" altLang="en-US" sz="2400" dirty="0" smtClean="0"/>
              <a:t>。</a:t>
            </a:r>
            <a:endParaRPr lang="zh-CN" altLang="en-US" sz="2400" dirty="0"/>
          </a:p>
          <a:p>
            <a:pPr marL="0" indent="0">
              <a:buNone/>
            </a:pPr>
            <a:r>
              <a:rPr lang="zh-CN" altLang="en-US" sz="2400" dirty="0"/>
              <a:t>若无解，则输出 </a:t>
            </a:r>
            <a:r>
              <a:rPr lang="en-US" altLang="zh-CN" sz="2400" dirty="0"/>
              <a:t>-1</a:t>
            </a:r>
            <a:r>
              <a:rPr lang="zh-CN" altLang="en-US" sz="2400" dirty="0"/>
              <a:t>。</a:t>
            </a:r>
          </a:p>
        </p:txBody>
      </p:sp>
    </p:spTree>
    <p:extLst>
      <p:ext uri="{BB962C8B-B14F-4D97-AF65-F5344CB8AC3E}">
        <p14:creationId xmlns:p14="http://schemas.microsoft.com/office/powerpoint/2010/main" val="32361399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强连通分量</a:t>
            </a:r>
            <a:endParaRPr lang="zh-CN" altLang="en-US" dirty="0"/>
          </a:p>
        </p:txBody>
      </p:sp>
      <p:sp>
        <p:nvSpPr>
          <p:cNvPr id="3" name="内容占位符 2"/>
          <p:cNvSpPr>
            <a:spLocks noGrp="1"/>
          </p:cNvSpPr>
          <p:nvPr>
            <p:ph idx="1"/>
          </p:nvPr>
        </p:nvSpPr>
        <p:spPr>
          <a:xfrm>
            <a:off x="609599" y="1196752"/>
            <a:ext cx="11062447" cy="2335342"/>
          </a:xfrm>
        </p:spPr>
        <p:txBody>
          <a:bodyPr/>
          <a:lstStyle/>
          <a:p>
            <a:pPr marL="8929" marR="3572">
              <a:lnSpc>
                <a:spcPct val="119800"/>
              </a:lnSpc>
              <a:spcBef>
                <a:spcPts val="70"/>
              </a:spcBef>
            </a:pPr>
            <a:r>
              <a:rPr lang="zh-CN" altLang="en-US" sz="3200" spc="-4" dirty="0">
                <a:latin typeface="Arial Unicode MS"/>
                <a:cs typeface="Arial Unicode MS"/>
              </a:rPr>
              <a:t>点 </a:t>
            </a:r>
            <a:r>
              <a:rPr lang="en-US" altLang="zh-CN" sz="3200" dirty="0">
                <a:latin typeface="Times New Roman"/>
                <a:cs typeface="Times New Roman"/>
              </a:rPr>
              <a:t>1,2,4,5,6,7,8</a:t>
            </a:r>
            <a:r>
              <a:rPr lang="zh-CN" altLang="en-US" sz="3200" spc="-32" dirty="0">
                <a:latin typeface="Times New Roman"/>
                <a:cs typeface="Times New Roman"/>
              </a:rPr>
              <a:t> </a:t>
            </a:r>
            <a:r>
              <a:rPr lang="zh-CN" altLang="en-US" sz="3200" spc="-7" dirty="0">
                <a:latin typeface="Arial Unicode MS"/>
                <a:cs typeface="Arial Unicode MS"/>
              </a:rPr>
              <a:t>和相应边组成的子图 就是一</a:t>
            </a:r>
            <a:r>
              <a:rPr lang="zh-CN" altLang="en-US" sz="3200" dirty="0">
                <a:latin typeface="Arial Unicode MS"/>
                <a:cs typeface="Arial Unicode MS"/>
              </a:rPr>
              <a:t>个强连通分</a:t>
            </a:r>
            <a:r>
              <a:rPr lang="zh-CN" altLang="en-US" sz="3200" dirty="0" smtClean="0">
                <a:latin typeface="Arial Unicode MS"/>
                <a:cs typeface="Arial Unicode MS"/>
              </a:rPr>
              <a:t>量</a:t>
            </a:r>
            <a:endParaRPr lang="en-US" altLang="zh-CN" sz="3200" dirty="0" smtClean="0">
              <a:latin typeface="Arial Unicode MS"/>
              <a:cs typeface="Arial Unicode MS"/>
            </a:endParaRPr>
          </a:p>
          <a:p>
            <a:pPr marL="896938" marR="3572" lvl="1" indent="88900">
              <a:lnSpc>
                <a:spcPct val="119800"/>
              </a:lnSpc>
              <a:spcBef>
                <a:spcPts val="70"/>
              </a:spcBef>
            </a:pPr>
            <a:r>
              <a:rPr lang="zh-CN" altLang="en-US" sz="2800" dirty="0" smtClean="0">
                <a:latin typeface="Arial Unicode MS"/>
                <a:cs typeface="Arial Unicode MS"/>
              </a:rPr>
              <a:t>其中</a:t>
            </a:r>
            <a:r>
              <a:rPr lang="en-US" altLang="zh-CN" sz="2800" dirty="0" smtClean="0">
                <a:latin typeface="Arial Unicode MS"/>
                <a:cs typeface="Arial Unicode MS"/>
              </a:rPr>
              <a:t>{1,2,4}  {1,5,6,4} {5,7,8}</a:t>
            </a:r>
            <a:r>
              <a:rPr lang="zh-CN" altLang="en-US" sz="2800" dirty="0" smtClean="0">
                <a:latin typeface="Arial Unicode MS"/>
                <a:cs typeface="Arial Unicode MS"/>
              </a:rPr>
              <a:t>为连通子图</a:t>
            </a:r>
            <a:endParaRPr lang="zh-CN" altLang="en-US" sz="2800" dirty="0">
              <a:latin typeface="Arial Unicode MS"/>
              <a:cs typeface="Arial Unicode MS"/>
            </a:endParaRPr>
          </a:p>
          <a:p>
            <a:pPr marL="8929" marR="3572">
              <a:lnSpc>
                <a:spcPct val="119800"/>
              </a:lnSpc>
              <a:spcBef>
                <a:spcPts val="70"/>
              </a:spcBef>
            </a:pPr>
            <a:r>
              <a:rPr lang="zh-CN" altLang="en-US" sz="3200" dirty="0">
                <a:latin typeface="Arial Unicode MS"/>
                <a:cs typeface="Arial Unicode MS"/>
              </a:rPr>
              <a:t>点 </a:t>
            </a:r>
            <a:r>
              <a:rPr lang="en-US" altLang="zh-CN" sz="3200" dirty="0">
                <a:latin typeface="Times New Roman"/>
                <a:cs typeface="Times New Roman"/>
              </a:rPr>
              <a:t>3,9 </a:t>
            </a:r>
            <a:r>
              <a:rPr lang="zh-CN" altLang="en-US" sz="3200" spc="-4" dirty="0">
                <a:latin typeface="Arial Unicode MS"/>
                <a:cs typeface="Arial Unicode MS"/>
              </a:rPr>
              <a:t>单独构成强连通分量。</a:t>
            </a:r>
            <a:endParaRPr lang="zh-CN" altLang="en-US" sz="3200" dirty="0">
              <a:latin typeface="Arial Unicode MS"/>
              <a:cs typeface="Arial Unicode MS"/>
            </a:endParaRPr>
          </a:p>
          <a:p>
            <a:endParaRPr lang="zh-CN" altLang="en-US" sz="3200" dirty="0"/>
          </a:p>
        </p:txBody>
      </p:sp>
      <p:pic>
        <p:nvPicPr>
          <p:cNvPr id="6" name="object 4"/>
          <p:cNvPicPr/>
          <p:nvPr/>
        </p:nvPicPr>
        <p:blipFill>
          <a:blip r:embed="rId2" cstate="print"/>
          <a:stretch>
            <a:fillRect/>
          </a:stretch>
        </p:blipFill>
        <p:spPr>
          <a:xfrm>
            <a:off x="3501384" y="3408107"/>
            <a:ext cx="6180920" cy="2431642"/>
          </a:xfrm>
          <a:prstGeom prst="rect">
            <a:avLst/>
          </a:prstGeom>
        </p:spPr>
      </p:pic>
      <p:sp>
        <p:nvSpPr>
          <p:cNvPr id="5" name="椭圆 4"/>
          <p:cNvSpPr/>
          <p:nvPr/>
        </p:nvSpPr>
        <p:spPr>
          <a:xfrm>
            <a:off x="6047380" y="3322367"/>
            <a:ext cx="2223247" cy="2223247"/>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4509420" y="3065555"/>
            <a:ext cx="4312372" cy="350557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9032836" y="4285234"/>
            <a:ext cx="860512" cy="86051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4728270" y="3789872"/>
            <a:ext cx="1544160" cy="2098071"/>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3501384" y="3567226"/>
            <a:ext cx="860512" cy="86051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6893860" y="3997482"/>
            <a:ext cx="1891626" cy="1960377"/>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97310769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a:t>
            </a:r>
            <a:r>
              <a:rPr lang="zh-CN" altLang="en-US" dirty="0" smtClean="0"/>
              <a:t>样例输入</a:t>
            </a:r>
            <a:r>
              <a:rPr lang="zh-CN" altLang="en-US" dirty="0"/>
              <a:t>输出</a:t>
            </a:r>
            <a:r>
              <a:rPr lang="en-US" altLang="zh-CN" dirty="0" smtClean="0"/>
              <a:t>】</a:t>
            </a:r>
            <a:endParaRPr lang="zh-CN" altLang="en-US" dirty="0"/>
          </a:p>
        </p:txBody>
      </p:sp>
      <p:sp>
        <p:nvSpPr>
          <p:cNvPr id="3" name="内容占位符 2"/>
          <p:cNvSpPr>
            <a:spLocks noGrp="1"/>
          </p:cNvSpPr>
          <p:nvPr>
            <p:ph idx="1"/>
          </p:nvPr>
        </p:nvSpPr>
        <p:spPr>
          <a:xfrm>
            <a:off x="609600" y="1196751"/>
            <a:ext cx="3469341" cy="5168189"/>
          </a:xfrm>
        </p:spPr>
        <p:txBody>
          <a:bodyPr/>
          <a:lstStyle/>
          <a:p>
            <a:pPr marL="0" indent="0">
              <a:buNone/>
            </a:pPr>
            <a:r>
              <a:rPr lang="en-US" altLang="zh-CN" sz="2400" dirty="0"/>
              <a:t>【</a:t>
            </a:r>
            <a:r>
              <a:rPr lang="zh-CN" altLang="en-US" sz="2400" dirty="0"/>
              <a:t>样例输入</a:t>
            </a:r>
            <a:r>
              <a:rPr lang="en-US" altLang="zh-CN" sz="2400" dirty="0"/>
              <a:t>】</a:t>
            </a:r>
          </a:p>
          <a:p>
            <a:pPr marL="0" indent="0">
              <a:buNone/>
            </a:pPr>
            <a:r>
              <a:rPr lang="en-US" altLang="zh-CN" sz="2400" dirty="0"/>
              <a:t>5 7 </a:t>
            </a:r>
          </a:p>
          <a:p>
            <a:pPr marL="0" indent="0">
              <a:buNone/>
            </a:pPr>
            <a:r>
              <a:rPr lang="en-US" altLang="zh-CN" sz="2400" dirty="0"/>
              <a:t>1 1 2 </a:t>
            </a:r>
          </a:p>
          <a:p>
            <a:pPr marL="0" indent="0">
              <a:buNone/>
            </a:pPr>
            <a:r>
              <a:rPr lang="en-US" altLang="zh-CN" sz="2400" dirty="0"/>
              <a:t>2 3 2 </a:t>
            </a:r>
          </a:p>
          <a:p>
            <a:pPr marL="0" indent="0">
              <a:buNone/>
            </a:pPr>
            <a:r>
              <a:rPr lang="en-US" altLang="zh-CN" sz="2400" dirty="0"/>
              <a:t>4 4 1 </a:t>
            </a:r>
          </a:p>
          <a:p>
            <a:pPr marL="0" indent="0">
              <a:buNone/>
            </a:pPr>
            <a:r>
              <a:rPr lang="en-US" altLang="zh-CN" sz="2400" dirty="0"/>
              <a:t>3 4 5 </a:t>
            </a:r>
          </a:p>
          <a:p>
            <a:pPr marL="0" indent="0">
              <a:buNone/>
            </a:pPr>
            <a:r>
              <a:rPr lang="en-US" altLang="zh-CN" sz="2400" dirty="0"/>
              <a:t>5 4 5 </a:t>
            </a:r>
          </a:p>
          <a:p>
            <a:pPr marL="0" indent="0">
              <a:buNone/>
            </a:pPr>
            <a:r>
              <a:rPr lang="en-US" altLang="zh-CN" sz="2400" dirty="0"/>
              <a:t>2 3 5 </a:t>
            </a:r>
          </a:p>
          <a:p>
            <a:pPr marL="0" indent="0">
              <a:buNone/>
            </a:pPr>
            <a:r>
              <a:rPr lang="en-US" altLang="zh-CN" sz="2400" dirty="0"/>
              <a:t>4 5 1 </a:t>
            </a:r>
          </a:p>
          <a:p>
            <a:pPr marL="0" indent="0">
              <a:buNone/>
            </a:pPr>
            <a:r>
              <a:rPr lang="en-US" altLang="zh-CN" sz="2400" dirty="0"/>
              <a:t>【</a:t>
            </a:r>
            <a:r>
              <a:rPr lang="zh-CN" altLang="en-US" sz="2400" dirty="0"/>
              <a:t>样例输出</a:t>
            </a:r>
            <a:r>
              <a:rPr lang="en-US" altLang="zh-CN" sz="2400" dirty="0"/>
              <a:t>】</a:t>
            </a:r>
          </a:p>
          <a:p>
            <a:pPr marL="0" indent="0">
              <a:buNone/>
            </a:pPr>
            <a:r>
              <a:rPr lang="en-US" altLang="zh-CN" sz="2400" dirty="0"/>
              <a:t>11</a:t>
            </a:r>
            <a:endParaRPr lang="zh-CN" altLang="en-US" sz="2400" dirty="0"/>
          </a:p>
        </p:txBody>
      </p:sp>
      <p:sp>
        <p:nvSpPr>
          <p:cNvPr id="15" name="矩形 14"/>
          <p:cNvSpPr/>
          <p:nvPr/>
        </p:nvSpPr>
        <p:spPr>
          <a:xfrm>
            <a:off x="4298308" y="2146465"/>
            <a:ext cx="6096000" cy="1477328"/>
          </a:xfrm>
          <a:prstGeom prst="rect">
            <a:avLst/>
          </a:prstGeom>
        </p:spPr>
        <p:txBody>
          <a:bodyPr>
            <a:spAutoFit/>
          </a:bodyPr>
          <a:lstStyle/>
          <a:p>
            <a:r>
              <a:rPr lang="zh-CN" altLang="en-US" dirty="0"/>
              <a:t>如果 </a:t>
            </a:r>
            <a:r>
              <a:rPr lang="en-US" altLang="zh-CN" dirty="0"/>
              <a:t>T=1</a:t>
            </a:r>
            <a:r>
              <a:rPr lang="zh-CN" altLang="en-US" dirty="0"/>
              <a:t>，说明 </a:t>
            </a:r>
            <a:r>
              <a:rPr lang="en-US" altLang="zh-CN" dirty="0"/>
              <a:t>A </a:t>
            </a:r>
            <a:r>
              <a:rPr lang="zh-CN" altLang="en-US" dirty="0"/>
              <a:t>和 </a:t>
            </a:r>
            <a:r>
              <a:rPr lang="en-US" altLang="zh-CN" dirty="0"/>
              <a:t>B </a:t>
            </a:r>
            <a:r>
              <a:rPr lang="zh-CN" altLang="en-US" dirty="0"/>
              <a:t>亮度相等。</a:t>
            </a:r>
          </a:p>
          <a:p>
            <a:r>
              <a:rPr lang="zh-CN" altLang="en-US" dirty="0"/>
              <a:t>如果 </a:t>
            </a:r>
            <a:r>
              <a:rPr lang="en-US" altLang="zh-CN" dirty="0"/>
              <a:t>T=2</a:t>
            </a:r>
            <a:r>
              <a:rPr lang="zh-CN" altLang="en-US" dirty="0"/>
              <a:t>，说明 </a:t>
            </a:r>
            <a:r>
              <a:rPr lang="en-US" altLang="zh-CN" dirty="0"/>
              <a:t>A </a:t>
            </a:r>
            <a:r>
              <a:rPr lang="zh-CN" altLang="en-US" dirty="0"/>
              <a:t>的亮度小于 </a:t>
            </a:r>
            <a:r>
              <a:rPr lang="en-US" altLang="zh-CN" dirty="0"/>
              <a:t>B </a:t>
            </a:r>
            <a:r>
              <a:rPr lang="zh-CN" altLang="en-US" dirty="0"/>
              <a:t>的亮度。</a:t>
            </a:r>
          </a:p>
          <a:p>
            <a:r>
              <a:rPr lang="zh-CN" altLang="en-US" dirty="0"/>
              <a:t>如果 </a:t>
            </a:r>
            <a:r>
              <a:rPr lang="en-US" altLang="zh-CN" dirty="0"/>
              <a:t>T=3</a:t>
            </a:r>
            <a:r>
              <a:rPr lang="zh-CN" altLang="en-US" dirty="0"/>
              <a:t>，说明 </a:t>
            </a:r>
            <a:r>
              <a:rPr lang="en-US" altLang="zh-CN" dirty="0"/>
              <a:t>A </a:t>
            </a:r>
            <a:r>
              <a:rPr lang="zh-CN" altLang="en-US" dirty="0"/>
              <a:t>的亮度不小于 </a:t>
            </a:r>
            <a:r>
              <a:rPr lang="en-US" altLang="zh-CN" dirty="0"/>
              <a:t>B </a:t>
            </a:r>
            <a:r>
              <a:rPr lang="zh-CN" altLang="en-US" dirty="0"/>
              <a:t>的亮度。</a:t>
            </a:r>
          </a:p>
          <a:p>
            <a:r>
              <a:rPr lang="zh-CN" altLang="en-US" dirty="0"/>
              <a:t>如果 </a:t>
            </a:r>
            <a:r>
              <a:rPr lang="en-US" altLang="zh-CN" dirty="0"/>
              <a:t>T=4</a:t>
            </a:r>
            <a:r>
              <a:rPr lang="zh-CN" altLang="en-US" dirty="0"/>
              <a:t>，说明 </a:t>
            </a:r>
            <a:r>
              <a:rPr lang="en-US" altLang="zh-CN" dirty="0"/>
              <a:t>A </a:t>
            </a:r>
            <a:r>
              <a:rPr lang="zh-CN" altLang="en-US" dirty="0"/>
              <a:t>的亮度大于 </a:t>
            </a:r>
            <a:r>
              <a:rPr lang="en-US" altLang="zh-CN" dirty="0"/>
              <a:t>B </a:t>
            </a:r>
            <a:r>
              <a:rPr lang="zh-CN" altLang="en-US" dirty="0"/>
              <a:t>的亮度。</a:t>
            </a:r>
          </a:p>
          <a:p>
            <a:r>
              <a:rPr lang="zh-CN" altLang="en-US" dirty="0"/>
              <a:t>如果 </a:t>
            </a:r>
            <a:r>
              <a:rPr lang="en-US" altLang="zh-CN" dirty="0"/>
              <a:t>T=5</a:t>
            </a:r>
            <a:r>
              <a:rPr lang="zh-CN" altLang="en-US" dirty="0"/>
              <a:t>，说明 </a:t>
            </a:r>
            <a:r>
              <a:rPr lang="en-US" altLang="zh-CN" dirty="0"/>
              <a:t>A </a:t>
            </a:r>
            <a:r>
              <a:rPr lang="zh-CN" altLang="en-US" dirty="0"/>
              <a:t>的亮度不大于 </a:t>
            </a:r>
            <a:r>
              <a:rPr lang="en-US" altLang="zh-CN" dirty="0"/>
              <a:t>B </a:t>
            </a:r>
            <a:r>
              <a:rPr lang="zh-CN" altLang="en-US" dirty="0"/>
              <a:t>的亮度。</a:t>
            </a:r>
          </a:p>
        </p:txBody>
      </p:sp>
    </p:spTree>
    <p:extLst>
      <p:ext uri="{BB962C8B-B14F-4D97-AF65-F5344CB8AC3E}">
        <p14:creationId xmlns:p14="http://schemas.microsoft.com/office/powerpoint/2010/main" val="394514421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a:t>
            </a:r>
            <a:r>
              <a:rPr lang="zh-CN" altLang="en-US" dirty="0" smtClean="0"/>
              <a:t>差分约束建模</a:t>
            </a:r>
            <a:r>
              <a:rPr lang="en-US" altLang="zh-CN" dirty="0" smtClean="0"/>
              <a:t>】</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zh-CN" altLang="en-US" sz="2800" dirty="0"/>
                  <a:t>设 </a:t>
                </a:r>
                <a:r>
                  <a:rPr lang="en-US" altLang="zh-CN" sz="2800" dirty="0"/>
                  <a:t>d[A]</a:t>
                </a:r>
                <a:r>
                  <a:rPr lang="zh-CN" altLang="en-US" sz="2800" dirty="0"/>
                  <a:t>表示 </a:t>
                </a:r>
                <a:r>
                  <a:rPr lang="en-US" altLang="zh-CN" sz="2800" dirty="0"/>
                  <a:t>A</a:t>
                </a:r>
                <a:r>
                  <a:rPr lang="zh-CN" altLang="en-US" sz="2800" dirty="0"/>
                  <a:t>的亮度</a:t>
                </a:r>
                <a:r>
                  <a:rPr lang="en-US" altLang="zh-CN" sz="2800" dirty="0"/>
                  <a:t>(1≤A≤N)</a:t>
                </a:r>
                <a:r>
                  <a:rPr lang="zh-CN" altLang="en-US" sz="2800" dirty="0"/>
                  <a:t>。把五种关系的形式进行统一</a:t>
                </a:r>
                <a:r>
                  <a:rPr lang="en-US" altLang="zh-CN" sz="2800" dirty="0" smtClean="0"/>
                  <a:t>:</a:t>
                </a:r>
              </a:p>
              <a:p>
                <a:pPr lvl="1"/>
                <a:r>
                  <a:rPr lang="en-US" altLang="zh-CN" sz="2400" dirty="0" smtClean="0"/>
                  <a:t>1</a:t>
                </a:r>
                <a:r>
                  <a:rPr lang="en-US" altLang="zh-CN" sz="2400" dirty="0"/>
                  <a:t>.</a:t>
                </a:r>
                <a:r>
                  <a:rPr lang="zh-CN" altLang="en-US" sz="2400" dirty="0"/>
                  <a:t>关系 </a:t>
                </a:r>
                <a:r>
                  <a:rPr lang="en-US" altLang="zh-CN" sz="2400" dirty="0"/>
                  <a:t>d[A]= d[B]</a:t>
                </a:r>
                <a:r>
                  <a:rPr lang="zh-CN" altLang="en-US" sz="2400" dirty="0"/>
                  <a:t>可以转化为 </a:t>
                </a:r>
                <a:r>
                  <a:rPr lang="en-US" altLang="zh-CN" sz="2400" dirty="0"/>
                  <a:t>d[A]-d[B]≥0 </a:t>
                </a:r>
                <a:r>
                  <a:rPr lang="zh-CN" altLang="en-US" sz="2400" dirty="0"/>
                  <a:t>并且 </a:t>
                </a:r>
                <a:r>
                  <a:rPr lang="en-US" altLang="zh-CN" sz="2400" dirty="0"/>
                  <a:t>d[B]- d[A]≥0</a:t>
                </a:r>
                <a:r>
                  <a:rPr lang="zh-CN" altLang="en-US" sz="2400" dirty="0" smtClean="0"/>
                  <a:t>。</a:t>
                </a:r>
                <a:endParaRPr lang="en-US" altLang="zh-CN" sz="2400" dirty="0" smtClean="0"/>
              </a:p>
              <a:p>
                <a:pPr lvl="1"/>
                <a:r>
                  <a:rPr lang="en-US" altLang="zh-CN" sz="2400" dirty="0" smtClean="0"/>
                  <a:t>2</a:t>
                </a:r>
                <a:r>
                  <a:rPr lang="en-US" altLang="zh-CN" sz="2400" dirty="0"/>
                  <a:t>.</a:t>
                </a:r>
                <a:r>
                  <a:rPr lang="zh-CN" altLang="en-US" sz="2400" dirty="0"/>
                  <a:t>关系 </a:t>
                </a:r>
                <a:r>
                  <a:rPr lang="en-US" altLang="zh-CN" sz="2400" dirty="0"/>
                  <a:t>d[A]&lt; d[B]</a:t>
                </a:r>
                <a:r>
                  <a:rPr lang="zh-CN" altLang="en-US" sz="2400" dirty="0"/>
                  <a:t>可以转化成 </a:t>
                </a:r>
                <a:r>
                  <a:rPr lang="en-US" altLang="zh-CN" sz="2400" dirty="0"/>
                  <a:t>d[B]- d[A]≥ 1</a:t>
                </a:r>
                <a:r>
                  <a:rPr lang="zh-CN" altLang="en-US" sz="2400" dirty="0" smtClean="0"/>
                  <a:t>。</a:t>
                </a:r>
                <a:endParaRPr lang="en-US" altLang="zh-CN" sz="2400" dirty="0" smtClean="0"/>
              </a:p>
              <a:p>
                <a:pPr lvl="1"/>
                <a:r>
                  <a:rPr lang="en-US" altLang="zh-CN" sz="2400" dirty="0" smtClean="0"/>
                  <a:t>3</a:t>
                </a:r>
                <a:r>
                  <a:rPr lang="en-US" altLang="zh-CN" sz="2400" dirty="0"/>
                  <a:t>.</a:t>
                </a:r>
                <a:r>
                  <a:rPr lang="zh-CN" altLang="en-US" sz="2400" dirty="0"/>
                  <a:t>关系 </a:t>
                </a:r>
                <a:r>
                  <a:rPr lang="en-US" altLang="zh-CN" sz="2400" dirty="0"/>
                  <a:t>d[A]≥ d[B]</a:t>
                </a:r>
                <a:r>
                  <a:rPr lang="zh-CN" altLang="en-US" sz="2400" dirty="0"/>
                  <a:t>可以转化成 </a:t>
                </a:r>
                <a:r>
                  <a:rPr lang="en-US" altLang="zh-CN" sz="2400" dirty="0"/>
                  <a:t>d[A]- d[B]≥0</a:t>
                </a:r>
                <a:r>
                  <a:rPr lang="zh-CN" altLang="en-US" sz="2400" dirty="0" smtClean="0"/>
                  <a:t>。</a:t>
                </a:r>
                <a:endParaRPr lang="en-US" altLang="zh-CN" sz="2400" dirty="0" smtClean="0"/>
              </a:p>
              <a:p>
                <a:pPr lvl="1"/>
                <a:r>
                  <a:rPr lang="en-US" altLang="zh-CN" sz="2400" dirty="0" smtClean="0"/>
                  <a:t>4</a:t>
                </a:r>
                <a:r>
                  <a:rPr lang="en-US" altLang="zh-CN" sz="2400" dirty="0"/>
                  <a:t>.</a:t>
                </a:r>
                <a:r>
                  <a:rPr lang="zh-CN" altLang="en-US" sz="2400" dirty="0"/>
                  <a:t>关系 </a:t>
                </a:r>
                <a:r>
                  <a:rPr lang="en-US" altLang="zh-CN" sz="2400" dirty="0"/>
                  <a:t>d[A]&gt; d[B]</a:t>
                </a:r>
                <a:r>
                  <a:rPr lang="zh-CN" altLang="en-US" sz="2400" dirty="0"/>
                  <a:t>可以转化成 </a:t>
                </a:r>
                <a:r>
                  <a:rPr lang="en-US" altLang="zh-CN" sz="2400" dirty="0"/>
                  <a:t>d[A]- d[B]≥1</a:t>
                </a:r>
                <a:r>
                  <a:rPr lang="zh-CN" altLang="en-US" sz="2400" dirty="0" smtClean="0"/>
                  <a:t>。</a:t>
                </a:r>
                <a:endParaRPr lang="en-US" altLang="zh-CN" sz="2400" dirty="0" smtClean="0"/>
              </a:p>
              <a:p>
                <a:pPr lvl="1"/>
                <a:r>
                  <a:rPr lang="en-US" altLang="zh-CN" sz="2400" dirty="0" smtClean="0"/>
                  <a:t>5</a:t>
                </a:r>
                <a:r>
                  <a:rPr lang="en-US" altLang="zh-CN" sz="2400" dirty="0"/>
                  <a:t>.</a:t>
                </a:r>
                <a:r>
                  <a:rPr lang="zh-CN" altLang="en-US" sz="2400" dirty="0"/>
                  <a:t>关系 </a:t>
                </a:r>
                <a:r>
                  <a:rPr lang="en-US" altLang="zh-CN" sz="2400" dirty="0"/>
                  <a:t>d[A]≤ d[B]</a:t>
                </a:r>
                <a:r>
                  <a:rPr lang="zh-CN" altLang="en-US" sz="2400" dirty="0"/>
                  <a:t>可以转化成 </a:t>
                </a:r>
                <a:r>
                  <a:rPr lang="en-US" altLang="zh-CN" sz="2400" dirty="0"/>
                  <a:t>d[B]- d[A]≥0</a:t>
                </a:r>
                <a:r>
                  <a:rPr lang="zh-CN" altLang="en-US" sz="2400" dirty="0" smtClean="0"/>
                  <a:t>。</a:t>
                </a:r>
                <a:endParaRPr lang="en-US" altLang="zh-CN" sz="2400" dirty="0" smtClean="0"/>
              </a:p>
              <a:p>
                <a:pPr lvl="1"/>
                <a:r>
                  <a:rPr lang="zh-CN" altLang="en-US" sz="2400" dirty="0" smtClean="0"/>
                  <a:t>另外</a:t>
                </a:r>
                <a:r>
                  <a:rPr lang="zh-CN" altLang="en-US" sz="2400" dirty="0"/>
                  <a:t>，题目明确指出恒星的亮度最暗是</a:t>
                </a:r>
                <a:r>
                  <a:rPr lang="en-US" altLang="zh-CN" sz="2400" dirty="0"/>
                  <a:t>1</a:t>
                </a:r>
                <a:r>
                  <a:rPr lang="zh-CN" altLang="en-US" sz="2400" dirty="0"/>
                  <a:t>，可以设</a:t>
                </a:r>
                <a:r>
                  <a:rPr lang="en-US" altLang="zh-CN" sz="2400" dirty="0"/>
                  <a:t>d[0]=0</a:t>
                </a:r>
                <a:r>
                  <a:rPr lang="zh-CN" altLang="en-US" sz="2400" dirty="0"/>
                  <a:t>，然后把这个条件</a:t>
                </a:r>
                <a:r>
                  <a:rPr lang="zh-CN" altLang="en-US" sz="2400" dirty="0" smtClean="0"/>
                  <a:t>写作</a:t>
                </a:r>
                <a14:m>
                  <m:oMath xmlns:m="http://schemas.openxmlformats.org/officeDocument/2006/math">
                    <m:r>
                      <a:rPr lang="en-US" altLang="zh-CN" sz="2400" i="1" dirty="0" smtClean="0">
                        <a:latin typeface="Cambria Math" panose="02040503050406030204" pitchFamily="18" charset="0"/>
                        <a:ea typeface="Cambria Math" panose="02040503050406030204" pitchFamily="18" charset="0"/>
                      </a:rPr>
                      <m:t>∀</m:t>
                    </m:r>
                  </m:oMath>
                </a14:m>
                <a:r>
                  <a:rPr lang="en-US" altLang="zh-CN" sz="2400" dirty="0" err="1"/>
                  <a:t>A</a:t>
                </a:r>
                <a:r>
                  <a:rPr lang="en-US" altLang="zh-CN" sz="2400" dirty="0"/>
                  <a:t>, d[A]- d[0]≥ 1</a:t>
                </a:r>
                <a:endParaRPr lang="zh-CN" altLang="en-US" sz="2400"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rotWithShape="0">
                <a:blip r:embed="rId2"/>
                <a:stretch>
                  <a:fillRect l="-556" t="-1263"/>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70837718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a:t>
            </a:r>
            <a:r>
              <a:rPr lang="zh-CN" altLang="en-US" dirty="0" smtClean="0"/>
              <a:t>样例输入</a:t>
            </a:r>
            <a:r>
              <a:rPr lang="zh-CN" altLang="en-US" dirty="0"/>
              <a:t>输出</a:t>
            </a:r>
            <a:r>
              <a:rPr lang="en-US" altLang="zh-CN" dirty="0" smtClean="0"/>
              <a:t>】</a:t>
            </a:r>
            <a:endParaRPr lang="zh-CN" altLang="en-US" dirty="0"/>
          </a:p>
        </p:txBody>
      </p:sp>
      <p:sp>
        <p:nvSpPr>
          <p:cNvPr id="3" name="内容占位符 2"/>
          <p:cNvSpPr>
            <a:spLocks noGrp="1"/>
          </p:cNvSpPr>
          <p:nvPr>
            <p:ph idx="1"/>
          </p:nvPr>
        </p:nvSpPr>
        <p:spPr>
          <a:xfrm>
            <a:off x="609600" y="1196751"/>
            <a:ext cx="3469341" cy="5168189"/>
          </a:xfrm>
        </p:spPr>
        <p:txBody>
          <a:bodyPr/>
          <a:lstStyle/>
          <a:p>
            <a:pPr marL="0" indent="0">
              <a:buNone/>
            </a:pPr>
            <a:r>
              <a:rPr lang="en-US" altLang="zh-CN" sz="2400" dirty="0"/>
              <a:t>【</a:t>
            </a:r>
            <a:r>
              <a:rPr lang="zh-CN" altLang="en-US" sz="2400" dirty="0"/>
              <a:t>样例输入</a:t>
            </a:r>
            <a:r>
              <a:rPr lang="en-US" altLang="zh-CN" sz="2400" dirty="0"/>
              <a:t>】</a:t>
            </a:r>
          </a:p>
          <a:p>
            <a:pPr marL="0" indent="0">
              <a:buNone/>
            </a:pPr>
            <a:r>
              <a:rPr lang="en-US" altLang="zh-CN" sz="2400" dirty="0"/>
              <a:t>5 7 </a:t>
            </a:r>
          </a:p>
          <a:p>
            <a:pPr marL="0" indent="0">
              <a:buNone/>
            </a:pPr>
            <a:r>
              <a:rPr lang="en-US" altLang="zh-CN" sz="2400" dirty="0"/>
              <a:t>1 1 2 </a:t>
            </a:r>
          </a:p>
          <a:p>
            <a:pPr marL="0" indent="0">
              <a:buNone/>
            </a:pPr>
            <a:r>
              <a:rPr lang="en-US" altLang="zh-CN" sz="2400" dirty="0"/>
              <a:t>2 3 2 </a:t>
            </a:r>
          </a:p>
          <a:p>
            <a:pPr marL="0" indent="0">
              <a:buNone/>
            </a:pPr>
            <a:r>
              <a:rPr lang="en-US" altLang="zh-CN" sz="2400" dirty="0"/>
              <a:t>4 4 1 </a:t>
            </a:r>
          </a:p>
          <a:p>
            <a:pPr marL="0" indent="0">
              <a:buNone/>
            </a:pPr>
            <a:r>
              <a:rPr lang="en-US" altLang="zh-CN" sz="2400" dirty="0"/>
              <a:t>3 4 5 </a:t>
            </a:r>
          </a:p>
          <a:p>
            <a:pPr marL="0" indent="0">
              <a:buNone/>
            </a:pPr>
            <a:r>
              <a:rPr lang="en-US" altLang="zh-CN" sz="2400" dirty="0"/>
              <a:t>5 4 5 </a:t>
            </a:r>
          </a:p>
          <a:p>
            <a:pPr marL="0" indent="0">
              <a:buNone/>
            </a:pPr>
            <a:r>
              <a:rPr lang="en-US" altLang="zh-CN" sz="2400" dirty="0"/>
              <a:t>2 3 5 </a:t>
            </a:r>
          </a:p>
          <a:p>
            <a:pPr marL="0" indent="0">
              <a:buNone/>
            </a:pPr>
            <a:r>
              <a:rPr lang="en-US" altLang="zh-CN" sz="2400" dirty="0"/>
              <a:t>4 5 1 </a:t>
            </a:r>
          </a:p>
          <a:p>
            <a:pPr marL="0" indent="0">
              <a:buNone/>
            </a:pPr>
            <a:r>
              <a:rPr lang="en-US" altLang="zh-CN" sz="2400" dirty="0"/>
              <a:t>【</a:t>
            </a:r>
            <a:r>
              <a:rPr lang="zh-CN" altLang="en-US" sz="2400" dirty="0"/>
              <a:t>样例输出</a:t>
            </a:r>
            <a:r>
              <a:rPr lang="en-US" altLang="zh-CN" sz="2400" dirty="0"/>
              <a:t>】</a:t>
            </a:r>
          </a:p>
          <a:p>
            <a:pPr marL="0" indent="0">
              <a:buNone/>
            </a:pPr>
            <a:r>
              <a:rPr lang="en-US" altLang="zh-CN" sz="2400" dirty="0"/>
              <a:t>11</a:t>
            </a:r>
            <a:endParaRPr lang="zh-CN" altLang="en-US" sz="2400" dirty="0"/>
          </a:p>
        </p:txBody>
      </p:sp>
      <p:sp>
        <p:nvSpPr>
          <p:cNvPr id="4" name="椭圆 3"/>
          <p:cNvSpPr/>
          <p:nvPr/>
        </p:nvSpPr>
        <p:spPr>
          <a:xfrm>
            <a:off x="7944299" y="1160892"/>
            <a:ext cx="403449" cy="403449"/>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1</a:t>
            </a:r>
            <a:endParaRPr lang="zh-CN" altLang="en-US" dirty="0"/>
          </a:p>
        </p:txBody>
      </p:sp>
      <p:sp>
        <p:nvSpPr>
          <p:cNvPr id="5" name="椭圆 4"/>
          <p:cNvSpPr/>
          <p:nvPr/>
        </p:nvSpPr>
        <p:spPr>
          <a:xfrm>
            <a:off x="9091582" y="3024870"/>
            <a:ext cx="403449" cy="403449"/>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3</a:t>
            </a:r>
            <a:endParaRPr lang="zh-CN" altLang="en-US" dirty="0"/>
          </a:p>
        </p:txBody>
      </p:sp>
      <p:sp>
        <p:nvSpPr>
          <p:cNvPr id="6" name="椭圆 5"/>
          <p:cNvSpPr/>
          <p:nvPr/>
        </p:nvSpPr>
        <p:spPr>
          <a:xfrm>
            <a:off x="9008340" y="1160891"/>
            <a:ext cx="403449" cy="403449"/>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2</a:t>
            </a:r>
            <a:endParaRPr lang="zh-CN" altLang="en-US" dirty="0"/>
          </a:p>
        </p:txBody>
      </p:sp>
      <p:sp>
        <p:nvSpPr>
          <p:cNvPr id="7" name="椭圆 6"/>
          <p:cNvSpPr/>
          <p:nvPr/>
        </p:nvSpPr>
        <p:spPr>
          <a:xfrm>
            <a:off x="6992963" y="1763685"/>
            <a:ext cx="403449" cy="403449"/>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4</a:t>
            </a:r>
            <a:endParaRPr lang="zh-CN" altLang="en-US" dirty="0"/>
          </a:p>
        </p:txBody>
      </p:sp>
      <p:cxnSp>
        <p:nvCxnSpPr>
          <p:cNvPr id="8" name="直接连接符 7"/>
          <p:cNvCxnSpPr>
            <a:stCxn id="4" idx="6"/>
            <a:endCxn id="6" idx="2"/>
          </p:cNvCxnSpPr>
          <p:nvPr/>
        </p:nvCxnSpPr>
        <p:spPr>
          <a:xfrm flipV="1">
            <a:off x="8347748" y="1362616"/>
            <a:ext cx="660592" cy="1"/>
          </a:xfrm>
          <a:prstGeom prst="line">
            <a:avLst/>
          </a:prstGeom>
          <a:ln w="38100">
            <a:solidFill>
              <a:schemeClr val="accent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0" name="椭圆 9"/>
          <p:cNvSpPr/>
          <p:nvPr/>
        </p:nvSpPr>
        <p:spPr>
          <a:xfrm>
            <a:off x="7745083" y="2443291"/>
            <a:ext cx="403449" cy="403449"/>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5</a:t>
            </a:r>
            <a:endParaRPr lang="zh-CN" altLang="en-US" dirty="0"/>
          </a:p>
        </p:txBody>
      </p:sp>
      <p:cxnSp>
        <p:nvCxnSpPr>
          <p:cNvPr id="12" name="直接箭头连接符 11"/>
          <p:cNvCxnSpPr>
            <a:stCxn id="4" idx="2"/>
            <a:endCxn id="7" idx="7"/>
          </p:cNvCxnSpPr>
          <p:nvPr/>
        </p:nvCxnSpPr>
        <p:spPr>
          <a:xfrm flipH="1">
            <a:off x="7337328" y="1362617"/>
            <a:ext cx="606971" cy="460152"/>
          </a:xfrm>
          <a:prstGeom prst="straightConnector1">
            <a:avLst/>
          </a:prstGeom>
          <a:ln w="38100">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7" name="曲线连接符 16"/>
          <p:cNvCxnSpPr>
            <a:stCxn id="6" idx="0"/>
            <a:endCxn id="4" idx="0"/>
          </p:cNvCxnSpPr>
          <p:nvPr/>
        </p:nvCxnSpPr>
        <p:spPr>
          <a:xfrm rot="16200000" flipH="1" flipV="1">
            <a:off x="8678044" y="628870"/>
            <a:ext cx="1" cy="1064041"/>
          </a:xfrm>
          <a:prstGeom prst="curvedConnector3">
            <a:avLst>
              <a:gd name="adj1" fmla="val -22860000000"/>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8" name="文本框 17"/>
          <p:cNvSpPr txBox="1"/>
          <p:nvPr/>
        </p:nvSpPr>
        <p:spPr>
          <a:xfrm>
            <a:off x="8518385" y="572775"/>
            <a:ext cx="319318" cy="369332"/>
          </a:xfrm>
          <a:prstGeom prst="rect">
            <a:avLst/>
          </a:prstGeom>
          <a:noFill/>
        </p:spPr>
        <p:txBody>
          <a:bodyPr wrap="none" rtlCol="0">
            <a:spAutoFit/>
          </a:bodyPr>
          <a:lstStyle/>
          <a:p>
            <a:r>
              <a:rPr lang="en-US" altLang="zh-CN" dirty="0" smtClean="0"/>
              <a:t>0</a:t>
            </a:r>
            <a:endParaRPr lang="zh-CN" altLang="en-US" dirty="0"/>
          </a:p>
        </p:txBody>
      </p:sp>
      <p:sp>
        <p:nvSpPr>
          <p:cNvPr id="19" name="文本框 18"/>
          <p:cNvSpPr txBox="1"/>
          <p:nvPr/>
        </p:nvSpPr>
        <p:spPr>
          <a:xfrm>
            <a:off x="8445232" y="1068539"/>
            <a:ext cx="319318" cy="369332"/>
          </a:xfrm>
          <a:prstGeom prst="rect">
            <a:avLst/>
          </a:prstGeom>
          <a:noFill/>
        </p:spPr>
        <p:txBody>
          <a:bodyPr wrap="none" rtlCol="0">
            <a:spAutoFit/>
          </a:bodyPr>
          <a:lstStyle/>
          <a:p>
            <a:r>
              <a:rPr lang="en-US" altLang="zh-CN" dirty="0" smtClean="0"/>
              <a:t>0</a:t>
            </a:r>
            <a:endParaRPr lang="zh-CN" altLang="en-US" dirty="0"/>
          </a:p>
        </p:txBody>
      </p:sp>
      <mc:AlternateContent xmlns:mc="http://schemas.openxmlformats.org/markup-compatibility/2006" xmlns:a14="http://schemas.microsoft.com/office/drawing/2010/main">
        <mc:Choice Requires="a14">
          <p:sp>
            <p:nvSpPr>
              <p:cNvPr id="20" name="矩形 19"/>
              <p:cNvSpPr/>
              <p:nvPr/>
            </p:nvSpPr>
            <p:spPr>
              <a:xfrm>
                <a:off x="3367994" y="4375977"/>
                <a:ext cx="8057892" cy="2607573"/>
              </a:xfrm>
              <a:prstGeom prst="rect">
                <a:avLst/>
              </a:prstGeom>
            </p:spPr>
            <p:txBody>
              <a:bodyPr wrap="square">
                <a:spAutoFit/>
              </a:bodyPr>
              <a:lstStyle/>
              <a:p>
                <a:pPr lvl="1" indent="-457200"/>
                <a:r>
                  <a:rPr lang="en-US" altLang="zh-CN" sz="2000" dirty="0"/>
                  <a:t>1.</a:t>
                </a:r>
                <a:r>
                  <a:rPr lang="zh-CN" altLang="en-US" sz="2000" dirty="0"/>
                  <a:t>关系 </a:t>
                </a:r>
                <a:r>
                  <a:rPr lang="en-US" altLang="zh-CN" sz="2000" dirty="0"/>
                  <a:t>d[A]= d[B]</a:t>
                </a:r>
                <a:r>
                  <a:rPr lang="zh-CN" altLang="en-US" sz="2000" dirty="0"/>
                  <a:t>可以转化为 </a:t>
                </a:r>
                <a:r>
                  <a:rPr lang="en-US" altLang="zh-CN" sz="2000" dirty="0"/>
                  <a:t>d[A]-d[B]≥0 </a:t>
                </a:r>
                <a:r>
                  <a:rPr lang="zh-CN" altLang="en-US" sz="2000" dirty="0"/>
                  <a:t>并且 </a:t>
                </a:r>
                <a:r>
                  <a:rPr lang="en-US" altLang="zh-CN" sz="2000" dirty="0"/>
                  <a:t>d[B]- d[A]≥0</a:t>
                </a:r>
                <a:r>
                  <a:rPr lang="zh-CN" altLang="en-US" sz="2000" dirty="0"/>
                  <a:t>。</a:t>
                </a:r>
                <a:endParaRPr lang="en-US" altLang="zh-CN" sz="2000" dirty="0"/>
              </a:p>
              <a:p>
                <a:pPr lvl="1" indent="-457200"/>
                <a:r>
                  <a:rPr lang="en-US" altLang="zh-CN" sz="2000" dirty="0"/>
                  <a:t>2.</a:t>
                </a:r>
                <a:r>
                  <a:rPr lang="zh-CN" altLang="en-US" sz="2000" dirty="0"/>
                  <a:t>关系 </a:t>
                </a:r>
                <a:r>
                  <a:rPr lang="en-US" altLang="zh-CN" sz="2000" dirty="0"/>
                  <a:t>d[A]&lt; d[B]</a:t>
                </a:r>
                <a:r>
                  <a:rPr lang="zh-CN" altLang="en-US" sz="2000" dirty="0"/>
                  <a:t>可以转化成 </a:t>
                </a:r>
                <a:r>
                  <a:rPr lang="en-US" altLang="zh-CN" sz="2000" dirty="0"/>
                  <a:t>d[B]- d[A]≥ 1</a:t>
                </a:r>
                <a:r>
                  <a:rPr lang="zh-CN" altLang="en-US" sz="2000" dirty="0"/>
                  <a:t>。</a:t>
                </a:r>
                <a:endParaRPr lang="en-US" altLang="zh-CN" sz="2000" dirty="0"/>
              </a:p>
              <a:p>
                <a:pPr lvl="1" indent="-457200"/>
                <a:r>
                  <a:rPr lang="en-US" altLang="zh-CN" sz="2000" dirty="0"/>
                  <a:t>3.</a:t>
                </a:r>
                <a:r>
                  <a:rPr lang="zh-CN" altLang="en-US" sz="2000" dirty="0"/>
                  <a:t>关系 </a:t>
                </a:r>
                <a:r>
                  <a:rPr lang="en-US" altLang="zh-CN" sz="2000" dirty="0"/>
                  <a:t>d[A]≥ d[B]</a:t>
                </a:r>
                <a:r>
                  <a:rPr lang="zh-CN" altLang="en-US" sz="2000" dirty="0"/>
                  <a:t>可以转化成 </a:t>
                </a:r>
                <a:r>
                  <a:rPr lang="en-US" altLang="zh-CN" sz="2000" dirty="0"/>
                  <a:t>d[A]- d[B]≥0</a:t>
                </a:r>
                <a:r>
                  <a:rPr lang="zh-CN" altLang="en-US" sz="2000" dirty="0"/>
                  <a:t>。</a:t>
                </a:r>
                <a:endParaRPr lang="en-US" altLang="zh-CN" sz="2000" dirty="0"/>
              </a:p>
              <a:p>
                <a:pPr lvl="1" indent="-457200"/>
                <a:r>
                  <a:rPr lang="en-US" altLang="zh-CN" sz="2000" dirty="0"/>
                  <a:t>4.</a:t>
                </a:r>
                <a:r>
                  <a:rPr lang="zh-CN" altLang="en-US" sz="2000" dirty="0"/>
                  <a:t>关系 </a:t>
                </a:r>
                <a:r>
                  <a:rPr lang="en-US" altLang="zh-CN" sz="2000" dirty="0"/>
                  <a:t>d[A]&gt; d[B]</a:t>
                </a:r>
                <a:r>
                  <a:rPr lang="zh-CN" altLang="en-US" sz="2000" dirty="0"/>
                  <a:t>可以转化成 </a:t>
                </a:r>
                <a:r>
                  <a:rPr lang="en-US" altLang="zh-CN" sz="2000" dirty="0"/>
                  <a:t>d[A]- d[B]≥1</a:t>
                </a:r>
                <a:r>
                  <a:rPr lang="zh-CN" altLang="en-US" sz="2000" dirty="0"/>
                  <a:t>。</a:t>
                </a:r>
                <a:endParaRPr lang="en-US" altLang="zh-CN" sz="2000" dirty="0"/>
              </a:p>
              <a:p>
                <a:pPr lvl="1" indent="-457200"/>
                <a:r>
                  <a:rPr lang="en-US" altLang="zh-CN" sz="2000" dirty="0"/>
                  <a:t>5.</a:t>
                </a:r>
                <a:r>
                  <a:rPr lang="zh-CN" altLang="en-US" sz="2000" dirty="0"/>
                  <a:t>关系 </a:t>
                </a:r>
                <a:r>
                  <a:rPr lang="en-US" altLang="zh-CN" sz="2000" dirty="0"/>
                  <a:t>d[A]≤ d[B]</a:t>
                </a:r>
                <a:r>
                  <a:rPr lang="zh-CN" altLang="en-US" sz="2000" dirty="0"/>
                  <a:t>可以转化成 </a:t>
                </a:r>
                <a:r>
                  <a:rPr lang="en-US" altLang="zh-CN" sz="2000" dirty="0"/>
                  <a:t>d[B]- d[A]≥0</a:t>
                </a:r>
                <a:r>
                  <a:rPr lang="zh-CN" altLang="en-US" sz="2000" dirty="0" smtClean="0"/>
                  <a:t>。</a:t>
                </a:r>
                <a:endParaRPr lang="en-US" altLang="zh-CN" sz="2000" dirty="0" smtClean="0"/>
              </a:p>
              <a:p>
                <a:pPr marL="0" lvl="1"/>
                <a:r>
                  <a:rPr lang="zh-CN" altLang="en-US" sz="2000" dirty="0"/>
                  <a:t>另外，题目明确指出恒星的亮度最暗是</a:t>
                </a:r>
                <a:r>
                  <a:rPr lang="en-US" altLang="zh-CN" sz="2000" dirty="0"/>
                  <a:t>1</a:t>
                </a:r>
                <a:r>
                  <a:rPr lang="zh-CN" altLang="en-US" sz="2000" dirty="0"/>
                  <a:t>，可以设</a:t>
                </a:r>
                <a:r>
                  <a:rPr lang="en-US" altLang="zh-CN" sz="2000" dirty="0"/>
                  <a:t>d[0]=0</a:t>
                </a:r>
                <a:r>
                  <a:rPr lang="zh-CN" altLang="en-US" sz="2000" dirty="0"/>
                  <a:t>，然后把这个条件写作</a:t>
                </a:r>
                <a14:m>
                  <m:oMath xmlns:m="http://schemas.openxmlformats.org/officeDocument/2006/math">
                    <m:r>
                      <a:rPr lang="en-US" altLang="zh-CN" sz="2000" i="1" dirty="0">
                        <a:latin typeface="Cambria Math" panose="02040503050406030204" pitchFamily="18" charset="0"/>
                        <a:ea typeface="Cambria Math" panose="02040503050406030204" pitchFamily="18" charset="0"/>
                      </a:rPr>
                      <m:t>∀ </m:t>
                    </m:r>
                  </m:oMath>
                </a14:m>
                <a:r>
                  <a:rPr lang="en-US" altLang="zh-CN" sz="2000" dirty="0" err="1"/>
                  <a:t>A</a:t>
                </a:r>
                <a:r>
                  <a:rPr lang="en-US" altLang="zh-CN" sz="2000" dirty="0"/>
                  <a:t>, d[A]- d[0]≥ 1</a:t>
                </a:r>
                <a:endParaRPr lang="zh-CN" altLang="en-US" sz="2000" dirty="0"/>
              </a:p>
              <a:p>
                <a:pPr lvl="1" indent="-457200"/>
                <a:endParaRPr lang="en-US" altLang="zh-CN" sz="2000" dirty="0"/>
              </a:p>
            </p:txBody>
          </p:sp>
        </mc:Choice>
        <mc:Fallback xmlns="">
          <p:sp>
            <p:nvSpPr>
              <p:cNvPr id="20" name="矩形 19"/>
              <p:cNvSpPr>
                <a:spLocks noRot="1" noChangeAspect="1" noMove="1" noResize="1" noEditPoints="1" noAdjustHandles="1" noChangeArrowheads="1" noChangeShapeType="1" noTextEdit="1"/>
              </p:cNvSpPr>
              <p:nvPr/>
            </p:nvSpPr>
            <p:spPr>
              <a:xfrm>
                <a:off x="3367994" y="4375977"/>
                <a:ext cx="8057892" cy="2607573"/>
              </a:xfrm>
              <a:prstGeom prst="rect">
                <a:avLst/>
              </a:prstGeom>
              <a:blipFill rotWithShape="0">
                <a:blip r:embed="rId2"/>
                <a:stretch>
                  <a:fillRect l="-756" t="-1869"/>
                </a:stretch>
              </a:blipFill>
            </p:spPr>
            <p:txBody>
              <a:bodyPr/>
              <a:lstStyle/>
              <a:p>
                <a:r>
                  <a:rPr lang="zh-CN" altLang="en-US">
                    <a:noFill/>
                  </a:rPr>
                  <a:t> </a:t>
                </a:r>
              </a:p>
            </p:txBody>
          </p:sp>
        </mc:Fallback>
      </mc:AlternateContent>
      <p:sp>
        <p:nvSpPr>
          <p:cNvPr id="34" name="文本框 33"/>
          <p:cNvSpPr txBox="1"/>
          <p:nvPr/>
        </p:nvSpPr>
        <p:spPr>
          <a:xfrm>
            <a:off x="7326449" y="2708938"/>
            <a:ext cx="319318" cy="369332"/>
          </a:xfrm>
          <a:prstGeom prst="rect">
            <a:avLst/>
          </a:prstGeom>
          <a:noFill/>
        </p:spPr>
        <p:txBody>
          <a:bodyPr wrap="none" rtlCol="0">
            <a:spAutoFit/>
          </a:bodyPr>
          <a:lstStyle/>
          <a:p>
            <a:r>
              <a:rPr lang="en-US" altLang="zh-CN" dirty="0" smtClean="0"/>
              <a:t>0</a:t>
            </a:r>
            <a:endParaRPr lang="zh-CN" altLang="en-US" dirty="0"/>
          </a:p>
        </p:txBody>
      </p:sp>
      <p:sp>
        <p:nvSpPr>
          <p:cNvPr id="35" name="文本框 34"/>
          <p:cNvSpPr txBox="1"/>
          <p:nvPr/>
        </p:nvSpPr>
        <p:spPr>
          <a:xfrm>
            <a:off x="7466577" y="1927296"/>
            <a:ext cx="319318" cy="369332"/>
          </a:xfrm>
          <a:prstGeom prst="rect">
            <a:avLst/>
          </a:prstGeom>
          <a:noFill/>
        </p:spPr>
        <p:txBody>
          <a:bodyPr wrap="none" rtlCol="0">
            <a:spAutoFit/>
          </a:bodyPr>
          <a:lstStyle/>
          <a:p>
            <a:r>
              <a:rPr lang="en-US" altLang="zh-CN" dirty="0" smtClean="0"/>
              <a:t>0</a:t>
            </a:r>
            <a:endParaRPr lang="zh-CN" altLang="en-US" dirty="0"/>
          </a:p>
        </p:txBody>
      </p:sp>
      <p:sp>
        <p:nvSpPr>
          <p:cNvPr id="36" name="文本框 35"/>
          <p:cNvSpPr txBox="1"/>
          <p:nvPr/>
        </p:nvSpPr>
        <p:spPr>
          <a:xfrm>
            <a:off x="8500520" y="2614010"/>
            <a:ext cx="319318" cy="369332"/>
          </a:xfrm>
          <a:prstGeom prst="rect">
            <a:avLst/>
          </a:prstGeom>
          <a:noFill/>
        </p:spPr>
        <p:txBody>
          <a:bodyPr wrap="none" rtlCol="0">
            <a:spAutoFit/>
          </a:bodyPr>
          <a:lstStyle/>
          <a:p>
            <a:r>
              <a:rPr lang="en-US" altLang="zh-CN" dirty="0" smtClean="0"/>
              <a:t>1</a:t>
            </a:r>
            <a:endParaRPr lang="zh-CN" altLang="en-US" dirty="0"/>
          </a:p>
        </p:txBody>
      </p:sp>
      <p:cxnSp>
        <p:nvCxnSpPr>
          <p:cNvPr id="68" name="曲线连接符 67"/>
          <p:cNvCxnSpPr>
            <a:stCxn id="7" idx="4"/>
            <a:endCxn id="10" idx="4"/>
          </p:cNvCxnSpPr>
          <p:nvPr/>
        </p:nvCxnSpPr>
        <p:spPr>
          <a:xfrm rot="16200000" flipH="1">
            <a:off x="7230945" y="2130877"/>
            <a:ext cx="679606" cy="752120"/>
          </a:xfrm>
          <a:prstGeom prst="curvedConnector3">
            <a:avLst>
              <a:gd name="adj1" fmla="val 133637"/>
            </a:avLst>
          </a:prstGeom>
          <a:ln w="38100">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2" name="直接连接符 71"/>
          <p:cNvCxnSpPr>
            <a:stCxn id="6" idx="4"/>
            <a:endCxn id="5" idx="0"/>
          </p:cNvCxnSpPr>
          <p:nvPr/>
        </p:nvCxnSpPr>
        <p:spPr>
          <a:xfrm>
            <a:off x="9210065" y="1564340"/>
            <a:ext cx="83242" cy="1460530"/>
          </a:xfrm>
          <a:prstGeom prst="line">
            <a:avLst/>
          </a:prstGeom>
          <a:ln w="38100">
            <a:solidFill>
              <a:schemeClr val="accent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76" name="文本框 75"/>
          <p:cNvSpPr txBox="1"/>
          <p:nvPr/>
        </p:nvSpPr>
        <p:spPr>
          <a:xfrm>
            <a:off x="9380630" y="1965410"/>
            <a:ext cx="319318" cy="369332"/>
          </a:xfrm>
          <a:prstGeom prst="rect">
            <a:avLst/>
          </a:prstGeom>
          <a:noFill/>
        </p:spPr>
        <p:txBody>
          <a:bodyPr wrap="none" rtlCol="0">
            <a:spAutoFit/>
          </a:bodyPr>
          <a:lstStyle/>
          <a:p>
            <a:r>
              <a:rPr lang="en-US" altLang="zh-CN" dirty="0" smtClean="0"/>
              <a:t>1</a:t>
            </a:r>
            <a:endParaRPr lang="zh-CN" altLang="en-US" dirty="0"/>
          </a:p>
        </p:txBody>
      </p:sp>
      <p:sp>
        <p:nvSpPr>
          <p:cNvPr id="77" name="文本框 76"/>
          <p:cNvSpPr txBox="1"/>
          <p:nvPr/>
        </p:nvSpPr>
        <p:spPr>
          <a:xfrm>
            <a:off x="8065775" y="1793645"/>
            <a:ext cx="319318" cy="369332"/>
          </a:xfrm>
          <a:prstGeom prst="rect">
            <a:avLst/>
          </a:prstGeom>
          <a:noFill/>
        </p:spPr>
        <p:txBody>
          <a:bodyPr wrap="none" rtlCol="0">
            <a:spAutoFit/>
          </a:bodyPr>
          <a:lstStyle/>
          <a:p>
            <a:r>
              <a:rPr lang="en-US" altLang="zh-CN" dirty="0" smtClean="0"/>
              <a:t>1</a:t>
            </a:r>
            <a:endParaRPr lang="zh-CN" altLang="en-US" dirty="0"/>
          </a:p>
        </p:txBody>
      </p:sp>
      <p:sp>
        <p:nvSpPr>
          <p:cNvPr id="83" name="文本框 82"/>
          <p:cNvSpPr txBox="1"/>
          <p:nvPr/>
        </p:nvSpPr>
        <p:spPr>
          <a:xfrm>
            <a:off x="7431184" y="1253205"/>
            <a:ext cx="319318" cy="369332"/>
          </a:xfrm>
          <a:prstGeom prst="rect">
            <a:avLst/>
          </a:prstGeom>
          <a:noFill/>
        </p:spPr>
        <p:txBody>
          <a:bodyPr wrap="none" rtlCol="0">
            <a:spAutoFit/>
          </a:bodyPr>
          <a:lstStyle/>
          <a:p>
            <a:r>
              <a:rPr lang="en-US" altLang="zh-CN" dirty="0" smtClean="0"/>
              <a:t>1</a:t>
            </a:r>
            <a:endParaRPr lang="zh-CN" altLang="en-US" dirty="0"/>
          </a:p>
        </p:txBody>
      </p:sp>
      <p:sp>
        <p:nvSpPr>
          <p:cNvPr id="87" name="椭圆 86"/>
          <p:cNvSpPr/>
          <p:nvPr/>
        </p:nvSpPr>
        <p:spPr>
          <a:xfrm>
            <a:off x="4822995" y="2573532"/>
            <a:ext cx="403449" cy="403449"/>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0</a:t>
            </a:r>
            <a:endParaRPr lang="zh-CN" altLang="en-US" dirty="0"/>
          </a:p>
        </p:txBody>
      </p:sp>
      <p:cxnSp>
        <p:nvCxnSpPr>
          <p:cNvPr id="89" name="曲线连接符 88"/>
          <p:cNvCxnSpPr>
            <a:stCxn id="87" idx="0"/>
            <a:endCxn id="4" idx="1"/>
          </p:cNvCxnSpPr>
          <p:nvPr/>
        </p:nvCxnSpPr>
        <p:spPr>
          <a:xfrm rot="5400000" flipH="1" flipV="1">
            <a:off x="5837273" y="407423"/>
            <a:ext cx="1353556" cy="2978663"/>
          </a:xfrm>
          <a:prstGeom prst="curvedConnector3">
            <a:avLst>
              <a:gd name="adj1" fmla="val 121254"/>
            </a:avLst>
          </a:prstGeom>
          <a:ln w="28575">
            <a:solidFill>
              <a:srgbClr val="7030A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90" name="曲线连接符 89"/>
          <p:cNvCxnSpPr>
            <a:stCxn id="87" idx="0"/>
            <a:endCxn id="7" idx="2"/>
          </p:cNvCxnSpPr>
          <p:nvPr/>
        </p:nvCxnSpPr>
        <p:spPr>
          <a:xfrm rot="5400000" flipH="1" flipV="1">
            <a:off x="5704780" y="1285350"/>
            <a:ext cx="608122" cy="1968243"/>
          </a:xfrm>
          <a:prstGeom prst="curvedConnector2">
            <a:avLst/>
          </a:prstGeom>
          <a:ln w="28575">
            <a:solidFill>
              <a:srgbClr val="7030A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93" name="曲线连接符 92"/>
          <p:cNvCxnSpPr>
            <a:stCxn id="87" idx="2"/>
            <a:endCxn id="6" idx="7"/>
          </p:cNvCxnSpPr>
          <p:nvPr/>
        </p:nvCxnSpPr>
        <p:spPr>
          <a:xfrm rot="10800000" flipH="1">
            <a:off x="4822995" y="1219975"/>
            <a:ext cx="4529710" cy="1555282"/>
          </a:xfrm>
          <a:prstGeom prst="curvedConnector4">
            <a:avLst>
              <a:gd name="adj1" fmla="val -14745"/>
              <a:gd name="adj2" fmla="val 158845"/>
            </a:avLst>
          </a:prstGeom>
          <a:ln w="28575">
            <a:solidFill>
              <a:srgbClr val="7030A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94" name="曲线连接符 93"/>
          <p:cNvCxnSpPr>
            <a:stCxn id="87" idx="4"/>
            <a:endCxn id="5" idx="4"/>
          </p:cNvCxnSpPr>
          <p:nvPr/>
        </p:nvCxnSpPr>
        <p:spPr>
          <a:xfrm rot="16200000" flipH="1">
            <a:off x="6933344" y="1068356"/>
            <a:ext cx="451338" cy="4268587"/>
          </a:xfrm>
          <a:prstGeom prst="curvedConnector3">
            <a:avLst>
              <a:gd name="adj1" fmla="val 222154"/>
            </a:avLst>
          </a:prstGeom>
          <a:ln w="28575">
            <a:solidFill>
              <a:srgbClr val="7030A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10" name="文本框 109"/>
          <p:cNvSpPr txBox="1"/>
          <p:nvPr/>
        </p:nvSpPr>
        <p:spPr>
          <a:xfrm>
            <a:off x="6008841" y="1611252"/>
            <a:ext cx="319318" cy="369332"/>
          </a:xfrm>
          <a:prstGeom prst="rect">
            <a:avLst/>
          </a:prstGeom>
          <a:noFill/>
        </p:spPr>
        <p:txBody>
          <a:bodyPr wrap="none" rtlCol="0">
            <a:spAutoFit/>
          </a:bodyPr>
          <a:lstStyle/>
          <a:p>
            <a:r>
              <a:rPr lang="en-US" altLang="zh-CN" dirty="0" smtClean="0"/>
              <a:t>1</a:t>
            </a:r>
            <a:endParaRPr lang="zh-CN" altLang="en-US" dirty="0"/>
          </a:p>
        </p:txBody>
      </p:sp>
      <p:sp>
        <p:nvSpPr>
          <p:cNvPr id="111" name="文本框 110"/>
          <p:cNvSpPr txBox="1"/>
          <p:nvPr/>
        </p:nvSpPr>
        <p:spPr>
          <a:xfrm>
            <a:off x="5779467" y="749781"/>
            <a:ext cx="319318" cy="369332"/>
          </a:xfrm>
          <a:prstGeom prst="rect">
            <a:avLst/>
          </a:prstGeom>
          <a:noFill/>
        </p:spPr>
        <p:txBody>
          <a:bodyPr wrap="none" rtlCol="0">
            <a:spAutoFit/>
          </a:bodyPr>
          <a:lstStyle/>
          <a:p>
            <a:r>
              <a:rPr lang="en-US" altLang="zh-CN" dirty="0" smtClean="0"/>
              <a:t>1</a:t>
            </a:r>
            <a:endParaRPr lang="zh-CN" altLang="en-US" dirty="0"/>
          </a:p>
        </p:txBody>
      </p:sp>
      <p:sp>
        <p:nvSpPr>
          <p:cNvPr id="112" name="文本框 111"/>
          <p:cNvSpPr txBox="1"/>
          <p:nvPr/>
        </p:nvSpPr>
        <p:spPr>
          <a:xfrm>
            <a:off x="5376543" y="448074"/>
            <a:ext cx="319318" cy="369332"/>
          </a:xfrm>
          <a:prstGeom prst="rect">
            <a:avLst/>
          </a:prstGeom>
          <a:noFill/>
        </p:spPr>
        <p:txBody>
          <a:bodyPr wrap="none" rtlCol="0">
            <a:spAutoFit/>
          </a:bodyPr>
          <a:lstStyle/>
          <a:p>
            <a:r>
              <a:rPr lang="en-US" altLang="zh-CN" dirty="0" smtClean="0"/>
              <a:t>1</a:t>
            </a:r>
            <a:endParaRPr lang="zh-CN" altLang="en-US" dirty="0"/>
          </a:p>
        </p:txBody>
      </p:sp>
      <p:sp>
        <p:nvSpPr>
          <p:cNvPr id="115" name="文本框 114"/>
          <p:cNvSpPr txBox="1"/>
          <p:nvPr/>
        </p:nvSpPr>
        <p:spPr>
          <a:xfrm>
            <a:off x="7194687" y="3663772"/>
            <a:ext cx="319318" cy="369332"/>
          </a:xfrm>
          <a:prstGeom prst="rect">
            <a:avLst/>
          </a:prstGeom>
          <a:noFill/>
        </p:spPr>
        <p:txBody>
          <a:bodyPr wrap="none" rtlCol="0">
            <a:spAutoFit/>
          </a:bodyPr>
          <a:lstStyle/>
          <a:p>
            <a:r>
              <a:rPr lang="en-US" altLang="zh-CN" dirty="0" smtClean="0"/>
              <a:t>1</a:t>
            </a:r>
            <a:endParaRPr lang="zh-CN" altLang="en-US" dirty="0"/>
          </a:p>
        </p:txBody>
      </p:sp>
      <p:cxnSp>
        <p:nvCxnSpPr>
          <p:cNvPr id="150" name="直接连接符 149"/>
          <p:cNvCxnSpPr>
            <a:stCxn id="4" idx="4"/>
            <a:endCxn id="10" idx="0"/>
          </p:cNvCxnSpPr>
          <p:nvPr/>
        </p:nvCxnSpPr>
        <p:spPr>
          <a:xfrm flipH="1">
            <a:off x="7946808" y="1564341"/>
            <a:ext cx="199216" cy="878950"/>
          </a:xfrm>
          <a:prstGeom prst="line">
            <a:avLst/>
          </a:prstGeom>
          <a:ln w="38100">
            <a:solidFill>
              <a:schemeClr val="accent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53" name="直接连接符 152"/>
          <p:cNvCxnSpPr>
            <a:stCxn id="7" idx="5"/>
            <a:endCxn id="10" idx="1"/>
          </p:cNvCxnSpPr>
          <p:nvPr/>
        </p:nvCxnSpPr>
        <p:spPr>
          <a:xfrm>
            <a:off x="7337328" y="2108050"/>
            <a:ext cx="466839" cy="394325"/>
          </a:xfrm>
          <a:prstGeom prst="line">
            <a:avLst/>
          </a:prstGeom>
          <a:ln w="38100">
            <a:solidFill>
              <a:schemeClr val="accent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60" name="直接箭头连接符 159"/>
          <p:cNvCxnSpPr>
            <a:stCxn id="5" idx="1"/>
            <a:endCxn id="10" idx="5"/>
          </p:cNvCxnSpPr>
          <p:nvPr/>
        </p:nvCxnSpPr>
        <p:spPr>
          <a:xfrm flipH="1" flipV="1">
            <a:off x="8089448" y="2787656"/>
            <a:ext cx="1061218" cy="296298"/>
          </a:xfrm>
          <a:prstGeom prst="straightConnector1">
            <a:avLst/>
          </a:prstGeom>
          <a:ln w="38100">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64" name="曲线连接符 163"/>
          <p:cNvCxnSpPr>
            <a:stCxn id="87" idx="5"/>
            <a:endCxn id="10" idx="5"/>
          </p:cNvCxnSpPr>
          <p:nvPr/>
        </p:nvCxnSpPr>
        <p:spPr>
          <a:xfrm rot="5400000" flipH="1" flipV="1">
            <a:off x="6563283" y="1391733"/>
            <a:ext cx="130241" cy="2922088"/>
          </a:xfrm>
          <a:prstGeom prst="curvedConnector3">
            <a:avLst>
              <a:gd name="adj1" fmla="val -413616"/>
            </a:avLst>
          </a:prstGeom>
          <a:ln w="28575">
            <a:solidFill>
              <a:srgbClr val="7030A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65" name="文本框 164"/>
          <p:cNvSpPr txBox="1"/>
          <p:nvPr/>
        </p:nvSpPr>
        <p:spPr>
          <a:xfrm>
            <a:off x="6628378" y="3083954"/>
            <a:ext cx="319318" cy="369332"/>
          </a:xfrm>
          <a:prstGeom prst="rect">
            <a:avLst/>
          </a:prstGeom>
          <a:noFill/>
        </p:spPr>
        <p:txBody>
          <a:bodyPr wrap="square" rtlCol="0">
            <a:spAutoFit/>
          </a:bodyPr>
          <a:lstStyle/>
          <a:p>
            <a:r>
              <a:rPr lang="en-US" altLang="zh-CN" dirty="0" smtClean="0"/>
              <a:t>1</a:t>
            </a:r>
            <a:endParaRPr lang="zh-CN" altLang="en-US" dirty="0"/>
          </a:p>
        </p:txBody>
      </p:sp>
    </p:spTree>
    <p:extLst>
      <p:ext uri="{BB962C8B-B14F-4D97-AF65-F5344CB8AC3E}">
        <p14:creationId xmlns:p14="http://schemas.microsoft.com/office/powerpoint/2010/main" val="377714919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a:t>
            </a:r>
            <a:r>
              <a:rPr lang="zh-CN" altLang="en-US" dirty="0" smtClean="0"/>
              <a:t>样例输入</a:t>
            </a:r>
            <a:r>
              <a:rPr lang="zh-CN" altLang="en-US" dirty="0"/>
              <a:t>输出</a:t>
            </a:r>
            <a:r>
              <a:rPr lang="en-US" altLang="zh-CN" dirty="0" smtClean="0"/>
              <a:t>】</a:t>
            </a:r>
            <a:endParaRPr lang="zh-CN" altLang="en-US" dirty="0"/>
          </a:p>
        </p:txBody>
      </p:sp>
      <p:sp>
        <p:nvSpPr>
          <p:cNvPr id="3" name="内容占位符 2"/>
          <p:cNvSpPr>
            <a:spLocks noGrp="1"/>
          </p:cNvSpPr>
          <p:nvPr>
            <p:ph idx="1"/>
          </p:nvPr>
        </p:nvSpPr>
        <p:spPr>
          <a:xfrm>
            <a:off x="609600" y="1196751"/>
            <a:ext cx="3469341" cy="5168189"/>
          </a:xfrm>
        </p:spPr>
        <p:txBody>
          <a:bodyPr/>
          <a:lstStyle/>
          <a:p>
            <a:pPr marL="0" indent="0">
              <a:buNone/>
            </a:pPr>
            <a:r>
              <a:rPr lang="en-US" altLang="zh-CN" sz="2400" dirty="0"/>
              <a:t>【</a:t>
            </a:r>
            <a:r>
              <a:rPr lang="zh-CN" altLang="en-US" sz="2400" dirty="0"/>
              <a:t>样例输入</a:t>
            </a:r>
            <a:r>
              <a:rPr lang="en-US" altLang="zh-CN" sz="2400" dirty="0"/>
              <a:t>】</a:t>
            </a:r>
          </a:p>
          <a:p>
            <a:pPr marL="0" indent="0">
              <a:buNone/>
            </a:pPr>
            <a:r>
              <a:rPr lang="en-US" altLang="zh-CN" sz="2400" dirty="0"/>
              <a:t>5 7 </a:t>
            </a:r>
          </a:p>
          <a:p>
            <a:pPr marL="0" indent="0">
              <a:buNone/>
            </a:pPr>
            <a:r>
              <a:rPr lang="en-US" altLang="zh-CN" sz="2400" dirty="0"/>
              <a:t>1 1 2 </a:t>
            </a:r>
          </a:p>
          <a:p>
            <a:pPr marL="0" indent="0">
              <a:buNone/>
            </a:pPr>
            <a:r>
              <a:rPr lang="en-US" altLang="zh-CN" sz="2400" dirty="0"/>
              <a:t>2 3 2 </a:t>
            </a:r>
          </a:p>
          <a:p>
            <a:pPr marL="0" indent="0">
              <a:buNone/>
            </a:pPr>
            <a:r>
              <a:rPr lang="en-US" altLang="zh-CN" sz="2400" dirty="0"/>
              <a:t>4 4 1 </a:t>
            </a:r>
          </a:p>
          <a:p>
            <a:pPr marL="0" indent="0">
              <a:buNone/>
            </a:pPr>
            <a:r>
              <a:rPr lang="en-US" altLang="zh-CN" sz="2400" dirty="0"/>
              <a:t>3 4 5 </a:t>
            </a:r>
          </a:p>
          <a:p>
            <a:pPr marL="0" indent="0">
              <a:buNone/>
            </a:pPr>
            <a:r>
              <a:rPr lang="en-US" altLang="zh-CN" sz="2400" dirty="0"/>
              <a:t>5 4 5 </a:t>
            </a:r>
          </a:p>
          <a:p>
            <a:pPr marL="0" indent="0">
              <a:buNone/>
            </a:pPr>
            <a:r>
              <a:rPr lang="en-US" altLang="zh-CN" sz="2400" dirty="0"/>
              <a:t>2 3 5 </a:t>
            </a:r>
          </a:p>
          <a:p>
            <a:pPr marL="0" indent="0">
              <a:buNone/>
            </a:pPr>
            <a:r>
              <a:rPr lang="en-US" altLang="zh-CN" sz="2400" dirty="0"/>
              <a:t>4 5 1 </a:t>
            </a:r>
          </a:p>
          <a:p>
            <a:pPr marL="0" indent="0">
              <a:buNone/>
            </a:pPr>
            <a:r>
              <a:rPr lang="en-US" altLang="zh-CN" sz="2400" dirty="0"/>
              <a:t>【</a:t>
            </a:r>
            <a:r>
              <a:rPr lang="zh-CN" altLang="en-US" sz="2400" dirty="0"/>
              <a:t>样例输出</a:t>
            </a:r>
            <a:r>
              <a:rPr lang="en-US" altLang="zh-CN" sz="2400" dirty="0"/>
              <a:t>】</a:t>
            </a:r>
          </a:p>
          <a:p>
            <a:pPr marL="0" indent="0">
              <a:buNone/>
            </a:pPr>
            <a:r>
              <a:rPr lang="en-US" altLang="zh-CN" sz="2400" dirty="0"/>
              <a:t>11</a:t>
            </a:r>
            <a:endParaRPr lang="zh-CN" altLang="en-US" sz="2400" dirty="0"/>
          </a:p>
        </p:txBody>
      </p:sp>
      <p:sp>
        <p:nvSpPr>
          <p:cNvPr id="5" name="椭圆 4"/>
          <p:cNvSpPr/>
          <p:nvPr/>
        </p:nvSpPr>
        <p:spPr>
          <a:xfrm>
            <a:off x="9091582" y="3024870"/>
            <a:ext cx="403449" cy="403449"/>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3</a:t>
            </a:r>
            <a:endParaRPr lang="zh-CN" altLang="en-US" dirty="0"/>
          </a:p>
        </p:txBody>
      </p:sp>
      <p:sp>
        <p:nvSpPr>
          <p:cNvPr id="6" name="椭圆 5"/>
          <p:cNvSpPr/>
          <p:nvPr/>
        </p:nvSpPr>
        <p:spPr>
          <a:xfrm>
            <a:off x="8641976" y="1160891"/>
            <a:ext cx="769813" cy="403449"/>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1,2</a:t>
            </a:r>
            <a:endParaRPr lang="zh-CN" altLang="en-US" dirty="0"/>
          </a:p>
        </p:txBody>
      </p:sp>
      <p:sp>
        <p:nvSpPr>
          <p:cNvPr id="10" name="椭圆 9"/>
          <p:cNvSpPr/>
          <p:nvPr/>
        </p:nvSpPr>
        <p:spPr>
          <a:xfrm>
            <a:off x="7261413" y="2443291"/>
            <a:ext cx="887120" cy="403449"/>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4</a:t>
            </a:r>
            <a:r>
              <a:rPr lang="en-US" altLang="zh-CN" dirty="0"/>
              <a:t>,</a:t>
            </a:r>
            <a:r>
              <a:rPr lang="en-US" altLang="zh-CN" dirty="0" smtClean="0"/>
              <a:t>5</a:t>
            </a:r>
            <a:endParaRPr lang="zh-CN" altLang="en-US" dirty="0"/>
          </a:p>
        </p:txBody>
      </p:sp>
      <mc:AlternateContent xmlns:mc="http://schemas.openxmlformats.org/markup-compatibility/2006" xmlns:a14="http://schemas.microsoft.com/office/drawing/2010/main">
        <mc:Choice Requires="a14">
          <p:sp>
            <p:nvSpPr>
              <p:cNvPr id="20" name="矩形 19"/>
              <p:cNvSpPr/>
              <p:nvPr/>
            </p:nvSpPr>
            <p:spPr>
              <a:xfrm>
                <a:off x="3367994" y="4375977"/>
                <a:ext cx="8057892" cy="2607573"/>
              </a:xfrm>
              <a:prstGeom prst="rect">
                <a:avLst/>
              </a:prstGeom>
            </p:spPr>
            <p:txBody>
              <a:bodyPr wrap="square">
                <a:spAutoFit/>
              </a:bodyPr>
              <a:lstStyle/>
              <a:p>
                <a:pPr lvl="1" indent="-457200"/>
                <a:r>
                  <a:rPr lang="en-US" altLang="zh-CN" sz="2000" dirty="0"/>
                  <a:t>1.</a:t>
                </a:r>
                <a:r>
                  <a:rPr lang="zh-CN" altLang="en-US" sz="2000" dirty="0"/>
                  <a:t>关系 </a:t>
                </a:r>
                <a:r>
                  <a:rPr lang="en-US" altLang="zh-CN" sz="2000" dirty="0"/>
                  <a:t>d[A]= d[B]</a:t>
                </a:r>
                <a:r>
                  <a:rPr lang="zh-CN" altLang="en-US" sz="2000" dirty="0"/>
                  <a:t>可以转化为 </a:t>
                </a:r>
                <a:r>
                  <a:rPr lang="en-US" altLang="zh-CN" sz="2000" dirty="0"/>
                  <a:t>d[A]-d[B]≥0 </a:t>
                </a:r>
                <a:r>
                  <a:rPr lang="zh-CN" altLang="en-US" sz="2000" dirty="0"/>
                  <a:t>并且 </a:t>
                </a:r>
                <a:r>
                  <a:rPr lang="en-US" altLang="zh-CN" sz="2000" dirty="0"/>
                  <a:t>d[B]- d[A]≥0</a:t>
                </a:r>
                <a:r>
                  <a:rPr lang="zh-CN" altLang="en-US" sz="2000" dirty="0"/>
                  <a:t>。</a:t>
                </a:r>
                <a:endParaRPr lang="en-US" altLang="zh-CN" sz="2000" dirty="0"/>
              </a:p>
              <a:p>
                <a:pPr lvl="1" indent="-457200"/>
                <a:r>
                  <a:rPr lang="en-US" altLang="zh-CN" sz="2000" dirty="0"/>
                  <a:t>2.</a:t>
                </a:r>
                <a:r>
                  <a:rPr lang="zh-CN" altLang="en-US" sz="2000" dirty="0"/>
                  <a:t>关系 </a:t>
                </a:r>
                <a:r>
                  <a:rPr lang="en-US" altLang="zh-CN" sz="2000" dirty="0"/>
                  <a:t>d[A]&lt; d[B]</a:t>
                </a:r>
                <a:r>
                  <a:rPr lang="zh-CN" altLang="en-US" sz="2000" dirty="0"/>
                  <a:t>可以转化成 </a:t>
                </a:r>
                <a:r>
                  <a:rPr lang="en-US" altLang="zh-CN" sz="2000" dirty="0"/>
                  <a:t>d[B]- d[A]≥ 1</a:t>
                </a:r>
                <a:r>
                  <a:rPr lang="zh-CN" altLang="en-US" sz="2000" dirty="0"/>
                  <a:t>。</a:t>
                </a:r>
                <a:endParaRPr lang="en-US" altLang="zh-CN" sz="2000" dirty="0"/>
              </a:p>
              <a:p>
                <a:pPr lvl="1" indent="-457200"/>
                <a:r>
                  <a:rPr lang="en-US" altLang="zh-CN" sz="2000" dirty="0"/>
                  <a:t>3.</a:t>
                </a:r>
                <a:r>
                  <a:rPr lang="zh-CN" altLang="en-US" sz="2000" dirty="0"/>
                  <a:t>关系 </a:t>
                </a:r>
                <a:r>
                  <a:rPr lang="en-US" altLang="zh-CN" sz="2000" dirty="0"/>
                  <a:t>d[A]≥ d[B]</a:t>
                </a:r>
                <a:r>
                  <a:rPr lang="zh-CN" altLang="en-US" sz="2000" dirty="0"/>
                  <a:t>可以转化成 </a:t>
                </a:r>
                <a:r>
                  <a:rPr lang="en-US" altLang="zh-CN" sz="2000" dirty="0"/>
                  <a:t>d[A]- d[B]≥0</a:t>
                </a:r>
                <a:r>
                  <a:rPr lang="zh-CN" altLang="en-US" sz="2000" dirty="0"/>
                  <a:t>。</a:t>
                </a:r>
                <a:endParaRPr lang="en-US" altLang="zh-CN" sz="2000" dirty="0"/>
              </a:p>
              <a:p>
                <a:pPr lvl="1" indent="-457200"/>
                <a:r>
                  <a:rPr lang="en-US" altLang="zh-CN" sz="2000" dirty="0"/>
                  <a:t>4.</a:t>
                </a:r>
                <a:r>
                  <a:rPr lang="zh-CN" altLang="en-US" sz="2000" dirty="0"/>
                  <a:t>关系 </a:t>
                </a:r>
                <a:r>
                  <a:rPr lang="en-US" altLang="zh-CN" sz="2000" dirty="0"/>
                  <a:t>d[A]&gt; d[B]</a:t>
                </a:r>
                <a:r>
                  <a:rPr lang="zh-CN" altLang="en-US" sz="2000" dirty="0"/>
                  <a:t>可以转化成 </a:t>
                </a:r>
                <a:r>
                  <a:rPr lang="en-US" altLang="zh-CN" sz="2000" dirty="0"/>
                  <a:t>d[A]- d[B]≥1</a:t>
                </a:r>
                <a:r>
                  <a:rPr lang="zh-CN" altLang="en-US" sz="2000" dirty="0"/>
                  <a:t>。</a:t>
                </a:r>
                <a:endParaRPr lang="en-US" altLang="zh-CN" sz="2000" dirty="0"/>
              </a:p>
              <a:p>
                <a:pPr lvl="1" indent="-457200"/>
                <a:r>
                  <a:rPr lang="en-US" altLang="zh-CN" sz="2000" dirty="0"/>
                  <a:t>5.</a:t>
                </a:r>
                <a:r>
                  <a:rPr lang="zh-CN" altLang="en-US" sz="2000" dirty="0"/>
                  <a:t>关系 </a:t>
                </a:r>
                <a:r>
                  <a:rPr lang="en-US" altLang="zh-CN" sz="2000" dirty="0"/>
                  <a:t>d[A]≤ d[B]</a:t>
                </a:r>
                <a:r>
                  <a:rPr lang="zh-CN" altLang="en-US" sz="2000" dirty="0"/>
                  <a:t>可以转化成 </a:t>
                </a:r>
                <a:r>
                  <a:rPr lang="en-US" altLang="zh-CN" sz="2000" dirty="0"/>
                  <a:t>d[B]- d[A]≥0</a:t>
                </a:r>
                <a:r>
                  <a:rPr lang="zh-CN" altLang="en-US" sz="2000" dirty="0" smtClean="0"/>
                  <a:t>。</a:t>
                </a:r>
                <a:endParaRPr lang="en-US" altLang="zh-CN" sz="2000" dirty="0" smtClean="0"/>
              </a:p>
              <a:p>
                <a:pPr marL="0" lvl="1"/>
                <a:r>
                  <a:rPr lang="zh-CN" altLang="en-US" sz="2000" dirty="0"/>
                  <a:t>另外，题目明确指出恒星的亮度最暗是</a:t>
                </a:r>
                <a:r>
                  <a:rPr lang="en-US" altLang="zh-CN" sz="2000" dirty="0"/>
                  <a:t>1</a:t>
                </a:r>
                <a:r>
                  <a:rPr lang="zh-CN" altLang="en-US" sz="2000" dirty="0"/>
                  <a:t>，可以设</a:t>
                </a:r>
                <a:r>
                  <a:rPr lang="en-US" altLang="zh-CN" sz="2000" dirty="0"/>
                  <a:t>d[0]=0</a:t>
                </a:r>
                <a:r>
                  <a:rPr lang="zh-CN" altLang="en-US" sz="2000" dirty="0"/>
                  <a:t>，然后把这个条件写作</a:t>
                </a:r>
                <a14:m>
                  <m:oMath xmlns:m="http://schemas.openxmlformats.org/officeDocument/2006/math">
                    <m:r>
                      <a:rPr lang="en-US" altLang="zh-CN" sz="2000" i="1" dirty="0">
                        <a:latin typeface="Cambria Math" panose="02040503050406030204" pitchFamily="18" charset="0"/>
                        <a:ea typeface="Cambria Math" panose="02040503050406030204" pitchFamily="18" charset="0"/>
                      </a:rPr>
                      <m:t>∀ </m:t>
                    </m:r>
                  </m:oMath>
                </a14:m>
                <a:r>
                  <a:rPr lang="en-US" altLang="zh-CN" sz="2000" dirty="0" err="1"/>
                  <a:t>A</a:t>
                </a:r>
                <a:r>
                  <a:rPr lang="en-US" altLang="zh-CN" sz="2000" dirty="0"/>
                  <a:t>, d[A]- d[0]≥ 1</a:t>
                </a:r>
                <a:endParaRPr lang="zh-CN" altLang="en-US" sz="2000" dirty="0"/>
              </a:p>
              <a:p>
                <a:pPr lvl="1" indent="-457200"/>
                <a:endParaRPr lang="en-US" altLang="zh-CN" sz="2000" dirty="0"/>
              </a:p>
            </p:txBody>
          </p:sp>
        </mc:Choice>
        <mc:Fallback xmlns="">
          <p:sp>
            <p:nvSpPr>
              <p:cNvPr id="20" name="矩形 19"/>
              <p:cNvSpPr>
                <a:spLocks noRot="1" noChangeAspect="1" noMove="1" noResize="1" noEditPoints="1" noAdjustHandles="1" noChangeArrowheads="1" noChangeShapeType="1" noTextEdit="1"/>
              </p:cNvSpPr>
              <p:nvPr/>
            </p:nvSpPr>
            <p:spPr>
              <a:xfrm>
                <a:off x="3367994" y="4375977"/>
                <a:ext cx="8057892" cy="2607573"/>
              </a:xfrm>
              <a:prstGeom prst="rect">
                <a:avLst/>
              </a:prstGeom>
              <a:blipFill rotWithShape="0">
                <a:blip r:embed="rId2"/>
                <a:stretch>
                  <a:fillRect l="-756" t="-1869"/>
                </a:stretch>
              </a:blipFill>
            </p:spPr>
            <p:txBody>
              <a:bodyPr/>
              <a:lstStyle/>
              <a:p>
                <a:r>
                  <a:rPr lang="zh-CN" altLang="en-US">
                    <a:noFill/>
                  </a:rPr>
                  <a:t> </a:t>
                </a:r>
              </a:p>
            </p:txBody>
          </p:sp>
        </mc:Fallback>
      </mc:AlternateContent>
      <p:sp>
        <p:nvSpPr>
          <p:cNvPr id="36" name="文本框 35"/>
          <p:cNvSpPr txBox="1"/>
          <p:nvPr/>
        </p:nvSpPr>
        <p:spPr>
          <a:xfrm>
            <a:off x="8500520" y="2614010"/>
            <a:ext cx="319318" cy="369332"/>
          </a:xfrm>
          <a:prstGeom prst="rect">
            <a:avLst/>
          </a:prstGeom>
          <a:noFill/>
        </p:spPr>
        <p:txBody>
          <a:bodyPr wrap="none" rtlCol="0">
            <a:spAutoFit/>
          </a:bodyPr>
          <a:lstStyle/>
          <a:p>
            <a:r>
              <a:rPr lang="en-US" altLang="zh-CN" dirty="0" smtClean="0"/>
              <a:t>1</a:t>
            </a:r>
            <a:endParaRPr lang="zh-CN" altLang="en-US" dirty="0"/>
          </a:p>
        </p:txBody>
      </p:sp>
      <p:cxnSp>
        <p:nvCxnSpPr>
          <p:cNvPr id="72" name="直接连接符 71"/>
          <p:cNvCxnSpPr>
            <a:stCxn id="6" idx="4"/>
            <a:endCxn id="5" idx="0"/>
          </p:cNvCxnSpPr>
          <p:nvPr/>
        </p:nvCxnSpPr>
        <p:spPr>
          <a:xfrm>
            <a:off x="9026883" y="1564340"/>
            <a:ext cx="266424" cy="1460530"/>
          </a:xfrm>
          <a:prstGeom prst="line">
            <a:avLst/>
          </a:prstGeom>
          <a:ln w="38100">
            <a:solidFill>
              <a:schemeClr val="accent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76" name="文本框 75"/>
          <p:cNvSpPr txBox="1"/>
          <p:nvPr/>
        </p:nvSpPr>
        <p:spPr>
          <a:xfrm>
            <a:off x="9367499" y="2020631"/>
            <a:ext cx="319318" cy="369332"/>
          </a:xfrm>
          <a:prstGeom prst="rect">
            <a:avLst/>
          </a:prstGeom>
          <a:noFill/>
        </p:spPr>
        <p:txBody>
          <a:bodyPr wrap="none" rtlCol="0">
            <a:spAutoFit/>
          </a:bodyPr>
          <a:lstStyle/>
          <a:p>
            <a:r>
              <a:rPr lang="en-US" altLang="zh-CN" dirty="0" smtClean="0"/>
              <a:t>1</a:t>
            </a:r>
            <a:endParaRPr lang="zh-CN" altLang="en-US" dirty="0"/>
          </a:p>
        </p:txBody>
      </p:sp>
      <p:sp>
        <p:nvSpPr>
          <p:cNvPr id="77" name="文本框 76"/>
          <p:cNvSpPr txBox="1"/>
          <p:nvPr/>
        </p:nvSpPr>
        <p:spPr>
          <a:xfrm>
            <a:off x="8013816" y="1559127"/>
            <a:ext cx="319318" cy="369332"/>
          </a:xfrm>
          <a:prstGeom prst="rect">
            <a:avLst/>
          </a:prstGeom>
          <a:noFill/>
        </p:spPr>
        <p:txBody>
          <a:bodyPr wrap="none" rtlCol="0">
            <a:spAutoFit/>
          </a:bodyPr>
          <a:lstStyle/>
          <a:p>
            <a:r>
              <a:rPr lang="en-US" altLang="zh-CN" dirty="0" smtClean="0"/>
              <a:t>1</a:t>
            </a:r>
            <a:endParaRPr lang="zh-CN" altLang="en-US" dirty="0"/>
          </a:p>
        </p:txBody>
      </p:sp>
      <p:sp>
        <p:nvSpPr>
          <p:cNvPr id="87" name="椭圆 86"/>
          <p:cNvSpPr/>
          <p:nvPr/>
        </p:nvSpPr>
        <p:spPr>
          <a:xfrm>
            <a:off x="4822995" y="2573532"/>
            <a:ext cx="403449" cy="403449"/>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0</a:t>
            </a:r>
            <a:endParaRPr lang="zh-CN" altLang="en-US" dirty="0"/>
          </a:p>
        </p:txBody>
      </p:sp>
      <p:cxnSp>
        <p:nvCxnSpPr>
          <p:cNvPr id="93" name="曲线连接符 92"/>
          <p:cNvCxnSpPr>
            <a:stCxn id="87" idx="0"/>
            <a:endCxn id="6" idx="1"/>
          </p:cNvCxnSpPr>
          <p:nvPr/>
        </p:nvCxnSpPr>
        <p:spPr>
          <a:xfrm rot="5400000" flipH="1" flipV="1">
            <a:off x="6212938" y="31758"/>
            <a:ext cx="1353557" cy="3729993"/>
          </a:xfrm>
          <a:prstGeom prst="curvedConnector3">
            <a:avLst>
              <a:gd name="adj1" fmla="val 121254"/>
            </a:avLst>
          </a:prstGeom>
          <a:ln w="28575">
            <a:solidFill>
              <a:srgbClr val="7030A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94" name="曲线连接符 93"/>
          <p:cNvCxnSpPr>
            <a:stCxn id="87" idx="4"/>
            <a:endCxn id="5" idx="4"/>
          </p:cNvCxnSpPr>
          <p:nvPr/>
        </p:nvCxnSpPr>
        <p:spPr>
          <a:xfrm rot="16200000" flipH="1">
            <a:off x="6933344" y="1068356"/>
            <a:ext cx="451338" cy="4268587"/>
          </a:xfrm>
          <a:prstGeom prst="curvedConnector3">
            <a:avLst>
              <a:gd name="adj1" fmla="val 222154"/>
            </a:avLst>
          </a:prstGeom>
          <a:ln w="28575">
            <a:solidFill>
              <a:srgbClr val="7030A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11" name="文本框 110"/>
          <p:cNvSpPr txBox="1"/>
          <p:nvPr/>
        </p:nvSpPr>
        <p:spPr>
          <a:xfrm>
            <a:off x="6444465" y="631863"/>
            <a:ext cx="319318" cy="369332"/>
          </a:xfrm>
          <a:prstGeom prst="rect">
            <a:avLst/>
          </a:prstGeom>
          <a:noFill/>
        </p:spPr>
        <p:txBody>
          <a:bodyPr wrap="none" rtlCol="0">
            <a:spAutoFit/>
          </a:bodyPr>
          <a:lstStyle/>
          <a:p>
            <a:r>
              <a:rPr lang="en-US" altLang="zh-CN" dirty="0" smtClean="0"/>
              <a:t>1</a:t>
            </a:r>
            <a:endParaRPr lang="zh-CN" altLang="en-US" dirty="0"/>
          </a:p>
        </p:txBody>
      </p:sp>
      <p:sp>
        <p:nvSpPr>
          <p:cNvPr id="112" name="文本框 111"/>
          <p:cNvSpPr txBox="1"/>
          <p:nvPr/>
        </p:nvSpPr>
        <p:spPr>
          <a:xfrm>
            <a:off x="9458637" y="3089682"/>
            <a:ext cx="319318" cy="369332"/>
          </a:xfrm>
          <a:prstGeom prst="rect">
            <a:avLst/>
          </a:prstGeom>
          <a:noFill/>
        </p:spPr>
        <p:txBody>
          <a:bodyPr wrap="none" rtlCol="0">
            <a:spAutoFit/>
          </a:bodyPr>
          <a:lstStyle/>
          <a:p>
            <a:r>
              <a:rPr lang="en-US" altLang="zh-CN" dirty="0" smtClean="0">
                <a:solidFill>
                  <a:srgbClr val="FF0000"/>
                </a:solidFill>
              </a:rPr>
              <a:t>1</a:t>
            </a:r>
            <a:endParaRPr lang="zh-CN" altLang="en-US" dirty="0">
              <a:solidFill>
                <a:srgbClr val="FF0000"/>
              </a:solidFill>
            </a:endParaRPr>
          </a:p>
        </p:txBody>
      </p:sp>
      <p:sp>
        <p:nvSpPr>
          <p:cNvPr id="115" name="文本框 114"/>
          <p:cNvSpPr txBox="1"/>
          <p:nvPr/>
        </p:nvSpPr>
        <p:spPr>
          <a:xfrm>
            <a:off x="7194687" y="3663772"/>
            <a:ext cx="319318" cy="369332"/>
          </a:xfrm>
          <a:prstGeom prst="rect">
            <a:avLst/>
          </a:prstGeom>
          <a:noFill/>
        </p:spPr>
        <p:txBody>
          <a:bodyPr wrap="none" rtlCol="0">
            <a:spAutoFit/>
          </a:bodyPr>
          <a:lstStyle/>
          <a:p>
            <a:r>
              <a:rPr lang="en-US" altLang="zh-CN" dirty="0" smtClean="0"/>
              <a:t>1</a:t>
            </a:r>
            <a:endParaRPr lang="zh-CN" altLang="en-US" dirty="0"/>
          </a:p>
        </p:txBody>
      </p:sp>
      <p:cxnSp>
        <p:nvCxnSpPr>
          <p:cNvPr id="150" name="直接连接符 149"/>
          <p:cNvCxnSpPr>
            <a:stCxn id="6" idx="3"/>
            <a:endCxn id="10" idx="0"/>
          </p:cNvCxnSpPr>
          <p:nvPr/>
        </p:nvCxnSpPr>
        <p:spPr>
          <a:xfrm flipH="1">
            <a:off x="7704973" y="1505256"/>
            <a:ext cx="1049740" cy="938035"/>
          </a:xfrm>
          <a:prstGeom prst="line">
            <a:avLst/>
          </a:prstGeom>
          <a:ln w="38100">
            <a:solidFill>
              <a:schemeClr val="accent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60" name="直接箭头连接符 159"/>
          <p:cNvCxnSpPr>
            <a:stCxn id="5" idx="1"/>
            <a:endCxn id="10" idx="5"/>
          </p:cNvCxnSpPr>
          <p:nvPr/>
        </p:nvCxnSpPr>
        <p:spPr>
          <a:xfrm flipH="1" flipV="1">
            <a:off x="8018617" y="2787656"/>
            <a:ext cx="1132049" cy="296298"/>
          </a:xfrm>
          <a:prstGeom prst="straightConnector1">
            <a:avLst/>
          </a:prstGeom>
          <a:ln w="38100">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64" name="曲线连接符 163"/>
          <p:cNvCxnSpPr>
            <a:stCxn id="87" idx="5"/>
            <a:endCxn id="10" idx="3"/>
          </p:cNvCxnSpPr>
          <p:nvPr/>
        </p:nvCxnSpPr>
        <p:spPr>
          <a:xfrm rot="5400000" flipH="1" flipV="1">
            <a:off x="6214223" y="1740792"/>
            <a:ext cx="130241" cy="2223969"/>
          </a:xfrm>
          <a:prstGeom prst="curvedConnector3">
            <a:avLst>
              <a:gd name="adj1" fmla="val -220886"/>
            </a:avLst>
          </a:prstGeom>
          <a:ln w="28575">
            <a:solidFill>
              <a:srgbClr val="7030A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65" name="文本框 164"/>
          <p:cNvSpPr txBox="1"/>
          <p:nvPr/>
        </p:nvSpPr>
        <p:spPr>
          <a:xfrm>
            <a:off x="6763783" y="3176714"/>
            <a:ext cx="319318" cy="369332"/>
          </a:xfrm>
          <a:prstGeom prst="rect">
            <a:avLst/>
          </a:prstGeom>
          <a:noFill/>
        </p:spPr>
        <p:txBody>
          <a:bodyPr wrap="square" rtlCol="0">
            <a:spAutoFit/>
          </a:bodyPr>
          <a:lstStyle/>
          <a:p>
            <a:r>
              <a:rPr lang="en-US" altLang="zh-CN" dirty="0" smtClean="0"/>
              <a:t>1</a:t>
            </a:r>
            <a:endParaRPr lang="zh-CN" altLang="en-US" dirty="0"/>
          </a:p>
        </p:txBody>
      </p:sp>
      <p:sp>
        <p:nvSpPr>
          <p:cNvPr id="47" name="文本框 46"/>
          <p:cNvSpPr txBox="1"/>
          <p:nvPr/>
        </p:nvSpPr>
        <p:spPr>
          <a:xfrm>
            <a:off x="9359413" y="1011480"/>
            <a:ext cx="319318" cy="369332"/>
          </a:xfrm>
          <a:prstGeom prst="rect">
            <a:avLst/>
          </a:prstGeom>
          <a:noFill/>
        </p:spPr>
        <p:txBody>
          <a:bodyPr wrap="none" rtlCol="0">
            <a:spAutoFit/>
          </a:bodyPr>
          <a:lstStyle/>
          <a:p>
            <a:r>
              <a:rPr lang="en-US" altLang="zh-CN" dirty="0" smtClean="0">
                <a:solidFill>
                  <a:srgbClr val="FF0000"/>
                </a:solidFill>
              </a:rPr>
              <a:t>2</a:t>
            </a:r>
            <a:endParaRPr lang="zh-CN" altLang="en-US" dirty="0">
              <a:solidFill>
                <a:srgbClr val="FF0000"/>
              </a:solidFill>
            </a:endParaRPr>
          </a:p>
        </p:txBody>
      </p:sp>
      <p:sp>
        <p:nvSpPr>
          <p:cNvPr id="48" name="文本框 47"/>
          <p:cNvSpPr txBox="1"/>
          <p:nvPr/>
        </p:nvSpPr>
        <p:spPr>
          <a:xfrm>
            <a:off x="7010543" y="2207838"/>
            <a:ext cx="322208" cy="369332"/>
          </a:xfrm>
          <a:prstGeom prst="rect">
            <a:avLst/>
          </a:prstGeom>
          <a:noFill/>
        </p:spPr>
        <p:txBody>
          <a:bodyPr wrap="square" rtlCol="0">
            <a:spAutoFit/>
          </a:bodyPr>
          <a:lstStyle/>
          <a:p>
            <a:r>
              <a:rPr lang="en-US" altLang="zh-CN" dirty="0" smtClean="0">
                <a:solidFill>
                  <a:srgbClr val="FF0000"/>
                </a:solidFill>
              </a:rPr>
              <a:t>3</a:t>
            </a:r>
            <a:endParaRPr lang="zh-CN" altLang="en-US" dirty="0">
              <a:solidFill>
                <a:srgbClr val="FF0000"/>
              </a:solidFill>
            </a:endParaRPr>
          </a:p>
        </p:txBody>
      </p:sp>
      <p:sp>
        <p:nvSpPr>
          <p:cNvPr id="8" name="文本框 7"/>
          <p:cNvSpPr txBox="1"/>
          <p:nvPr/>
        </p:nvSpPr>
        <p:spPr>
          <a:xfrm>
            <a:off x="10434918" y="1896754"/>
            <a:ext cx="1613647" cy="369332"/>
          </a:xfrm>
          <a:prstGeom prst="rect">
            <a:avLst/>
          </a:prstGeom>
          <a:noFill/>
        </p:spPr>
        <p:txBody>
          <a:bodyPr wrap="square" rtlCol="0">
            <a:spAutoFit/>
          </a:bodyPr>
          <a:lstStyle/>
          <a:p>
            <a:r>
              <a:rPr lang="en-US" altLang="zh-CN" dirty="0" smtClean="0">
                <a:solidFill>
                  <a:srgbClr val="FF0000"/>
                </a:solidFill>
              </a:rPr>
              <a:t>1</a:t>
            </a:r>
            <a:r>
              <a:rPr lang="en-US" altLang="zh-CN" dirty="0" smtClean="0"/>
              <a:t>+</a:t>
            </a:r>
            <a:r>
              <a:rPr lang="en-US" altLang="zh-CN" dirty="0">
                <a:solidFill>
                  <a:srgbClr val="FF0000"/>
                </a:solidFill>
              </a:rPr>
              <a:t>2</a:t>
            </a:r>
            <a:r>
              <a:rPr lang="en-US" altLang="zh-CN" dirty="0" smtClean="0"/>
              <a:t>*2+</a:t>
            </a:r>
            <a:r>
              <a:rPr lang="en-US" altLang="zh-CN" dirty="0">
                <a:solidFill>
                  <a:srgbClr val="FF0000"/>
                </a:solidFill>
              </a:rPr>
              <a:t>3</a:t>
            </a:r>
            <a:r>
              <a:rPr lang="en-US" altLang="zh-CN" dirty="0" smtClean="0"/>
              <a:t>*2</a:t>
            </a:r>
            <a:endParaRPr lang="zh-CN" altLang="en-US" dirty="0"/>
          </a:p>
        </p:txBody>
      </p:sp>
    </p:spTree>
    <p:extLst>
      <p:ext uri="{BB962C8B-B14F-4D97-AF65-F5344CB8AC3E}">
        <p14:creationId xmlns:p14="http://schemas.microsoft.com/office/powerpoint/2010/main" val="151728495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zh-CN" altLang="en-US" dirty="0" smtClean="0"/>
              <a:t>无向图连通性</a:t>
            </a:r>
            <a:endParaRPr lang="zh-CN" altLang="en-US" dirty="0"/>
          </a:p>
        </p:txBody>
      </p:sp>
      <p:sp>
        <p:nvSpPr>
          <p:cNvPr id="5" name="文本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200843542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zh-CN" altLang="en-US" dirty="0" smtClean="0">
                <a:solidFill>
                  <a:srgbClr val="FF0000"/>
                </a:solidFill>
              </a:rPr>
              <a:t>无向图</a:t>
            </a:r>
            <a:r>
              <a:rPr lang="zh-CN" altLang="en-US" dirty="0" smtClean="0"/>
              <a:t>的连通性</a:t>
            </a:r>
            <a:endParaRPr lang="zh-CN" altLang="en-US" dirty="0"/>
          </a:p>
        </p:txBody>
      </p:sp>
      <mc:AlternateContent xmlns:mc="http://schemas.openxmlformats.org/markup-compatibility/2006" xmlns:a14="http://schemas.microsoft.com/office/drawing/2010/main">
        <mc:Choice Requires="a14">
          <p:sp>
            <p:nvSpPr>
              <p:cNvPr id="5" name="内容占位符 4"/>
              <p:cNvSpPr>
                <a:spLocks noGrp="1"/>
              </p:cNvSpPr>
              <p:nvPr>
                <p:ph idx="1"/>
              </p:nvPr>
            </p:nvSpPr>
            <p:spPr>
              <a:xfrm>
                <a:off x="609600" y="1196752"/>
                <a:ext cx="7633339" cy="5087507"/>
              </a:xfrm>
            </p:spPr>
            <p:txBody>
              <a:bodyPr/>
              <a:lstStyle/>
              <a:p>
                <a:r>
                  <a:rPr lang="zh-CN" altLang="en-US" sz="2400" dirty="0"/>
                  <a:t>对于一张无向图 </a:t>
                </a:r>
                <a:r>
                  <a:rPr lang="en-US" altLang="zh-CN" sz="2400" dirty="0"/>
                  <a:t>G = (V, E)</a:t>
                </a:r>
                <a:r>
                  <a:rPr lang="zh-CN" altLang="en-US" sz="2400" dirty="0"/>
                  <a:t>，对于 </a:t>
                </a:r>
                <a:r>
                  <a:rPr lang="en-US" altLang="zh-CN" sz="2400" dirty="0"/>
                  <a:t>u, </a:t>
                </a:r>
                <a:r>
                  <a:rPr lang="en-US" altLang="zh-CN" sz="2400" dirty="0" smtClean="0"/>
                  <a:t>v</a:t>
                </a:r>
                <a14:m>
                  <m:oMath xmlns:m="http://schemas.openxmlformats.org/officeDocument/2006/math">
                    <m:r>
                      <a:rPr lang="zh-CN" altLang="en-US" sz="2400" i="1" smtClean="0">
                        <a:latin typeface="Cambria Math" panose="02040503050406030204" pitchFamily="18" charset="0"/>
                      </a:rPr>
                      <m:t>∈</m:t>
                    </m:r>
                  </m:oMath>
                </a14:m>
                <a:r>
                  <a:rPr lang="en-US" altLang="zh-CN" sz="2400" dirty="0" smtClean="0"/>
                  <a:t>V</a:t>
                </a:r>
                <a:r>
                  <a:rPr lang="zh-CN" altLang="en-US" sz="2400" dirty="0"/>
                  <a:t>，若存在一条途径使得 </a:t>
                </a:r>
                <a:r>
                  <a:rPr lang="en-US" altLang="zh-CN" sz="2400" dirty="0"/>
                  <a:t>v_0 = u, </a:t>
                </a:r>
                <a:r>
                  <a:rPr lang="en-US" altLang="zh-CN" sz="2400" dirty="0" err="1"/>
                  <a:t>v_k</a:t>
                </a:r>
                <a:r>
                  <a:rPr lang="en-US" altLang="zh-CN" sz="2400" dirty="0"/>
                  <a:t> = v</a:t>
                </a:r>
                <a:r>
                  <a:rPr lang="zh-CN" altLang="en-US" sz="2400" dirty="0"/>
                  <a:t>，则称 </a:t>
                </a:r>
                <a:r>
                  <a:rPr lang="en-US" altLang="zh-CN" sz="2400" dirty="0"/>
                  <a:t>u </a:t>
                </a:r>
                <a:r>
                  <a:rPr lang="zh-CN" altLang="en-US" sz="2400" dirty="0"/>
                  <a:t>和 </a:t>
                </a:r>
                <a:r>
                  <a:rPr lang="en-US" altLang="zh-CN" sz="2400" dirty="0"/>
                  <a:t>v </a:t>
                </a:r>
                <a:r>
                  <a:rPr lang="zh-CN" altLang="en-US" sz="2400" dirty="0"/>
                  <a:t>是 连通的 </a:t>
                </a:r>
                <a:r>
                  <a:rPr lang="en-US" altLang="zh-CN" sz="2400" dirty="0"/>
                  <a:t>(connected)</a:t>
                </a:r>
                <a:r>
                  <a:rPr lang="zh-CN" altLang="en-US" sz="2400" dirty="0"/>
                  <a:t>。由定义，任意一个顶点和自身连通，任意一条边的两个端点连通。</a:t>
                </a:r>
              </a:p>
              <a:p>
                <a:endParaRPr lang="zh-CN" altLang="en-US" sz="2400" dirty="0"/>
              </a:p>
              <a:p>
                <a:r>
                  <a:rPr lang="zh-CN" altLang="en-US" sz="2400" dirty="0"/>
                  <a:t>若无向图 </a:t>
                </a:r>
                <a:r>
                  <a:rPr lang="en-US" altLang="zh-CN" sz="2400" dirty="0"/>
                  <a:t>G = (V, E)</a:t>
                </a:r>
                <a:r>
                  <a:rPr lang="zh-CN" altLang="en-US" sz="2400" dirty="0"/>
                  <a:t>，满足其中任意两个顶点均连通，则称 </a:t>
                </a:r>
                <a:r>
                  <a:rPr lang="en-US" altLang="zh-CN" sz="2400" dirty="0"/>
                  <a:t>G </a:t>
                </a:r>
                <a:r>
                  <a:rPr lang="zh-CN" altLang="en-US" sz="2400" dirty="0"/>
                  <a:t>是 连通图 </a:t>
                </a:r>
                <a:r>
                  <a:rPr lang="en-US" altLang="zh-CN" sz="2400" dirty="0"/>
                  <a:t>(connected graph)</a:t>
                </a:r>
                <a:r>
                  <a:rPr lang="zh-CN" altLang="en-US" sz="2400" dirty="0"/>
                  <a:t>，</a:t>
                </a:r>
                <a:r>
                  <a:rPr lang="en-US" altLang="zh-CN" sz="2400" dirty="0"/>
                  <a:t>G </a:t>
                </a:r>
                <a:r>
                  <a:rPr lang="zh-CN" altLang="en-US" sz="2400" dirty="0"/>
                  <a:t>的这一性质称作 连通性 </a:t>
                </a:r>
                <a:r>
                  <a:rPr lang="en-US" altLang="zh-CN" sz="2400" dirty="0"/>
                  <a:t>(connectivity)</a:t>
                </a:r>
                <a:r>
                  <a:rPr lang="zh-CN" altLang="en-US" sz="2400" dirty="0"/>
                  <a:t>。</a:t>
                </a:r>
              </a:p>
              <a:p>
                <a:endParaRPr lang="zh-CN" altLang="en-US" sz="2400" dirty="0"/>
              </a:p>
              <a:p>
                <a:r>
                  <a:rPr lang="zh-CN" altLang="en-US" sz="2400" dirty="0"/>
                  <a:t>若 </a:t>
                </a:r>
                <a:r>
                  <a:rPr lang="en-US" altLang="zh-CN" sz="2400" dirty="0"/>
                  <a:t>H </a:t>
                </a:r>
                <a:r>
                  <a:rPr lang="zh-CN" altLang="en-US" sz="2400" dirty="0"/>
                  <a:t>是 </a:t>
                </a:r>
                <a:r>
                  <a:rPr lang="en-US" altLang="zh-CN" sz="2400" dirty="0"/>
                  <a:t>G </a:t>
                </a:r>
                <a:r>
                  <a:rPr lang="zh-CN" altLang="en-US" sz="2400" dirty="0"/>
                  <a:t>的一个连通子图，且不存在 </a:t>
                </a:r>
                <a:r>
                  <a:rPr lang="en-US" altLang="zh-CN" sz="2400" dirty="0"/>
                  <a:t>F </a:t>
                </a:r>
                <a:r>
                  <a:rPr lang="zh-CN" altLang="en-US" sz="2400" dirty="0"/>
                  <a:t>满足 </a:t>
                </a:r>
                <a:r>
                  <a:rPr lang="en-US" altLang="zh-CN" sz="2400" dirty="0"/>
                  <a:t>H</a:t>
                </a:r>
                <a14:m>
                  <m:oMath xmlns:m="http://schemas.openxmlformats.org/officeDocument/2006/math">
                    <m:r>
                      <a:rPr lang="en-US" altLang="zh-CN" sz="2400" i="1" dirty="0" smtClean="0">
                        <a:latin typeface="Cambria Math" panose="02040503050406030204" pitchFamily="18" charset="0"/>
                        <a:ea typeface="Cambria Math" panose="02040503050406030204" pitchFamily="18" charset="0"/>
                      </a:rPr>
                      <m:t>⊊</m:t>
                    </m:r>
                  </m:oMath>
                </a14:m>
                <a:r>
                  <a:rPr lang="en-US" altLang="zh-CN" sz="2400" dirty="0"/>
                  <a:t>F </a:t>
                </a:r>
                <a14:m>
                  <m:oMath xmlns:m="http://schemas.openxmlformats.org/officeDocument/2006/math">
                    <m:r>
                      <a:rPr lang="en-US" altLang="zh-CN" sz="2400" i="1" dirty="0" smtClean="0">
                        <a:latin typeface="Cambria Math" panose="02040503050406030204" pitchFamily="18" charset="0"/>
                        <a:ea typeface="Cambria Math" panose="02040503050406030204" pitchFamily="18" charset="0"/>
                      </a:rPr>
                      <m:t>⊆</m:t>
                    </m:r>
                  </m:oMath>
                </a14:m>
                <a:r>
                  <a:rPr lang="en-US" altLang="zh-CN" sz="2400" dirty="0"/>
                  <a:t>G </a:t>
                </a:r>
                <a:r>
                  <a:rPr lang="zh-CN" altLang="en-US" sz="2400" dirty="0"/>
                  <a:t>且 </a:t>
                </a:r>
                <a:r>
                  <a:rPr lang="en-US" altLang="zh-CN" sz="2400" dirty="0"/>
                  <a:t>F </a:t>
                </a:r>
                <a:r>
                  <a:rPr lang="zh-CN" altLang="en-US" sz="2400" dirty="0"/>
                  <a:t>为连通图，则 </a:t>
                </a:r>
                <a:r>
                  <a:rPr lang="en-US" altLang="zh-CN" sz="2400" dirty="0"/>
                  <a:t>H </a:t>
                </a:r>
                <a:r>
                  <a:rPr lang="zh-CN" altLang="en-US" sz="2400" dirty="0"/>
                  <a:t>是 </a:t>
                </a:r>
                <a:r>
                  <a:rPr lang="en-US" altLang="zh-CN" sz="2400" dirty="0"/>
                  <a:t>G </a:t>
                </a:r>
                <a:r>
                  <a:rPr lang="zh-CN" altLang="en-US" sz="2400" dirty="0"/>
                  <a:t>的一个 连通块</a:t>
                </a:r>
                <a:r>
                  <a:rPr lang="en-US" altLang="zh-CN" sz="2400" dirty="0"/>
                  <a:t>/</a:t>
                </a:r>
                <a:r>
                  <a:rPr lang="zh-CN" altLang="en-US" sz="2400" dirty="0"/>
                  <a:t>连通分量 </a:t>
                </a:r>
                <a:r>
                  <a:rPr lang="en-US" altLang="zh-CN" sz="2400" dirty="0"/>
                  <a:t>(connected component)</a:t>
                </a:r>
                <a:r>
                  <a:rPr lang="zh-CN" altLang="en-US" sz="2400" dirty="0"/>
                  <a:t>（极大连通子图）。</a:t>
                </a:r>
              </a:p>
            </p:txBody>
          </p:sp>
        </mc:Choice>
        <mc:Fallback xmlns="">
          <p:sp>
            <p:nvSpPr>
              <p:cNvPr id="5" name="内容占位符 4"/>
              <p:cNvSpPr>
                <a:spLocks noGrp="1" noRot="1" noChangeAspect="1" noMove="1" noResize="1" noEditPoints="1" noAdjustHandles="1" noChangeArrowheads="1" noChangeShapeType="1" noTextEdit="1"/>
              </p:cNvSpPr>
              <p:nvPr>
                <p:ph idx="1"/>
              </p:nvPr>
            </p:nvSpPr>
            <p:spPr>
              <a:xfrm>
                <a:off x="609600" y="1196752"/>
                <a:ext cx="7633339" cy="5087507"/>
              </a:xfrm>
              <a:blipFill rotWithShape="0">
                <a:blip r:embed="rId2"/>
                <a:stretch>
                  <a:fillRect l="-479" t="-958" r="-2236"/>
                </a:stretch>
              </a:blipFill>
            </p:spPr>
            <p:txBody>
              <a:bodyPr/>
              <a:lstStyle/>
              <a:p>
                <a:r>
                  <a:rPr lang="zh-CN" altLang="en-US">
                    <a:noFill/>
                  </a:rPr>
                  <a:t> </a:t>
                </a:r>
              </a:p>
            </p:txBody>
          </p:sp>
        </mc:Fallback>
      </mc:AlternateContent>
      <p:sp>
        <p:nvSpPr>
          <p:cNvPr id="6" name="椭圆 5"/>
          <p:cNvSpPr/>
          <p:nvPr/>
        </p:nvSpPr>
        <p:spPr>
          <a:xfrm>
            <a:off x="10113754" y="1732031"/>
            <a:ext cx="417259" cy="4172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1</a:t>
            </a:r>
            <a:endParaRPr lang="zh-CN" altLang="en-US" dirty="0"/>
          </a:p>
        </p:txBody>
      </p:sp>
      <p:sp>
        <p:nvSpPr>
          <p:cNvPr id="7" name="椭圆 6"/>
          <p:cNvSpPr/>
          <p:nvPr/>
        </p:nvSpPr>
        <p:spPr>
          <a:xfrm>
            <a:off x="10531013" y="2998901"/>
            <a:ext cx="417259" cy="4172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4</a:t>
            </a:r>
            <a:endParaRPr lang="zh-CN" altLang="en-US" dirty="0"/>
          </a:p>
        </p:txBody>
      </p:sp>
      <p:sp>
        <p:nvSpPr>
          <p:cNvPr id="8" name="椭圆 7"/>
          <p:cNvSpPr/>
          <p:nvPr/>
        </p:nvSpPr>
        <p:spPr>
          <a:xfrm>
            <a:off x="11256182" y="2046158"/>
            <a:ext cx="417259" cy="4172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2</a:t>
            </a:r>
            <a:endParaRPr lang="zh-CN" altLang="en-US" dirty="0"/>
          </a:p>
        </p:txBody>
      </p:sp>
      <p:sp>
        <p:nvSpPr>
          <p:cNvPr id="9" name="椭圆 8"/>
          <p:cNvSpPr/>
          <p:nvPr/>
        </p:nvSpPr>
        <p:spPr>
          <a:xfrm>
            <a:off x="11564093" y="3092709"/>
            <a:ext cx="417259" cy="4172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3</a:t>
            </a:r>
            <a:endParaRPr lang="zh-CN" altLang="en-US" dirty="0"/>
          </a:p>
        </p:txBody>
      </p:sp>
      <p:sp>
        <p:nvSpPr>
          <p:cNvPr id="10" name="椭圆 9"/>
          <p:cNvSpPr/>
          <p:nvPr/>
        </p:nvSpPr>
        <p:spPr>
          <a:xfrm>
            <a:off x="9366116" y="2380014"/>
            <a:ext cx="417259" cy="4172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5</a:t>
            </a:r>
            <a:endParaRPr lang="zh-CN" altLang="en-US" dirty="0"/>
          </a:p>
        </p:txBody>
      </p:sp>
      <p:cxnSp>
        <p:nvCxnSpPr>
          <p:cNvPr id="11" name="直接箭头连接符 10"/>
          <p:cNvCxnSpPr>
            <a:stCxn id="6" idx="6"/>
            <a:endCxn id="8" idx="1"/>
          </p:cNvCxnSpPr>
          <p:nvPr/>
        </p:nvCxnSpPr>
        <p:spPr>
          <a:xfrm>
            <a:off x="10531013" y="1940661"/>
            <a:ext cx="786275" cy="166603"/>
          </a:xfrm>
          <a:prstGeom prst="straightConnector1">
            <a:avLst/>
          </a:prstGeom>
          <a:ln w="38100">
            <a:solidFill>
              <a:schemeClr val="accent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 name="直接箭头连接符 11"/>
          <p:cNvCxnSpPr>
            <a:stCxn id="8" idx="5"/>
            <a:endCxn id="9" idx="0"/>
          </p:cNvCxnSpPr>
          <p:nvPr/>
        </p:nvCxnSpPr>
        <p:spPr>
          <a:xfrm>
            <a:off x="11612335" y="2402311"/>
            <a:ext cx="160388" cy="690398"/>
          </a:xfrm>
          <a:prstGeom prst="straightConnector1">
            <a:avLst/>
          </a:prstGeom>
          <a:ln w="38100">
            <a:solidFill>
              <a:schemeClr val="accent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 name="直接箭头连接符 12"/>
          <p:cNvCxnSpPr>
            <a:stCxn id="8" idx="3"/>
            <a:endCxn id="7" idx="7"/>
          </p:cNvCxnSpPr>
          <p:nvPr/>
        </p:nvCxnSpPr>
        <p:spPr>
          <a:xfrm flipH="1">
            <a:off x="10887166" y="2402311"/>
            <a:ext cx="430122" cy="657696"/>
          </a:xfrm>
          <a:prstGeom prst="straightConnector1">
            <a:avLst/>
          </a:prstGeom>
          <a:ln w="38100">
            <a:solidFill>
              <a:schemeClr val="accent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 name="直接箭头连接符 13"/>
          <p:cNvCxnSpPr>
            <a:stCxn id="7" idx="0"/>
            <a:endCxn id="6" idx="4"/>
          </p:cNvCxnSpPr>
          <p:nvPr/>
        </p:nvCxnSpPr>
        <p:spPr>
          <a:xfrm flipH="1" flipV="1">
            <a:off x="10322384" y="2149290"/>
            <a:ext cx="417259" cy="849611"/>
          </a:xfrm>
          <a:prstGeom prst="straightConnector1">
            <a:avLst/>
          </a:prstGeom>
          <a:ln w="38100">
            <a:solidFill>
              <a:schemeClr val="accent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 name="直接箭头连接符 14"/>
          <p:cNvCxnSpPr>
            <a:stCxn id="6" idx="3"/>
            <a:endCxn id="10" idx="7"/>
          </p:cNvCxnSpPr>
          <p:nvPr/>
        </p:nvCxnSpPr>
        <p:spPr>
          <a:xfrm flipH="1">
            <a:off x="9722269" y="2088184"/>
            <a:ext cx="452591" cy="352936"/>
          </a:xfrm>
          <a:prstGeom prst="straightConnector1">
            <a:avLst/>
          </a:prstGeom>
          <a:ln w="38100">
            <a:solidFill>
              <a:schemeClr val="accent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 name="直接箭头连接符 15"/>
          <p:cNvCxnSpPr>
            <a:stCxn id="10" idx="4"/>
            <a:endCxn id="17" idx="0"/>
          </p:cNvCxnSpPr>
          <p:nvPr/>
        </p:nvCxnSpPr>
        <p:spPr>
          <a:xfrm>
            <a:off x="9574746" y="2797273"/>
            <a:ext cx="417259" cy="782754"/>
          </a:xfrm>
          <a:prstGeom prst="straightConnector1">
            <a:avLst/>
          </a:prstGeom>
          <a:ln w="38100">
            <a:solidFill>
              <a:schemeClr val="accent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7" name="椭圆 16"/>
          <p:cNvSpPr/>
          <p:nvPr/>
        </p:nvSpPr>
        <p:spPr>
          <a:xfrm>
            <a:off x="9783375" y="3580027"/>
            <a:ext cx="417259" cy="4172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6</a:t>
            </a:r>
            <a:endParaRPr lang="zh-CN" altLang="en-US" dirty="0"/>
          </a:p>
        </p:txBody>
      </p:sp>
      <p:cxnSp>
        <p:nvCxnSpPr>
          <p:cNvPr id="18" name="直接箭头连接符 17"/>
          <p:cNvCxnSpPr>
            <a:stCxn id="17" idx="7"/>
            <a:endCxn id="7" idx="3"/>
          </p:cNvCxnSpPr>
          <p:nvPr/>
        </p:nvCxnSpPr>
        <p:spPr>
          <a:xfrm flipV="1">
            <a:off x="10139528" y="3355054"/>
            <a:ext cx="452591" cy="286079"/>
          </a:xfrm>
          <a:prstGeom prst="straightConnector1">
            <a:avLst/>
          </a:prstGeom>
          <a:ln w="38100">
            <a:solidFill>
              <a:schemeClr val="accent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 name="直接箭头连接符 18"/>
          <p:cNvCxnSpPr>
            <a:stCxn id="7" idx="6"/>
            <a:endCxn id="9" idx="2"/>
          </p:cNvCxnSpPr>
          <p:nvPr/>
        </p:nvCxnSpPr>
        <p:spPr>
          <a:xfrm>
            <a:off x="10948272" y="3207531"/>
            <a:ext cx="615821" cy="93808"/>
          </a:xfrm>
          <a:prstGeom prst="straightConnector1">
            <a:avLst/>
          </a:prstGeom>
          <a:ln w="38100">
            <a:solidFill>
              <a:schemeClr val="accent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 name="直接箭头连接符 19"/>
          <p:cNvCxnSpPr>
            <a:stCxn id="10" idx="3"/>
            <a:endCxn id="21" idx="7"/>
          </p:cNvCxnSpPr>
          <p:nvPr/>
        </p:nvCxnSpPr>
        <p:spPr>
          <a:xfrm flipH="1">
            <a:off x="9045342" y="2736167"/>
            <a:ext cx="381880" cy="332012"/>
          </a:xfrm>
          <a:prstGeom prst="straightConnector1">
            <a:avLst/>
          </a:prstGeom>
          <a:ln w="38100">
            <a:solidFill>
              <a:schemeClr val="accent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1" name="椭圆 20"/>
          <p:cNvSpPr/>
          <p:nvPr/>
        </p:nvSpPr>
        <p:spPr>
          <a:xfrm>
            <a:off x="8689189" y="3007073"/>
            <a:ext cx="417259" cy="4172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7</a:t>
            </a:r>
            <a:endParaRPr lang="zh-CN" altLang="en-US" dirty="0"/>
          </a:p>
        </p:txBody>
      </p:sp>
      <p:cxnSp>
        <p:nvCxnSpPr>
          <p:cNvPr id="22" name="直接箭头连接符 21"/>
          <p:cNvCxnSpPr>
            <a:stCxn id="21" idx="5"/>
            <a:endCxn id="23" idx="0"/>
          </p:cNvCxnSpPr>
          <p:nvPr/>
        </p:nvCxnSpPr>
        <p:spPr>
          <a:xfrm>
            <a:off x="9045342" y="3363226"/>
            <a:ext cx="240581" cy="514330"/>
          </a:xfrm>
          <a:prstGeom prst="straightConnector1">
            <a:avLst/>
          </a:prstGeom>
          <a:ln w="38100">
            <a:solidFill>
              <a:schemeClr val="accent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3" name="椭圆 22"/>
          <p:cNvSpPr/>
          <p:nvPr/>
        </p:nvSpPr>
        <p:spPr>
          <a:xfrm>
            <a:off x="9077293" y="3877556"/>
            <a:ext cx="417259" cy="4172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8</a:t>
            </a:r>
            <a:endParaRPr lang="zh-CN" altLang="en-US" dirty="0"/>
          </a:p>
        </p:txBody>
      </p:sp>
      <p:cxnSp>
        <p:nvCxnSpPr>
          <p:cNvPr id="24" name="直接箭头连接符 23"/>
          <p:cNvCxnSpPr>
            <a:stCxn id="26" idx="0"/>
            <a:endCxn id="21" idx="3"/>
          </p:cNvCxnSpPr>
          <p:nvPr/>
        </p:nvCxnSpPr>
        <p:spPr>
          <a:xfrm flipV="1">
            <a:off x="8445228" y="3363226"/>
            <a:ext cx="305067" cy="514329"/>
          </a:xfrm>
          <a:prstGeom prst="straightConnector1">
            <a:avLst/>
          </a:prstGeom>
          <a:ln w="38100">
            <a:solidFill>
              <a:schemeClr val="accent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5" name="直接箭头连接符 24"/>
          <p:cNvCxnSpPr>
            <a:stCxn id="23" idx="2"/>
            <a:endCxn id="26" idx="6"/>
          </p:cNvCxnSpPr>
          <p:nvPr/>
        </p:nvCxnSpPr>
        <p:spPr>
          <a:xfrm flipH="1" flipV="1">
            <a:off x="8653857" y="4086185"/>
            <a:ext cx="423436" cy="1"/>
          </a:xfrm>
          <a:prstGeom prst="straightConnector1">
            <a:avLst/>
          </a:prstGeom>
          <a:ln w="38100">
            <a:solidFill>
              <a:schemeClr val="accent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6" name="椭圆 25"/>
          <p:cNvSpPr/>
          <p:nvPr/>
        </p:nvSpPr>
        <p:spPr>
          <a:xfrm>
            <a:off x="8236598" y="3877555"/>
            <a:ext cx="417259" cy="4172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9</a:t>
            </a:r>
            <a:endParaRPr lang="zh-CN" altLang="en-US" dirty="0"/>
          </a:p>
        </p:txBody>
      </p:sp>
    </p:spTree>
    <p:extLst>
      <p:ext uri="{BB962C8B-B14F-4D97-AF65-F5344CB8AC3E}">
        <p14:creationId xmlns:p14="http://schemas.microsoft.com/office/powerpoint/2010/main" val="364985411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solidFill>
                  <a:srgbClr val="FF0000"/>
                </a:solidFill>
              </a:rPr>
              <a:t>无向图</a:t>
            </a:r>
            <a:r>
              <a:rPr lang="zh-CN" altLang="en-US" dirty="0" smtClean="0"/>
              <a:t>的割点</a:t>
            </a:r>
            <a:endParaRPr lang="zh-CN" altLang="en-US" dirty="0"/>
          </a:p>
        </p:txBody>
      </p:sp>
      <p:sp>
        <p:nvSpPr>
          <p:cNvPr id="3" name="内容占位符 2"/>
          <p:cNvSpPr>
            <a:spLocks noGrp="1"/>
          </p:cNvSpPr>
          <p:nvPr>
            <p:ph sz="quarter" idx="4294967295"/>
          </p:nvPr>
        </p:nvSpPr>
        <p:spPr>
          <a:xfrm>
            <a:off x="432822" y="1076989"/>
            <a:ext cx="7920317" cy="5020236"/>
          </a:xfrm>
          <a:prstGeom prst="rect">
            <a:avLst/>
          </a:prstGeom>
        </p:spPr>
        <p:txBody>
          <a:bodyPr/>
          <a:lstStyle/>
          <a:p>
            <a:pPr>
              <a:buClr>
                <a:srgbClr val="002060"/>
              </a:buClr>
            </a:pPr>
            <a:r>
              <a:rPr lang="zh-CN" altLang="en-US" dirty="0"/>
              <a:t>在无向连通图</a:t>
            </a:r>
            <a:r>
              <a:rPr lang="en-US" altLang="zh-CN" dirty="0"/>
              <a:t>G</a:t>
            </a:r>
            <a:r>
              <a:rPr lang="zh-CN" altLang="en-US" dirty="0"/>
              <a:t>上进行如下定义</a:t>
            </a:r>
            <a:r>
              <a:rPr lang="zh-CN" altLang="en-US" dirty="0" smtClean="0"/>
              <a:t>：</a:t>
            </a:r>
            <a:endParaRPr lang="en-US" altLang="zh-CN" dirty="0" smtClean="0"/>
          </a:p>
          <a:p>
            <a:pPr lvl="1">
              <a:buClr>
                <a:srgbClr val="002060"/>
              </a:buClr>
            </a:pPr>
            <a:r>
              <a:rPr lang="zh-CN" altLang="en-US" dirty="0" smtClean="0"/>
              <a:t>点割集</a:t>
            </a:r>
            <a:endParaRPr lang="en-US" altLang="zh-CN" dirty="0" smtClean="0"/>
          </a:p>
          <a:p>
            <a:pPr lvl="2">
              <a:buClr>
                <a:srgbClr val="002060"/>
              </a:buClr>
            </a:pPr>
            <a:r>
              <a:rPr lang="zh-CN" altLang="en-US" dirty="0" smtClean="0"/>
              <a:t>若</a:t>
            </a:r>
            <a:r>
              <a:rPr lang="zh-CN" altLang="en-US" dirty="0"/>
              <a:t>删掉某</a:t>
            </a:r>
            <a:r>
              <a:rPr lang="zh-CN" altLang="en-US" dirty="0" smtClean="0"/>
              <a:t>点集</a:t>
            </a:r>
            <a:r>
              <a:rPr lang="en-US" altLang="zh-CN" dirty="0" smtClean="0"/>
              <a:t>P</a:t>
            </a:r>
            <a:r>
              <a:rPr lang="zh-CN" altLang="en-US" dirty="0" smtClean="0"/>
              <a:t>后</a:t>
            </a:r>
            <a:r>
              <a:rPr lang="zh-CN" altLang="en-US" dirty="0" smtClean="0"/>
              <a:t>，</a:t>
            </a:r>
            <a:r>
              <a:rPr lang="en-US" altLang="zh-CN" dirty="0" smtClean="0"/>
              <a:t>G</a:t>
            </a:r>
            <a:r>
              <a:rPr lang="zh-CN" altLang="en-US" dirty="0" smtClean="0"/>
              <a:t>分裂为两个或两个以上的子图</a:t>
            </a:r>
            <a:r>
              <a:rPr lang="zh-CN" altLang="en-US" dirty="0"/>
              <a:t>，则</a:t>
            </a:r>
            <a:r>
              <a:rPr lang="zh-CN" altLang="en-US" dirty="0" smtClean="0"/>
              <a:t>称</a:t>
            </a:r>
            <a:r>
              <a:rPr lang="en-US" altLang="zh-CN" dirty="0" smtClean="0"/>
              <a:t>P</a:t>
            </a:r>
            <a:r>
              <a:rPr lang="zh-CN" altLang="en-US" dirty="0" smtClean="0"/>
              <a:t>为</a:t>
            </a:r>
            <a:r>
              <a:rPr lang="en-US" altLang="zh-CN" dirty="0" smtClean="0"/>
              <a:t>G</a:t>
            </a:r>
            <a:r>
              <a:rPr lang="zh-CN" altLang="en-US" dirty="0"/>
              <a:t>的点</a:t>
            </a:r>
            <a:r>
              <a:rPr lang="zh-CN" altLang="en-US" dirty="0" smtClean="0"/>
              <a:t>割集</a:t>
            </a:r>
            <a:endParaRPr lang="en-US" altLang="zh-CN" dirty="0" smtClean="0"/>
          </a:p>
          <a:p>
            <a:pPr lvl="1">
              <a:buClr>
                <a:srgbClr val="002060"/>
              </a:buClr>
            </a:pPr>
            <a:r>
              <a:rPr lang="zh-CN" altLang="en-US" dirty="0"/>
              <a:t>割点</a:t>
            </a:r>
            <a:endParaRPr lang="en-US" altLang="zh-CN" dirty="0"/>
          </a:p>
          <a:p>
            <a:pPr lvl="2">
              <a:buClr>
                <a:srgbClr val="002060"/>
              </a:buClr>
            </a:pPr>
            <a:r>
              <a:rPr lang="zh-CN" altLang="en-US" dirty="0" smtClean="0"/>
              <a:t>大小</a:t>
            </a:r>
            <a:r>
              <a:rPr lang="zh-CN" altLang="en-US" dirty="0"/>
              <a:t>为</a:t>
            </a:r>
            <a:r>
              <a:rPr lang="en-US" altLang="zh-CN" dirty="0"/>
              <a:t>1</a:t>
            </a:r>
            <a:r>
              <a:rPr lang="zh-CN" altLang="en-US" dirty="0"/>
              <a:t>的点</a:t>
            </a:r>
            <a:r>
              <a:rPr lang="zh-CN" altLang="en-US" dirty="0" smtClean="0"/>
              <a:t>割集被</a:t>
            </a:r>
            <a:r>
              <a:rPr lang="zh-CN" altLang="en-US" dirty="0"/>
              <a:t>称为割点</a:t>
            </a:r>
            <a:r>
              <a:rPr lang="zh-CN" altLang="en-US" dirty="0" smtClean="0"/>
              <a:t>。</a:t>
            </a:r>
            <a:endParaRPr lang="en-US" altLang="zh-CN" dirty="0" smtClean="0"/>
          </a:p>
          <a:p>
            <a:pPr>
              <a:buClr>
                <a:srgbClr val="002060"/>
              </a:buClr>
            </a:pPr>
            <a:r>
              <a:rPr lang="zh-CN" altLang="en-US" dirty="0" smtClean="0"/>
              <a:t>点连通度</a:t>
            </a:r>
            <a:endParaRPr lang="en-US" altLang="zh-CN" dirty="0" smtClean="0"/>
          </a:p>
          <a:p>
            <a:pPr lvl="1">
              <a:buClr>
                <a:srgbClr val="002060"/>
              </a:buClr>
            </a:pPr>
            <a:r>
              <a:rPr lang="zh-CN" altLang="en-US" dirty="0"/>
              <a:t>对于非完全图，点连通度即为最小点割集的大小，而</a:t>
            </a:r>
            <a:r>
              <a:rPr lang="zh-CN" altLang="en-US" dirty="0" smtClean="0"/>
              <a:t>完全图的</a:t>
            </a:r>
            <a:r>
              <a:rPr lang="zh-CN" altLang="en-US" dirty="0"/>
              <a:t>点连通度为 </a:t>
            </a:r>
            <a:r>
              <a:rPr lang="en-US" altLang="zh-CN" dirty="0"/>
              <a:t>n-1</a:t>
            </a:r>
            <a:r>
              <a:rPr lang="zh-CN" altLang="en-US" dirty="0"/>
              <a:t>。</a:t>
            </a:r>
            <a:endParaRPr lang="zh-CN" altLang="en-US" dirty="0"/>
          </a:p>
        </p:txBody>
      </p:sp>
      <p:sp>
        <p:nvSpPr>
          <p:cNvPr id="4" name="椭圆 3"/>
          <p:cNvSpPr/>
          <p:nvPr/>
        </p:nvSpPr>
        <p:spPr>
          <a:xfrm>
            <a:off x="10024107" y="2745043"/>
            <a:ext cx="417259" cy="4172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1</a:t>
            </a:r>
            <a:endParaRPr lang="zh-CN" altLang="en-US" dirty="0"/>
          </a:p>
        </p:txBody>
      </p:sp>
      <p:sp>
        <p:nvSpPr>
          <p:cNvPr id="5" name="椭圆 4"/>
          <p:cNvSpPr/>
          <p:nvPr/>
        </p:nvSpPr>
        <p:spPr>
          <a:xfrm>
            <a:off x="10441366" y="4011913"/>
            <a:ext cx="417259" cy="4172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4</a:t>
            </a:r>
            <a:endParaRPr lang="zh-CN" altLang="en-US" dirty="0"/>
          </a:p>
        </p:txBody>
      </p:sp>
      <p:sp>
        <p:nvSpPr>
          <p:cNvPr id="6" name="椭圆 5"/>
          <p:cNvSpPr/>
          <p:nvPr/>
        </p:nvSpPr>
        <p:spPr>
          <a:xfrm>
            <a:off x="11166535" y="3059170"/>
            <a:ext cx="417259" cy="4172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2</a:t>
            </a:r>
            <a:endParaRPr lang="zh-CN" altLang="en-US" dirty="0"/>
          </a:p>
        </p:txBody>
      </p:sp>
      <p:sp>
        <p:nvSpPr>
          <p:cNvPr id="7" name="椭圆 6"/>
          <p:cNvSpPr/>
          <p:nvPr/>
        </p:nvSpPr>
        <p:spPr>
          <a:xfrm>
            <a:off x="11474446" y="4105721"/>
            <a:ext cx="417259" cy="4172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3</a:t>
            </a:r>
            <a:endParaRPr lang="zh-CN" altLang="en-US" dirty="0"/>
          </a:p>
        </p:txBody>
      </p:sp>
      <p:sp>
        <p:nvSpPr>
          <p:cNvPr id="8" name="椭圆 7"/>
          <p:cNvSpPr/>
          <p:nvPr/>
        </p:nvSpPr>
        <p:spPr>
          <a:xfrm>
            <a:off x="9276469" y="3393026"/>
            <a:ext cx="417259" cy="417259"/>
          </a:xfrm>
          <a:prstGeom prst="ellipse">
            <a:avLst/>
          </a:prstGeom>
          <a:solidFill>
            <a:srgbClr val="FF0000"/>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5</a:t>
            </a:r>
            <a:endParaRPr lang="zh-CN" altLang="en-US" dirty="0"/>
          </a:p>
        </p:txBody>
      </p:sp>
      <p:cxnSp>
        <p:nvCxnSpPr>
          <p:cNvPr id="9" name="直接箭头连接符 8"/>
          <p:cNvCxnSpPr>
            <a:stCxn id="4" idx="6"/>
            <a:endCxn id="6" idx="1"/>
          </p:cNvCxnSpPr>
          <p:nvPr/>
        </p:nvCxnSpPr>
        <p:spPr>
          <a:xfrm>
            <a:off x="10441366" y="2953673"/>
            <a:ext cx="786275" cy="166603"/>
          </a:xfrm>
          <a:prstGeom prst="straightConnector1">
            <a:avLst/>
          </a:prstGeom>
          <a:ln w="38100">
            <a:solidFill>
              <a:schemeClr val="accent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 name="直接箭头连接符 9"/>
          <p:cNvCxnSpPr>
            <a:stCxn id="6" idx="5"/>
            <a:endCxn id="7" idx="0"/>
          </p:cNvCxnSpPr>
          <p:nvPr/>
        </p:nvCxnSpPr>
        <p:spPr>
          <a:xfrm>
            <a:off x="11522688" y="3415323"/>
            <a:ext cx="160388" cy="690398"/>
          </a:xfrm>
          <a:prstGeom prst="straightConnector1">
            <a:avLst/>
          </a:prstGeom>
          <a:ln w="38100">
            <a:solidFill>
              <a:schemeClr val="accent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 name="直接箭头连接符 10"/>
          <p:cNvCxnSpPr>
            <a:stCxn id="6" idx="3"/>
            <a:endCxn id="5" idx="7"/>
          </p:cNvCxnSpPr>
          <p:nvPr/>
        </p:nvCxnSpPr>
        <p:spPr>
          <a:xfrm flipH="1">
            <a:off x="10797519" y="3415323"/>
            <a:ext cx="430122" cy="657696"/>
          </a:xfrm>
          <a:prstGeom prst="straightConnector1">
            <a:avLst/>
          </a:prstGeom>
          <a:ln w="38100">
            <a:solidFill>
              <a:schemeClr val="accent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 name="直接箭头连接符 11"/>
          <p:cNvCxnSpPr>
            <a:stCxn id="5" idx="0"/>
            <a:endCxn id="4" idx="4"/>
          </p:cNvCxnSpPr>
          <p:nvPr/>
        </p:nvCxnSpPr>
        <p:spPr>
          <a:xfrm flipH="1" flipV="1">
            <a:off x="10232737" y="3162302"/>
            <a:ext cx="417259" cy="849611"/>
          </a:xfrm>
          <a:prstGeom prst="straightConnector1">
            <a:avLst/>
          </a:prstGeom>
          <a:ln w="38100">
            <a:solidFill>
              <a:schemeClr val="accent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 name="直接箭头连接符 12"/>
          <p:cNvCxnSpPr>
            <a:stCxn id="4" idx="3"/>
            <a:endCxn id="8" idx="7"/>
          </p:cNvCxnSpPr>
          <p:nvPr/>
        </p:nvCxnSpPr>
        <p:spPr>
          <a:xfrm flipH="1">
            <a:off x="9632622" y="3101196"/>
            <a:ext cx="452591" cy="352936"/>
          </a:xfrm>
          <a:prstGeom prst="straightConnector1">
            <a:avLst/>
          </a:prstGeom>
          <a:ln w="38100">
            <a:solidFill>
              <a:schemeClr val="accent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 name="直接箭头连接符 13"/>
          <p:cNvCxnSpPr>
            <a:stCxn id="8" idx="4"/>
            <a:endCxn id="15" idx="0"/>
          </p:cNvCxnSpPr>
          <p:nvPr/>
        </p:nvCxnSpPr>
        <p:spPr>
          <a:xfrm>
            <a:off x="9485099" y="3810285"/>
            <a:ext cx="393496" cy="684449"/>
          </a:xfrm>
          <a:prstGeom prst="straightConnector1">
            <a:avLst/>
          </a:prstGeom>
          <a:ln w="38100">
            <a:solidFill>
              <a:schemeClr val="accent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5" name="椭圆 14"/>
          <p:cNvSpPr/>
          <p:nvPr/>
        </p:nvSpPr>
        <p:spPr>
          <a:xfrm>
            <a:off x="9669965" y="4494734"/>
            <a:ext cx="417259" cy="4172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6</a:t>
            </a:r>
            <a:endParaRPr lang="zh-CN" altLang="en-US" dirty="0"/>
          </a:p>
        </p:txBody>
      </p:sp>
      <p:cxnSp>
        <p:nvCxnSpPr>
          <p:cNvPr id="16" name="直接箭头连接符 15"/>
          <p:cNvCxnSpPr>
            <a:stCxn id="15" idx="7"/>
            <a:endCxn id="5" idx="3"/>
          </p:cNvCxnSpPr>
          <p:nvPr/>
        </p:nvCxnSpPr>
        <p:spPr>
          <a:xfrm flipV="1">
            <a:off x="10026118" y="4368066"/>
            <a:ext cx="476354" cy="187774"/>
          </a:xfrm>
          <a:prstGeom prst="straightConnector1">
            <a:avLst/>
          </a:prstGeom>
          <a:ln w="38100">
            <a:solidFill>
              <a:schemeClr val="accent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7" name="直接箭头连接符 16"/>
          <p:cNvCxnSpPr>
            <a:stCxn id="5" idx="6"/>
            <a:endCxn id="7" idx="2"/>
          </p:cNvCxnSpPr>
          <p:nvPr/>
        </p:nvCxnSpPr>
        <p:spPr>
          <a:xfrm>
            <a:off x="10858625" y="4220543"/>
            <a:ext cx="615821" cy="93808"/>
          </a:xfrm>
          <a:prstGeom prst="straightConnector1">
            <a:avLst/>
          </a:prstGeom>
          <a:ln w="38100">
            <a:solidFill>
              <a:schemeClr val="accent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 name="直接箭头连接符 17"/>
          <p:cNvCxnSpPr>
            <a:stCxn id="8" idx="3"/>
            <a:endCxn id="19" idx="7"/>
          </p:cNvCxnSpPr>
          <p:nvPr/>
        </p:nvCxnSpPr>
        <p:spPr>
          <a:xfrm flipH="1">
            <a:off x="8955695" y="3749179"/>
            <a:ext cx="381880" cy="332012"/>
          </a:xfrm>
          <a:prstGeom prst="straightConnector1">
            <a:avLst/>
          </a:prstGeom>
          <a:ln w="38100">
            <a:solidFill>
              <a:schemeClr val="accent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9" name="椭圆 18"/>
          <p:cNvSpPr/>
          <p:nvPr/>
        </p:nvSpPr>
        <p:spPr>
          <a:xfrm>
            <a:off x="8599542" y="4020085"/>
            <a:ext cx="417259" cy="417259"/>
          </a:xfrm>
          <a:prstGeom prst="ellipse">
            <a:avLst/>
          </a:prstGeom>
          <a:solidFill>
            <a:srgbClr val="FF0000"/>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7</a:t>
            </a:r>
            <a:endParaRPr lang="zh-CN" altLang="en-US" dirty="0"/>
          </a:p>
        </p:txBody>
      </p:sp>
      <p:cxnSp>
        <p:nvCxnSpPr>
          <p:cNvPr id="20" name="直接箭头连接符 19"/>
          <p:cNvCxnSpPr>
            <a:stCxn id="19" idx="5"/>
            <a:endCxn id="21" idx="0"/>
          </p:cNvCxnSpPr>
          <p:nvPr/>
        </p:nvCxnSpPr>
        <p:spPr>
          <a:xfrm>
            <a:off x="8955695" y="4376238"/>
            <a:ext cx="279949" cy="535755"/>
          </a:xfrm>
          <a:prstGeom prst="straightConnector1">
            <a:avLst/>
          </a:prstGeom>
          <a:ln w="38100">
            <a:solidFill>
              <a:schemeClr val="accent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1" name="椭圆 20"/>
          <p:cNvSpPr/>
          <p:nvPr/>
        </p:nvSpPr>
        <p:spPr>
          <a:xfrm>
            <a:off x="9027014" y="4911993"/>
            <a:ext cx="417259" cy="4172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8</a:t>
            </a:r>
            <a:endParaRPr lang="zh-CN" altLang="en-US" dirty="0"/>
          </a:p>
        </p:txBody>
      </p:sp>
      <p:cxnSp>
        <p:nvCxnSpPr>
          <p:cNvPr id="22" name="直接箭头连接符 21"/>
          <p:cNvCxnSpPr>
            <a:stCxn id="24" idx="0"/>
            <a:endCxn id="19" idx="3"/>
          </p:cNvCxnSpPr>
          <p:nvPr/>
        </p:nvCxnSpPr>
        <p:spPr>
          <a:xfrm flipV="1">
            <a:off x="8355581" y="4376238"/>
            <a:ext cx="305067" cy="514329"/>
          </a:xfrm>
          <a:prstGeom prst="straightConnector1">
            <a:avLst/>
          </a:prstGeom>
          <a:ln w="38100">
            <a:solidFill>
              <a:schemeClr val="accent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 name="直接箭头连接符 22"/>
          <p:cNvCxnSpPr>
            <a:stCxn id="21" idx="2"/>
            <a:endCxn id="24" idx="6"/>
          </p:cNvCxnSpPr>
          <p:nvPr/>
        </p:nvCxnSpPr>
        <p:spPr>
          <a:xfrm flipH="1" flipV="1">
            <a:off x="8564210" y="5099197"/>
            <a:ext cx="462804" cy="21426"/>
          </a:xfrm>
          <a:prstGeom prst="straightConnector1">
            <a:avLst/>
          </a:prstGeom>
          <a:ln w="38100">
            <a:solidFill>
              <a:schemeClr val="accent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4" name="椭圆 23"/>
          <p:cNvSpPr/>
          <p:nvPr/>
        </p:nvSpPr>
        <p:spPr>
          <a:xfrm>
            <a:off x="8146951" y="4890567"/>
            <a:ext cx="417259" cy="4172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9</a:t>
            </a:r>
            <a:endParaRPr lang="zh-CN" altLang="en-US" dirty="0"/>
          </a:p>
        </p:txBody>
      </p:sp>
    </p:spTree>
    <p:extLst>
      <p:ext uri="{BB962C8B-B14F-4D97-AF65-F5344CB8AC3E}">
        <p14:creationId xmlns:p14="http://schemas.microsoft.com/office/powerpoint/2010/main" val="32247023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solidFill>
                  <a:srgbClr val="FF0000"/>
                </a:solidFill>
              </a:rPr>
              <a:t>无向图</a:t>
            </a:r>
            <a:r>
              <a:rPr lang="zh-CN" altLang="en-US" dirty="0" smtClean="0"/>
              <a:t>的割边</a:t>
            </a:r>
            <a:r>
              <a:rPr lang="en-US" altLang="zh-CN" dirty="0" smtClean="0"/>
              <a:t>(</a:t>
            </a:r>
            <a:r>
              <a:rPr lang="zh-CN" altLang="en-US" dirty="0" smtClean="0"/>
              <a:t>桥</a:t>
            </a:r>
            <a:r>
              <a:rPr lang="en-US" altLang="zh-CN" dirty="0" smtClean="0"/>
              <a:t>)</a:t>
            </a:r>
            <a:endParaRPr lang="zh-CN" altLang="en-US" dirty="0"/>
          </a:p>
        </p:txBody>
      </p:sp>
      <p:sp>
        <p:nvSpPr>
          <p:cNvPr id="3" name="内容占位符 2"/>
          <p:cNvSpPr>
            <a:spLocks noGrp="1"/>
          </p:cNvSpPr>
          <p:nvPr>
            <p:ph sz="quarter" idx="4294967295"/>
          </p:nvPr>
        </p:nvSpPr>
        <p:spPr>
          <a:xfrm>
            <a:off x="546848" y="1057835"/>
            <a:ext cx="7192298" cy="4948517"/>
          </a:xfrm>
          <a:prstGeom prst="rect">
            <a:avLst/>
          </a:prstGeom>
        </p:spPr>
        <p:txBody>
          <a:bodyPr/>
          <a:lstStyle/>
          <a:p>
            <a:pPr>
              <a:buClr>
                <a:srgbClr val="002060"/>
              </a:buClr>
            </a:pPr>
            <a:r>
              <a:rPr lang="zh-CN" altLang="en-US" dirty="0" smtClean="0"/>
              <a:t>在无向连通图</a:t>
            </a:r>
            <a:r>
              <a:rPr lang="en-US" altLang="zh-CN" dirty="0" smtClean="0"/>
              <a:t>G</a:t>
            </a:r>
            <a:r>
              <a:rPr lang="zh-CN" altLang="en-US" dirty="0" smtClean="0"/>
              <a:t>上进行如下定义：</a:t>
            </a:r>
            <a:endParaRPr lang="en-US" altLang="zh-CN" dirty="0" smtClean="0"/>
          </a:p>
          <a:p>
            <a:pPr lvl="1">
              <a:buClr>
                <a:srgbClr val="002060"/>
              </a:buClr>
            </a:pPr>
            <a:r>
              <a:rPr lang="zh-CN" altLang="en-US" dirty="0" smtClean="0"/>
              <a:t>边割集</a:t>
            </a:r>
            <a:endParaRPr lang="en-US" altLang="zh-CN" dirty="0" smtClean="0"/>
          </a:p>
          <a:p>
            <a:pPr lvl="2">
              <a:buClr>
                <a:srgbClr val="002060"/>
              </a:buClr>
            </a:pPr>
            <a:r>
              <a:rPr lang="zh-CN" altLang="en-US" dirty="0" smtClean="0"/>
              <a:t>如果</a:t>
            </a:r>
            <a:r>
              <a:rPr lang="zh-CN" altLang="en-US" dirty="0"/>
              <a:t>有一个边集合，删除这个边集以后，原图分成多于一个连通块，则称这个边集为割边集合</a:t>
            </a:r>
            <a:r>
              <a:rPr lang="zh-CN" altLang="en-US" dirty="0" smtClean="0"/>
              <a:t>。</a:t>
            </a:r>
            <a:endParaRPr lang="zh-CN" altLang="en-US" sz="2800" dirty="0"/>
          </a:p>
          <a:p>
            <a:pPr lvl="1">
              <a:buClr>
                <a:srgbClr val="002060"/>
              </a:buClr>
            </a:pPr>
            <a:r>
              <a:rPr lang="zh-CN" altLang="en-US" dirty="0" smtClean="0"/>
              <a:t>桥</a:t>
            </a:r>
            <a:r>
              <a:rPr lang="en-US" altLang="zh-CN" dirty="0" smtClean="0"/>
              <a:t>(</a:t>
            </a:r>
            <a:r>
              <a:rPr lang="zh-CN" altLang="en-US" dirty="0" smtClean="0"/>
              <a:t>割边</a:t>
            </a:r>
            <a:r>
              <a:rPr lang="en-US" altLang="zh-CN" dirty="0" smtClean="0"/>
              <a:t>)</a:t>
            </a:r>
          </a:p>
          <a:p>
            <a:pPr lvl="2">
              <a:buClr>
                <a:srgbClr val="002060"/>
              </a:buClr>
            </a:pPr>
            <a:r>
              <a:rPr lang="zh-CN" altLang="en-US" dirty="0" smtClean="0"/>
              <a:t>大小为</a:t>
            </a:r>
            <a:r>
              <a:rPr lang="en-US" altLang="zh-CN" dirty="0" smtClean="0"/>
              <a:t>1</a:t>
            </a:r>
            <a:r>
              <a:rPr lang="zh-CN" altLang="en-US" dirty="0" smtClean="0"/>
              <a:t>的边</a:t>
            </a:r>
            <a:r>
              <a:rPr lang="zh-CN" altLang="en-US" dirty="0"/>
              <a:t>割集称为割</a:t>
            </a:r>
            <a:r>
              <a:rPr lang="zh-CN" altLang="en-US" dirty="0" smtClean="0"/>
              <a:t>边或</a:t>
            </a:r>
            <a:r>
              <a:rPr lang="zh-CN" altLang="en-US" dirty="0" smtClean="0"/>
              <a:t>桥 </a:t>
            </a:r>
            <a:endParaRPr lang="en-US" altLang="zh-CN" dirty="0" smtClean="0"/>
          </a:p>
          <a:p>
            <a:pPr>
              <a:buClr>
                <a:srgbClr val="002060"/>
              </a:buClr>
            </a:pPr>
            <a:r>
              <a:rPr lang="zh-CN" altLang="en-US" dirty="0"/>
              <a:t>边连通度</a:t>
            </a:r>
            <a:endParaRPr lang="en-US" altLang="zh-CN" dirty="0" smtClean="0"/>
          </a:p>
          <a:p>
            <a:pPr lvl="1">
              <a:buClr>
                <a:srgbClr val="002060"/>
              </a:buClr>
            </a:pPr>
            <a:r>
              <a:rPr lang="zh-CN" altLang="en-US" dirty="0" smtClean="0"/>
              <a:t>对于</a:t>
            </a:r>
            <a:r>
              <a:rPr lang="zh-CN" altLang="en-US" dirty="0"/>
              <a:t>任何图，边连通度即为最小边割集的大小。</a:t>
            </a:r>
            <a:endParaRPr lang="zh-CN" altLang="en-US" dirty="0"/>
          </a:p>
        </p:txBody>
      </p:sp>
      <p:sp>
        <p:nvSpPr>
          <p:cNvPr id="4" name="椭圆 3"/>
          <p:cNvSpPr/>
          <p:nvPr/>
        </p:nvSpPr>
        <p:spPr>
          <a:xfrm>
            <a:off x="10113754" y="1732031"/>
            <a:ext cx="417259" cy="4172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1</a:t>
            </a:r>
            <a:endParaRPr lang="zh-CN" altLang="en-US" dirty="0"/>
          </a:p>
        </p:txBody>
      </p:sp>
      <p:sp>
        <p:nvSpPr>
          <p:cNvPr id="5" name="椭圆 4"/>
          <p:cNvSpPr/>
          <p:nvPr/>
        </p:nvSpPr>
        <p:spPr>
          <a:xfrm>
            <a:off x="10531013" y="2998901"/>
            <a:ext cx="417259" cy="4172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4</a:t>
            </a:r>
            <a:endParaRPr lang="zh-CN" altLang="en-US" dirty="0"/>
          </a:p>
        </p:txBody>
      </p:sp>
      <p:sp>
        <p:nvSpPr>
          <p:cNvPr id="6" name="椭圆 5"/>
          <p:cNvSpPr/>
          <p:nvPr/>
        </p:nvSpPr>
        <p:spPr>
          <a:xfrm>
            <a:off x="11256182" y="2046158"/>
            <a:ext cx="417259" cy="4172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2</a:t>
            </a:r>
            <a:endParaRPr lang="zh-CN" altLang="en-US" dirty="0"/>
          </a:p>
        </p:txBody>
      </p:sp>
      <p:sp>
        <p:nvSpPr>
          <p:cNvPr id="7" name="椭圆 6"/>
          <p:cNvSpPr/>
          <p:nvPr/>
        </p:nvSpPr>
        <p:spPr>
          <a:xfrm>
            <a:off x="11564093" y="3092709"/>
            <a:ext cx="417259" cy="4172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3</a:t>
            </a:r>
            <a:endParaRPr lang="zh-CN" altLang="en-US" dirty="0"/>
          </a:p>
        </p:txBody>
      </p:sp>
      <p:sp>
        <p:nvSpPr>
          <p:cNvPr id="8" name="椭圆 7"/>
          <p:cNvSpPr/>
          <p:nvPr/>
        </p:nvSpPr>
        <p:spPr>
          <a:xfrm>
            <a:off x="9366116" y="2380014"/>
            <a:ext cx="417259" cy="4172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5</a:t>
            </a:r>
            <a:endParaRPr lang="zh-CN" altLang="en-US" dirty="0"/>
          </a:p>
        </p:txBody>
      </p:sp>
      <p:cxnSp>
        <p:nvCxnSpPr>
          <p:cNvPr id="9" name="直接箭头连接符 8"/>
          <p:cNvCxnSpPr>
            <a:stCxn id="4" idx="6"/>
            <a:endCxn id="6" idx="1"/>
          </p:cNvCxnSpPr>
          <p:nvPr/>
        </p:nvCxnSpPr>
        <p:spPr>
          <a:xfrm>
            <a:off x="10531013" y="1940661"/>
            <a:ext cx="786275" cy="166603"/>
          </a:xfrm>
          <a:prstGeom prst="straightConnector1">
            <a:avLst/>
          </a:prstGeom>
          <a:ln w="38100">
            <a:solidFill>
              <a:schemeClr val="accent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 name="直接箭头连接符 9"/>
          <p:cNvCxnSpPr>
            <a:stCxn id="6" idx="5"/>
            <a:endCxn id="7" idx="0"/>
          </p:cNvCxnSpPr>
          <p:nvPr/>
        </p:nvCxnSpPr>
        <p:spPr>
          <a:xfrm>
            <a:off x="11612335" y="2402311"/>
            <a:ext cx="160388" cy="690398"/>
          </a:xfrm>
          <a:prstGeom prst="straightConnector1">
            <a:avLst/>
          </a:prstGeom>
          <a:ln w="38100">
            <a:solidFill>
              <a:schemeClr val="accent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 name="直接箭头连接符 10"/>
          <p:cNvCxnSpPr>
            <a:stCxn id="6" idx="3"/>
            <a:endCxn id="5" idx="7"/>
          </p:cNvCxnSpPr>
          <p:nvPr/>
        </p:nvCxnSpPr>
        <p:spPr>
          <a:xfrm flipH="1">
            <a:off x="10887166" y="2402311"/>
            <a:ext cx="430122" cy="657696"/>
          </a:xfrm>
          <a:prstGeom prst="straightConnector1">
            <a:avLst/>
          </a:prstGeom>
          <a:ln w="38100">
            <a:solidFill>
              <a:schemeClr val="accent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 name="直接箭头连接符 11"/>
          <p:cNvCxnSpPr>
            <a:stCxn id="5" idx="0"/>
            <a:endCxn id="4" idx="4"/>
          </p:cNvCxnSpPr>
          <p:nvPr/>
        </p:nvCxnSpPr>
        <p:spPr>
          <a:xfrm flipH="1" flipV="1">
            <a:off x="10322384" y="2149290"/>
            <a:ext cx="417259" cy="849611"/>
          </a:xfrm>
          <a:prstGeom prst="straightConnector1">
            <a:avLst/>
          </a:prstGeom>
          <a:ln w="38100">
            <a:solidFill>
              <a:schemeClr val="accent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 name="直接箭头连接符 12"/>
          <p:cNvCxnSpPr>
            <a:stCxn id="4" idx="3"/>
            <a:endCxn id="8" idx="7"/>
          </p:cNvCxnSpPr>
          <p:nvPr/>
        </p:nvCxnSpPr>
        <p:spPr>
          <a:xfrm flipH="1">
            <a:off x="9722269" y="2088184"/>
            <a:ext cx="452591" cy="352936"/>
          </a:xfrm>
          <a:prstGeom prst="straightConnector1">
            <a:avLst/>
          </a:prstGeom>
          <a:ln w="38100">
            <a:solidFill>
              <a:schemeClr val="accent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 name="直接箭头连接符 13"/>
          <p:cNvCxnSpPr>
            <a:stCxn id="8" idx="4"/>
            <a:endCxn id="15" idx="0"/>
          </p:cNvCxnSpPr>
          <p:nvPr/>
        </p:nvCxnSpPr>
        <p:spPr>
          <a:xfrm>
            <a:off x="9574746" y="2797273"/>
            <a:ext cx="417259" cy="782754"/>
          </a:xfrm>
          <a:prstGeom prst="straightConnector1">
            <a:avLst/>
          </a:prstGeom>
          <a:ln w="38100">
            <a:solidFill>
              <a:schemeClr val="accent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5" name="椭圆 14"/>
          <p:cNvSpPr/>
          <p:nvPr/>
        </p:nvSpPr>
        <p:spPr>
          <a:xfrm>
            <a:off x="9783375" y="3580027"/>
            <a:ext cx="417259" cy="4172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6</a:t>
            </a:r>
            <a:endParaRPr lang="zh-CN" altLang="en-US" dirty="0"/>
          </a:p>
        </p:txBody>
      </p:sp>
      <p:cxnSp>
        <p:nvCxnSpPr>
          <p:cNvPr id="16" name="直接箭头连接符 15"/>
          <p:cNvCxnSpPr>
            <a:stCxn id="15" idx="7"/>
            <a:endCxn id="5" idx="3"/>
          </p:cNvCxnSpPr>
          <p:nvPr/>
        </p:nvCxnSpPr>
        <p:spPr>
          <a:xfrm flipV="1">
            <a:off x="10139528" y="3355054"/>
            <a:ext cx="452591" cy="286079"/>
          </a:xfrm>
          <a:prstGeom prst="straightConnector1">
            <a:avLst/>
          </a:prstGeom>
          <a:ln w="38100">
            <a:solidFill>
              <a:schemeClr val="accent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7" name="直接箭头连接符 16"/>
          <p:cNvCxnSpPr>
            <a:stCxn id="5" idx="6"/>
            <a:endCxn id="7" idx="2"/>
          </p:cNvCxnSpPr>
          <p:nvPr/>
        </p:nvCxnSpPr>
        <p:spPr>
          <a:xfrm>
            <a:off x="10948272" y="3207531"/>
            <a:ext cx="615821" cy="93808"/>
          </a:xfrm>
          <a:prstGeom prst="straightConnector1">
            <a:avLst/>
          </a:prstGeom>
          <a:ln w="38100">
            <a:solidFill>
              <a:schemeClr val="accent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 name="直接箭头连接符 17"/>
          <p:cNvCxnSpPr>
            <a:stCxn id="8" idx="3"/>
            <a:endCxn id="19" idx="7"/>
          </p:cNvCxnSpPr>
          <p:nvPr/>
        </p:nvCxnSpPr>
        <p:spPr>
          <a:xfrm flipH="1">
            <a:off x="9045342" y="2736167"/>
            <a:ext cx="381880" cy="332012"/>
          </a:xfrm>
          <a:prstGeom prst="straightConnector1">
            <a:avLst/>
          </a:prstGeom>
          <a:ln w="38100">
            <a:solidFill>
              <a:srgbClr val="FF0000"/>
            </a:solidFill>
            <a:prstDash val="solid"/>
            <a:headEnd type="none" w="med" len="med"/>
            <a:tailEnd type="none" w="med" len="med"/>
          </a:ln>
          <a:effectLst>
            <a:glow rad="1016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19" name="椭圆 18"/>
          <p:cNvSpPr/>
          <p:nvPr/>
        </p:nvSpPr>
        <p:spPr>
          <a:xfrm>
            <a:off x="8689189" y="3007073"/>
            <a:ext cx="417259" cy="4172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7</a:t>
            </a:r>
            <a:endParaRPr lang="zh-CN" altLang="en-US" dirty="0"/>
          </a:p>
        </p:txBody>
      </p:sp>
      <p:cxnSp>
        <p:nvCxnSpPr>
          <p:cNvPr id="20" name="直接箭头连接符 19"/>
          <p:cNvCxnSpPr>
            <a:stCxn id="19" idx="5"/>
            <a:endCxn id="21" idx="0"/>
          </p:cNvCxnSpPr>
          <p:nvPr/>
        </p:nvCxnSpPr>
        <p:spPr>
          <a:xfrm>
            <a:off x="9045342" y="3363226"/>
            <a:ext cx="240581" cy="514330"/>
          </a:xfrm>
          <a:prstGeom prst="straightConnector1">
            <a:avLst/>
          </a:prstGeom>
          <a:ln w="38100">
            <a:solidFill>
              <a:schemeClr val="accent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1" name="椭圆 20"/>
          <p:cNvSpPr/>
          <p:nvPr/>
        </p:nvSpPr>
        <p:spPr>
          <a:xfrm>
            <a:off x="9077293" y="3877556"/>
            <a:ext cx="417259" cy="4172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8</a:t>
            </a:r>
            <a:endParaRPr lang="zh-CN" altLang="en-US" dirty="0"/>
          </a:p>
        </p:txBody>
      </p:sp>
      <p:cxnSp>
        <p:nvCxnSpPr>
          <p:cNvPr id="22" name="直接箭头连接符 21"/>
          <p:cNvCxnSpPr>
            <a:stCxn id="24" idx="0"/>
            <a:endCxn id="19" idx="3"/>
          </p:cNvCxnSpPr>
          <p:nvPr/>
        </p:nvCxnSpPr>
        <p:spPr>
          <a:xfrm flipV="1">
            <a:off x="8445228" y="3363226"/>
            <a:ext cx="305067" cy="514329"/>
          </a:xfrm>
          <a:prstGeom prst="straightConnector1">
            <a:avLst/>
          </a:prstGeom>
          <a:ln w="38100">
            <a:solidFill>
              <a:schemeClr val="accent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 name="直接箭头连接符 22"/>
          <p:cNvCxnSpPr>
            <a:stCxn id="21" idx="2"/>
            <a:endCxn id="24" idx="6"/>
          </p:cNvCxnSpPr>
          <p:nvPr/>
        </p:nvCxnSpPr>
        <p:spPr>
          <a:xfrm flipH="1" flipV="1">
            <a:off x="8653857" y="4086185"/>
            <a:ext cx="423436" cy="1"/>
          </a:xfrm>
          <a:prstGeom prst="straightConnector1">
            <a:avLst/>
          </a:prstGeom>
          <a:ln w="38100">
            <a:solidFill>
              <a:schemeClr val="accent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4" name="椭圆 23"/>
          <p:cNvSpPr/>
          <p:nvPr/>
        </p:nvSpPr>
        <p:spPr>
          <a:xfrm>
            <a:off x="8236598" y="3877555"/>
            <a:ext cx="417259" cy="4172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9</a:t>
            </a:r>
            <a:endParaRPr lang="zh-CN" altLang="en-US" dirty="0"/>
          </a:p>
        </p:txBody>
      </p:sp>
    </p:spTree>
    <p:extLst>
      <p:ext uri="{BB962C8B-B14F-4D97-AF65-F5344CB8AC3E}">
        <p14:creationId xmlns:p14="http://schemas.microsoft.com/office/powerpoint/2010/main" val="20252689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Effect transition="in" filter="fade">
                                      <p:cBhvr>
                                        <p:cTn id="27" dur="500"/>
                                        <p:tgtEl>
                                          <p:spTgt spid="3">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Effect transition="in" filter="fade">
                                      <p:cBhvr>
                                        <p:cTn id="3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prstGeom prst="rect">
            <a:avLst/>
          </a:prstGeom>
        </p:spPr>
        <p:txBody>
          <a:bodyPr vert="horz" wrap="square" lIns="0" tIns="8037" rIns="0" bIns="0" numCol="1" rtlCol="0" anchor="ctr" anchorCtr="0" compatLnSpc="1">
            <a:prstTxWarp prst="textNoShape">
              <a:avLst/>
            </a:prstTxWarp>
            <a:spAutoFit/>
          </a:bodyPr>
          <a:lstStyle/>
          <a:p>
            <a:pPr marL="8929">
              <a:spcBef>
                <a:spcPts val="63"/>
              </a:spcBef>
            </a:pPr>
            <a:r>
              <a:rPr spc="-42" dirty="0">
                <a:solidFill>
                  <a:srgbClr val="EE220C"/>
                </a:solidFill>
                <a:latin typeface="Arial Unicode MS"/>
                <a:cs typeface="Arial Unicode MS"/>
              </a:rPr>
              <a:t>无向图</a:t>
            </a:r>
            <a:r>
              <a:rPr spc="-42" dirty="0">
                <a:latin typeface="Arial Unicode MS"/>
                <a:cs typeface="Arial Unicode MS"/>
              </a:rPr>
              <a:t>的割点与</a:t>
            </a:r>
            <a:r>
              <a:rPr spc="-35" dirty="0">
                <a:latin typeface="Arial Unicode MS"/>
                <a:cs typeface="Arial Unicode MS"/>
              </a:rPr>
              <a:t>桥</a:t>
            </a:r>
          </a:p>
        </p:txBody>
      </p:sp>
      <p:sp>
        <p:nvSpPr>
          <p:cNvPr id="4" name="内容占位符 3"/>
          <p:cNvSpPr>
            <a:spLocks noGrp="1"/>
          </p:cNvSpPr>
          <p:nvPr>
            <p:ph idx="1"/>
          </p:nvPr>
        </p:nvSpPr>
        <p:spPr>
          <a:xfrm>
            <a:off x="609600" y="1196752"/>
            <a:ext cx="10766612" cy="4845460"/>
          </a:xfrm>
        </p:spPr>
        <p:txBody>
          <a:bodyPr/>
          <a:lstStyle/>
          <a:p>
            <a:pPr marL="8929">
              <a:spcBef>
                <a:spcPts val="4"/>
              </a:spcBef>
            </a:pPr>
            <a:r>
              <a:rPr lang="zh-CN" altLang="en-US" sz="3200" dirty="0" smtClean="0">
                <a:latin typeface="Arial Unicode MS"/>
                <a:cs typeface="Arial Unicode MS"/>
              </a:rPr>
              <a:t>割点</a:t>
            </a:r>
            <a:r>
              <a:rPr lang="zh-CN" altLang="en-US" sz="3200" dirty="0">
                <a:latin typeface="Arial Unicode MS"/>
                <a:cs typeface="Arial Unicode MS"/>
              </a:rPr>
              <a:t>与桥（割边）</a:t>
            </a:r>
            <a:r>
              <a:rPr lang="zh-CN" altLang="en-US" sz="3200" spc="-11" dirty="0">
                <a:latin typeface="Arial Unicode MS"/>
                <a:cs typeface="Arial Unicode MS"/>
              </a:rPr>
              <a:t>的关系</a:t>
            </a:r>
            <a:r>
              <a:rPr lang="zh-CN" altLang="en-US" sz="3200" spc="-11" dirty="0" smtClean="0">
                <a:latin typeface="Arial Unicode MS"/>
                <a:cs typeface="Arial Unicode MS"/>
              </a:rPr>
              <a:t>：</a:t>
            </a:r>
            <a:endParaRPr lang="zh-CN" altLang="en-US" sz="2800" dirty="0">
              <a:latin typeface="Arial Unicode MS"/>
              <a:cs typeface="Arial Unicode MS"/>
            </a:endParaRPr>
          </a:p>
          <a:p>
            <a:pPr marL="853662" lvl="1" indent="-445129">
              <a:buSzPct val="96875"/>
              <a:buFont typeface="Arial"/>
              <a:buAutoNum type="arabicPlain"/>
              <a:tabLst>
                <a:tab pos="454058" algn="l"/>
              </a:tabLst>
            </a:pPr>
            <a:r>
              <a:rPr lang="zh-CN" altLang="en-US" sz="2800" dirty="0">
                <a:latin typeface="Arial Unicode MS"/>
                <a:cs typeface="Arial Unicode MS"/>
              </a:rPr>
              <a:t>有</a:t>
            </a:r>
            <a:r>
              <a:rPr lang="zh-CN" altLang="en-US" sz="2800" dirty="0" smtClean="0">
                <a:latin typeface="Arial Unicode MS"/>
                <a:cs typeface="Arial Unicode MS"/>
              </a:rPr>
              <a:t>割点不一定</a:t>
            </a:r>
            <a:r>
              <a:rPr lang="zh-CN" altLang="en-US" sz="2800" dirty="0">
                <a:latin typeface="Arial Unicode MS"/>
                <a:cs typeface="Arial Unicode MS"/>
              </a:rPr>
              <a:t>有桥</a:t>
            </a:r>
            <a:r>
              <a:rPr lang="en-US" altLang="zh-CN" sz="2800" dirty="0">
                <a:latin typeface="Arial"/>
                <a:cs typeface="Arial"/>
              </a:rPr>
              <a:t>,</a:t>
            </a:r>
            <a:r>
              <a:rPr lang="zh-CN" altLang="en-US" sz="2800" spc="-7" dirty="0">
                <a:latin typeface="Arial Unicode MS"/>
                <a:cs typeface="Arial Unicode MS"/>
              </a:rPr>
              <a:t>有桥一定存在</a:t>
            </a:r>
            <a:r>
              <a:rPr lang="zh-CN" altLang="en-US" sz="2800" spc="-7" dirty="0" smtClean="0">
                <a:latin typeface="Arial Unicode MS"/>
                <a:cs typeface="Arial Unicode MS"/>
              </a:rPr>
              <a:t>割点</a:t>
            </a:r>
            <a:endParaRPr lang="zh-CN" altLang="en-US" sz="2800" dirty="0">
              <a:latin typeface="Arial Unicode MS"/>
              <a:cs typeface="Arial Unicode MS"/>
            </a:endParaRPr>
          </a:p>
          <a:p>
            <a:pPr marL="853662" lvl="1" indent="-445129">
              <a:buSzPct val="96875"/>
              <a:buFont typeface="Arial"/>
              <a:buAutoNum type="arabicPlain"/>
              <a:tabLst>
                <a:tab pos="454058" algn="l"/>
              </a:tabLst>
            </a:pPr>
            <a:r>
              <a:rPr lang="zh-CN" altLang="en-US" sz="2800" spc="-4" dirty="0">
                <a:latin typeface="Arial Unicode MS"/>
                <a:cs typeface="Arial Unicode MS"/>
              </a:rPr>
              <a:t>桥一定是割点依附的边</a:t>
            </a:r>
            <a:r>
              <a:rPr lang="zh-CN" altLang="en-US" sz="2800" spc="-4" dirty="0" smtClean="0">
                <a:latin typeface="Arial Unicode MS"/>
                <a:cs typeface="Arial Unicode MS"/>
              </a:rPr>
              <a:t>。</a:t>
            </a:r>
            <a:endParaRPr lang="zh-CN" altLang="en-US" sz="2800" dirty="0"/>
          </a:p>
        </p:txBody>
      </p:sp>
      <p:sp>
        <p:nvSpPr>
          <p:cNvPr id="5" name="椭圆 4"/>
          <p:cNvSpPr/>
          <p:nvPr/>
        </p:nvSpPr>
        <p:spPr>
          <a:xfrm>
            <a:off x="6841636" y="3031913"/>
            <a:ext cx="417259" cy="4172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1</a:t>
            </a:r>
            <a:endParaRPr lang="zh-CN" altLang="en-US" dirty="0"/>
          </a:p>
        </p:txBody>
      </p:sp>
      <p:sp>
        <p:nvSpPr>
          <p:cNvPr id="6" name="椭圆 5"/>
          <p:cNvSpPr/>
          <p:nvPr/>
        </p:nvSpPr>
        <p:spPr>
          <a:xfrm>
            <a:off x="7258895" y="4298783"/>
            <a:ext cx="417259" cy="4172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4</a:t>
            </a:r>
            <a:endParaRPr lang="zh-CN" altLang="en-US" dirty="0"/>
          </a:p>
        </p:txBody>
      </p:sp>
      <p:sp>
        <p:nvSpPr>
          <p:cNvPr id="7" name="椭圆 6"/>
          <p:cNvSpPr/>
          <p:nvPr/>
        </p:nvSpPr>
        <p:spPr>
          <a:xfrm>
            <a:off x="7984064" y="3346040"/>
            <a:ext cx="417259" cy="4172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2</a:t>
            </a:r>
            <a:endParaRPr lang="zh-CN" altLang="en-US" dirty="0"/>
          </a:p>
        </p:txBody>
      </p:sp>
      <p:sp>
        <p:nvSpPr>
          <p:cNvPr id="8" name="椭圆 7"/>
          <p:cNvSpPr/>
          <p:nvPr/>
        </p:nvSpPr>
        <p:spPr>
          <a:xfrm>
            <a:off x="8291975" y="4392591"/>
            <a:ext cx="417259" cy="4172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3</a:t>
            </a:r>
            <a:endParaRPr lang="zh-CN" altLang="en-US" dirty="0"/>
          </a:p>
        </p:txBody>
      </p:sp>
      <p:sp>
        <p:nvSpPr>
          <p:cNvPr id="9" name="椭圆 8"/>
          <p:cNvSpPr/>
          <p:nvPr/>
        </p:nvSpPr>
        <p:spPr>
          <a:xfrm>
            <a:off x="6093998" y="3679896"/>
            <a:ext cx="417259" cy="417259"/>
          </a:xfrm>
          <a:prstGeom prst="ellipse">
            <a:avLst/>
          </a:prstGeom>
          <a:solidFill>
            <a:srgbClr val="FF0000"/>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5</a:t>
            </a:r>
            <a:endParaRPr lang="zh-CN" altLang="en-US" dirty="0"/>
          </a:p>
        </p:txBody>
      </p:sp>
      <p:cxnSp>
        <p:nvCxnSpPr>
          <p:cNvPr id="10" name="直接箭头连接符 9"/>
          <p:cNvCxnSpPr>
            <a:stCxn id="5" idx="6"/>
            <a:endCxn id="7" idx="1"/>
          </p:cNvCxnSpPr>
          <p:nvPr/>
        </p:nvCxnSpPr>
        <p:spPr>
          <a:xfrm>
            <a:off x="7258895" y="3240543"/>
            <a:ext cx="786275" cy="166603"/>
          </a:xfrm>
          <a:prstGeom prst="straightConnector1">
            <a:avLst/>
          </a:prstGeom>
          <a:ln w="38100">
            <a:solidFill>
              <a:schemeClr val="accent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 name="直接箭头连接符 10"/>
          <p:cNvCxnSpPr>
            <a:stCxn id="7" idx="5"/>
            <a:endCxn id="8" idx="0"/>
          </p:cNvCxnSpPr>
          <p:nvPr/>
        </p:nvCxnSpPr>
        <p:spPr>
          <a:xfrm>
            <a:off x="8340217" y="3702193"/>
            <a:ext cx="160388" cy="690398"/>
          </a:xfrm>
          <a:prstGeom prst="straightConnector1">
            <a:avLst/>
          </a:prstGeom>
          <a:ln w="38100">
            <a:solidFill>
              <a:schemeClr val="accent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 name="直接箭头连接符 11"/>
          <p:cNvCxnSpPr>
            <a:stCxn id="7" idx="3"/>
            <a:endCxn id="6" idx="7"/>
          </p:cNvCxnSpPr>
          <p:nvPr/>
        </p:nvCxnSpPr>
        <p:spPr>
          <a:xfrm flipH="1">
            <a:off x="7615048" y="3702193"/>
            <a:ext cx="430122" cy="657696"/>
          </a:xfrm>
          <a:prstGeom prst="straightConnector1">
            <a:avLst/>
          </a:prstGeom>
          <a:ln w="38100">
            <a:solidFill>
              <a:schemeClr val="accent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 name="直接箭头连接符 12"/>
          <p:cNvCxnSpPr>
            <a:stCxn id="6" idx="0"/>
            <a:endCxn id="5" idx="4"/>
          </p:cNvCxnSpPr>
          <p:nvPr/>
        </p:nvCxnSpPr>
        <p:spPr>
          <a:xfrm flipH="1" flipV="1">
            <a:off x="7050266" y="3449172"/>
            <a:ext cx="417259" cy="849611"/>
          </a:xfrm>
          <a:prstGeom prst="straightConnector1">
            <a:avLst/>
          </a:prstGeom>
          <a:ln w="38100">
            <a:solidFill>
              <a:schemeClr val="accent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 name="直接箭头连接符 13"/>
          <p:cNvCxnSpPr>
            <a:stCxn id="5" idx="3"/>
            <a:endCxn id="9" idx="7"/>
          </p:cNvCxnSpPr>
          <p:nvPr/>
        </p:nvCxnSpPr>
        <p:spPr>
          <a:xfrm flipH="1">
            <a:off x="6450151" y="3388066"/>
            <a:ext cx="452591" cy="352936"/>
          </a:xfrm>
          <a:prstGeom prst="straightConnector1">
            <a:avLst/>
          </a:prstGeom>
          <a:ln w="38100">
            <a:solidFill>
              <a:schemeClr val="accent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 name="直接箭头连接符 14"/>
          <p:cNvCxnSpPr>
            <a:stCxn id="9" idx="4"/>
            <a:endCxn id="16" idx="0"/>
          </p:cNvCxnSpPr>
          <p:nvPr/>
        </p:nvCxnSpPr>
        <p:spPr>
          <a:xfrm>
            <a:off x="6302628" y="4097155"/>
            <a:ext cx="417259" cy="782754"/>
          </a:xfrm>
          <a:prstGeom prst="straightConnector1">
            <a:avLst/>
          </a:prstGeom>
          <a:ln w="38100">
            <a:solidFill>
              <a:schemeClr val="accent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6" name="椭圆 15"/>
          <p:cNvSpPr/>
          <p:nvPr/>
        </p:nvSpPr>
        <p:spPr>
          <a:xfrm>
            <a:off x="6511257" y="4879909"/>
            <a:ext cx="417259" cy="4172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6</a:t>
            </a:r>
            <a:endParaRPr lang="zh-CN" altLang="en-US" dirty="0"/>
          </a:p>
        </p:txBody>
      </p:sp>
      <p:cxnSp>
        <p:nvCxnSpPr>
          <p:cNvPr id="17" name="直接箭头连接符 16"/>
          <p:cNvCxnSpPr>
            <a:stCxn id="16" idx="7"/>
            <a:endCxn id="6" idx="3"/>
          </p:cNvCxnSpPr>
          <p:nvPr/>
        </p:nvCxnSpPr>
        <p:spPr>
          <a:xfrm flipV="1">
            <a:off x="6867410" y="4654936"/>
            <a:ext cx="452591" cy="286079"/>
          </a:xfrm>
          <a:prstGeom prst="straightConnector1">
            <a:avLst/>
          </a:prstGeom>
          <a:ln w="38100">
            <a:solidFill>
              <a:schemeClr val="accent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 name="直接箭头连接符 17"/>
          <p:cNvCxnSpPr>
            <a:stCxn id="6" idx="6"/>
            <a:endCxn id="8" idx="2"/>
          </p:cNvCxnSpPr>
          <p:nvPr/>
        </p:nvCxnSpPr>
        <p:spPr>
          <a:xfrm>
            <a:off x="7676154" y="4507413"/>
            <a:ext cx="615821" cy="93808"/>
          </a:xfrm>
          <a:prstGeom prst="straightConnector1">
            <a:avLst/>
          </a:prstGeom>
          <a:ln w="38100">
            <a:solidFill>
              <a:schemeClr val="accent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 name="直接箭头连接符 18"/>
          <p:cNvCxnSpPr>
            <a:stCxn id="9" idx="3"/>
            <a:endCxn id="20" idx="7"/>
          </p:cNvCxnSpPr>
          <p:nvPr/>
        </p:nvCxnSpPr>
        <p:spPr>
          <a:xfrm flipH="1">
            <a:off x="5773224" y="4036049"/>
            <a:ext cx="381880" cy="332012"/>
          </a:xfrm>
          <a:prstGeom prst="straightConnector1">
            <a:avLst/>
          </a:prstGeom>
          <a:ln w="38100">
            <a:solidFill>
              <a:srgbClr val="FF0000"/>
            </a:solidFill>
            <a:prstDash val="solid"/>
            <a:headEnd type="none" w="med" len="med"/>
            <a:tailEnd type="none" w="med" len="med"/>
          </a:ln>
          <a:effectLst>
            <a:glow rad="1016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20" name="椭圆 19"/>
          <p:cNvSpPr/>
          <p:nvPr/>
        </p:nvSpPr>
        <p:spPr>
          <a:xfrm>
            <a:off x="5417071" y="4306955"/>
            <a:ext cx="417259" cy="417259"/>
          </a:xfrm>
          <a:prstGeom prst="ellipse">
            <a:avLst/>
          </a:prstGeom>
          <a:solidFill>
            <a:srgbClr val="FF0000"/>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7</a:t>
            </a:r>
            <a:endParaRPr lang="zh-CN" altLang="en-US" dirty="0"/>
          </a:p>
        </p:txBody>
      </p:sp>
      <p:cxnSp>
        <p:nvCxnSpPr>
          <p:cNvPr id="21" name="直接箭头连接符 20"/>
          <p:cNvCxnSpPr>
            <a:stCxn id="20" idx="5"/>
            <a:endCxn id="22" idx="0"/>
          </p:cNvCxnSpPr>
          <p:nvPr/>
        </p:nvCxnSpPr>
        <p:spPr>
          <a:xfrm>
            <a:off x="5773224" y="4663108"/>
            <a:ext cx="240581" cy="514330"/>
          </a:xfrm>
          <a:prstGeom prst="straightConnector1">
            <a:avLst/>
          </a:prstGeom>
          <a:ln w="38100">
            <a:solidFill>
              <a:schemeClr val="accent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2" name="椭圆 21"/>
          <p:cNvSpPr/>
          <p:nvPr/>
        </p:nvSpPr>
        <p:spPr>
          <a:xfrm>
            <a:off x="5805175" y="5177438"/>
            <a:ext cx="417259" cy="4172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8</a:t>
            </a:r>
            <a:endParaRPr lang="zh-CN" altLang="en-US" dirty="0"/>
          </a:p>
        </p:txBody>
      </p:sp>
      <p:cxnSp>
        <p:nvCxnSpPr>
          <p:cNvPr id="23" name="直接箭头连接符 22"/>
          <p:cNvCxnSpPr>
            <a:stCxn id="25" idx="0"/>
            <a:endCxn id="20" idx="3"/>
          </p:cNvCxnSpPr>
          <p:nvPr/>
        </p:nvCxnSpPr>
        <p:spPr>
          <a:xfrm flipV="1">
            <a:off x="5173110" y="4663108"/>
            <a:ext cx="305067" cy="514329"/>
          </a:xfrm>
          <a:prstGeom prst="straightConnector1">
            <a:avLst/>
          </a:prstGeom>
          <a:ln w="38100">
            <a:solidFill>
              <a:schemeClr val="accent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4" name="直接箭头连接符 23"/>
          <p:cNvCxnSpPr>
            <a:stCxn id="22" idx="2"/>
            <a:endCxn id="25" idx="6"/>
          </p:cNvCxnSpPr>
          <p:nvPr/>
        </p:nvCxnSpPr>
        <p:spPr>
          <a:xfrm flipH="1" flipV="1">
            <a:off x="5381739" y="5386067"/>
            <a:ext cx="423436" cy="1"/>
          </a:xfrm>
          <a:prstGeom prst="straightConnector1">
            <a:avLst/>
          </a:prstGeom>
          <a:ln w="38100">
            <a:solidFill>
              <a:schemeClr val="accent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5" name="椭圆 24"/>
          <p:cNvSpPr/>
          <p:nvPr/>
        </p:nvSpPr>
        <p:spPr>
          <a:xfrm>
            <a:off x="4964480" y="5177437"/>
            <a:ext cx="417259" cy="4172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9</a:t>
            </a:r>
            <a:endParaRPr lang="zh-CN" altLang="en-US" dirty="0"/>
          </a:p>
        </p:txBody>
      </p:sp>
    </p:spTree>
    <p:extLst>
      <p:ext uri="{BB962C8B-B14F-4D97-AF65-F5344CB8AC3E}">
        <p14:creationId xmlns:p14="http://schemas.microsoft.com/office/powerpoint/2010/main" val="392141866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双连通分量</a:t>
            </a:r>
            <a:endParaRPr lang="zh-CN" altLang="en-US" dirty="0"/>
          </a:p>
        </p:txBody>
      </p:sp>
      <p:sp>
        <p:nvSpPr>
          <p:cNvPr id="3" name="内容占位符 2"/>
          <p:cNvSpPr>
            <a:spLocks noGrp="1"/>
          </p:cNvSpPr>
          <p:nvPr>
            <p:ph idx="1"/>
          </p:nvPr>
        </p:nvSpPr>
        <p:spPr>
          <a:xfrm>
            <a:off x="609601" y="1196752"/>
            <a:ext cx="7851872" cy="5239907"/>
          </a:xfrm>
          <a:prstGeom prst="rect">
            <a:avLst/>
          </a:prstGeom>
        </p:spPr>
        <p:txBody>
          <a:bodyPr/>
          <a:lstStyle/>
          <a:p>
            <a:pPr>
              <a:buClr>
                <a:schemeClr val="tx2"/>
              </a:buClr>
            </a:pPr>
            <a:r>
              <a:rPr lang="zh-CN" altLang="en-US" sz="2000" b="1" dirty="0"/>
              <a:t>边双</a:t>
            </a:r>
            <a:r>
              <a:rPr lang="zh-CN" altLang="en-US" sz="2000" b="1" dirty="0" smtClean="0"/>
              <a:t>连通</a:t>
            </a:r>
            <a:endParaRPr lang="en-US" altLang="zh-CN" sz="2000" b="1" dirty="0" smtClean="0"/>
          </a:p>
          <a:p>
            <a:pPr lvl="1">
              <a:buClr>
                <a:schemeClr val="tx2"/>
              </a:buClr>
            </a:pPr>
            <a:r>
              <a:rPr lang="zh-CN" altLang="en-US" sz="1800" b="1" dirty="0"/>
              <a:t>在一张连通的无向图中，对于两个点 </a:t>
            </a:r>
            <a:r>
              <a:rPr lang="en-US" altLang="zh-CN" sz="1800" b="1" dirty="0"/>
              <a:t>u </a:t>
            </a:r>
            <a:r>
              <a:rPr lang="zh-CN" altLang="en-US" sz="1800" b="1" dirty="0"/>
              <a:t>和 </a:t>
            </a:r>
            <a:r>
              <a:rPr lang="en-US" altLang="zh-CN" sz="1800" b="1" dirty="0"/>
              <a:t>v</a:t>
            </a:r>
            <a:r>
              <a:rPr lang="zh-CN" altLang="en-US" sz="1800" b="1" dirty="0"/>
              <a:t>，如果无论删去哪条边（只能删去一条）都不能使它们不连通，我们就说 </a:t>
            </a:r>
            <a:r>
              <a:rPr lang="en-US" altLang="zh-CN" sz="1800" b="1" dirty="0"/>
              <a:t>u </a:t>
            </a:r>
            <a:r>
              <a:rPr lang="zh-CN" altLang="en-US" sz="1800" b="1" dirty="0"/>
              <a:t>和 </a:t>
            </a:r>
            <a:r>
              <a:rPr lang="en-US" altLang="zh-CN" sz="1800" b="1" dirty="0"/>
              <a:t>v </a:t>
            </a:r>
            <a:r>
              <a:rPr lang="zh-CN" altLang="en-US" sz="1800" b="1" dirty="0"/>
              <a:t>边双连通</a:t>
            </a:r>
            <a:endParaRPr lang="en-US" altLang="zh-CN" sz="1800" b="1" dirty="0" smtClean="0"/>
          </a:p>
          <a:p>
            <a:pPr>
              <a:buClr>
                <a:schemeClr val="tx2"/>
              </a:buClr>
            </a:pPr>
            <a:r>
              <a:rPr lang="zh-CN" altLang="en-US" sz="2000" b="1" dirty="0"/>
              <a:t>点双</a:t>
            </a:r>
            <a:r>
              <a:rPr lang="zh-CN" altLang="en-US" sz="2000" b="1" dirty="0" smtClean="0"/>
              <a:t>连通</a:t>
            </a:r>
            <a:endParaRPr lang="en-US" altLang="zh-CN" sz="2000" b="1" dirty="0" smtClean="0"/>
          </a:p>
          <a:p>
            <a:pPr lvl="1">
              <a:buClr>
                <a:schemeClr val="tx2"/>
              </a:buClr>
            </a:pPr>
            <a:r>
              <a:rPr lang="zh-CN" altLang="en-US" sz="1800" dirty="0"/>
              <a:t>在一张连通的无向图中，对于两个点 </a:t>
            </a:r>
            <a:r>
              <a:rPr lang="en-US" altLang="zh-CN" sz="1800" dirty="0"/>
              <a:t>u </a:t>
            </a:r>
            <a:r>
              <a:rPr lang="zh-CN" altLang="en-US" sz="1800" dirty="0"/>
              <a:t>和 </a:t>
            </a:r>
            <a:r>
              <a:rPr lang="en-US" altLang="zh-CN" sz="1800" dirty="0"/>
              <a:t>v</a:t>
            </a:r>
            <a:r>
              <a:rPr lang="zh-CN" altLang="en-US" sz="1800" dirty="0"/>
              <a:t>，如果无论删去哪个点（只能删去一个，且不能删 </a:t>
            </a:r>
            <a:r>
              <a:rPr lang="en-US" altLang="zh-CN" sz="1800" dirty="0"/>
              <a:t>u </a:t>
            </a:r>
            <a:r>
              <a:rPr lang="zh-CN" altLang="en-US" sz="1800" dirty="0"/>
              <a:t>和 </a:t>
            </a:r>
            <a:r>
              <a:rPr lang="en-US" altLang="zh-CN" sz="1800" dirty="0"/>
              <a:t>v </a:t>
            </a:r>
            <a:r>
              <a:rPr lang="zh-CN" altLang="en-US" sz="1800" dirty="0"/>
              <a:t>自己）都不能使它们不连通，我们就说 </a:t>
            </a:r>
            <a:r>
              <a:rPr lang="en-US" altLang="zh-CN" sz="1800" dirty="0"/>
              <a:t>u </a:t>
            </a:r>
            <a:r>
              <a:rPr lang="zh-CN" altLang="en-US" sz="1800" dirty="0"/>
              <a:t>和 </a:t>
            </a:r>
            <a:r>
              <a:rPr lang="en-US" altLang="zh-CN" sz="1800" dirty="0"/>
              <a:t>v </a:t>
            </a:r>
            <a:r>
              <a:rPr lang="zh-CN" altLang="en-US" sz="1800" dirty="0"/>
              <a:t>点双连通</a:t>
            </a:r>
            <a:endParaRPr lang="en-US" altLang="zh-CN" sz="1800" dirty="0" smtClean="0"/>
          </a:p>
          <a:p>
            <a:pPr>
              <a:buClr>
                <a:schemeClr val="tx2"/>
              </a:buClr>
            </a:pPr>
            <a:r>
              <a:rPr lang="zh-CN" altLang="en-US" sz="2000" dirty="0" smtClean="0"/>
              <a:t>点</a:t>
            </a:r>
            <a:r>
              <a:rPr lang="zh-CN" altLang="en-US" sz="2000" dirty="0" smtClean="0"/>
              <a:t>双</a:t>
            </a:r>
            <a:r>
              <a:rPr lang="zh-CN" altLang="en-US" sz="2000" dirty="0" smtClean="0"/>
              <a:t>连通图</a:t>
            </a:r>
            <a:endParaRPr lang="en-US" altLang="zh-CN" sz="2000" dirty="0" smtClean="0"/>
          </a:p>
          <a:p>
            <a:pPr lvl="1">
              <a:buClr>
                <a:schemeClr val="tx2"/>
              </a:buClr>
            </a:pPr>
            <a:r>
              <a:rPr lang="zh-CN" altLang="en-US" sz="1800" dirty="0" smtClean="0"/>
              <a:t>没有</a:t>
            </a:r>
            <a:r>
              <a:rPr lang="zh-CN" altLang="en-US" sz="1800" dirty="0"/>
              <a:t>割点的连通图是点双连通的。</a:t>
            </a:r>
            <a:endParaRPr lang="en-US" altLang="zh-CN" sz="1800" dirty="0" smtClean="0"/>
          </a:p>
          <a:p>
            <a:pPr>
              <a:buClr>
                <a:schemeClr val="tx2"/>
              </a:buClr>
            </a:pPr>
            <a:r>
              <a:rPr lang="zh-CN" altLang="en-US" sz="2000" dirty="0" smtClean="0"/>
              <a:t>边双</a:t>
            </a:r>
            <a:r>
              <a:rPr lang="zh-CN" altLang="en-US" sz="2000" dirty="0" smtClean="0"/>
              <a:t>连通图</a:t>
            </a:r>
            <a:endParaRPr lang="en-US" altLang="zh-CN" sz="2000" dirty="0" smtClean="0"/>
          </a:p>
          <a:p>
            <a:pPr lvl="1">
              <a:buClr>
                <a:schemeClr val="tx2"/>
              </a:buClr>
            </a:pPr>
            <a:r>
              <a:rPr lang="zh-CN" altLang="en-US" sz="1800" dirty="0" smtClean="0"/>
              <a:t>没有</a:t>
            </a:r>
            <a:r>
              <a:rPr lang="zh-CN" altLang="en-US" sz="1800" dirty="0"/>
              <a:t>桥的连通图是边双连通的。</a:t>
            </a:r>
            <a:endParaRPr lang="en-US" altLang="zh-CN" sz="1800" dirty="0" smtClean="0"/>
          </a:p>
          <a:p>
            <a:pPr>
              <a:buClr>
                <a:schemeClr val="tx2"/>
              </a:buClr>
            </a:pPr>
            <a:r>
              <a:rPr lang="zh-CN" altLang="en-US" sz="2000" dirty="0" smtClean="0"/>
              <a:t>无向图</a:t>
            </a:r>
            <a:r>
              <a:rPr lang="en-US" altLang="zh-CN" sz="2000" dirty="0" smtClean="0"/>
              <a:t>G</a:t>
            </a:r>
            <a:r>
              <a:rPr lang="zh-CN" altLang="en-US" sz="2000" dirty="0" smtClean="0"/>
              <a:t>的极大</a:t>
            </a:r>
            <a:r>
              <a:rPr lang="en-US" altLang="zh-CN" sz="2000" dirty="0" smtClean="0"/>
              <a:t>(</a:t>
            </a:r>
            <a:r>
              <a:rPr lang="zh-CN" altLang="en-US" sz="2000" dirty="0" smtClean="0"/>
              <a:t>点</a:t>
            </a:r>
            <a:r>
              <a:rPr lang="en-US" altLang="zh-CN" sz="2000" dirty="0" smtClean="0"/>
              <a:t>/</a:t>
            </a:r>
            <a:r>
              <a:rPr lang="zh-CN" altLang="en-US" sz="2000" dirty="0" smtClean="0"/>
              <a:t>边</a:t>
            </a:r>
            <a:r>
              <a:rPr lang="en-US" altLang="zh-CN" sz="2000" dirty="0" smtClean="0"/>
              <a:t>)</a:t>
            </a:r>
            <a:r>
              <a:rPr lang="zh-CN" altLang="en-US" sz="2000" dirty="0" smtClean="0"/>
              <a:t>双连通子图称为</a:t>
            </a:r>
            <a:r>
              <a:rPr lang="en-US" altLang="zh-CN" sz="2000" dirty="0"/>
              <a:t>(</a:t>
            </a:r>
            <a:r>
              <a:rPr lang="zh-CN" altLang="en-US" sz="2000" dirty="0"/>
              <a:t>点</a:t>
            </a:r>
            <a:r>
              <a:rPr lang="en-US" altLang="zh-CN" sz="2000" dirty="0"/>
              <a:t>/</a:t>
            </a:r>
            <a:r>
              <a:rPr lang="zh-CN" altLang="en-US" sz="2000" dirty="0"/>
              <a:t>边</a:t>
            </a:r>
            <a:r>
              <a:rPr lang="en-US" altLang="zh-CN" sz="2000" dirty="0" smtClean="0"/>
              <a:t>)</a:t>
            </a:r>
            <a:r>
              <a:rPr lang="zh-CN" altLang="en-US" sz="2000" dirty="0" smtClean="0"/>
              <a:t>双连通分量。</a:t>
            </a:r>
            <a:endParaRPr lang="en-US" altLang="zh-CN" sz="2000" dirty="0" smtClean="0"/>
          </a:p>
          <a:p>
            <a:pPr>
              <a:buClr>
                <a:schemeClr val="tx2"/>
              </a:buClr>
            </a:pPr>
            <a:r>
              <a:rPr lang="zh-CN" altLang="en-US" sz="2000" dirty="0"/>
              <a:t>缩</a:t>
            </a:r>
            <a:r>
              <a:rPr lang="zh-CN" altLang="en-US" sz="2000" dirty="0" smtClean="0"/>
              <a:t>点：把一个双连通分量缩为一个点的过程，就是删除与该双连通分量相关的所有点和边，然后新建一个点，向所有与双连通分量中的点有边相连的点连边。</a:t>
            </a:r>
            <a:endParaRPr lang="zh-CN" altLang="en-US" sz="2000" dirty="0"/>
          </a:p>
        </p:txBody>
      </p:sp>
      <p:sp>
        <p:nvSpPr>
          <p:cNvPr id="4" name="椭圆 3"/>
          <p:cNvSpPr/>
          <p:nvPr/>
        </p:nvSpPr>
        <p:spPr>
          <a:xfrm>
            <a:off x="10113754" y="1732031"/>
            <a:ext cx="417259" cy="4172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1</a:t>
            </a:r>
            <a:endParaRPr lang="zh-CN" altLang="en-US" dirty="0"/>
          </a:p>
        </p:txBody>
      </p:sp>
      <p:sp>
        <p:nvSpPr>
          <p:cNvPr id="5" name="椭圆 4"/>
          <p:cNvSpPr/>
          <p:nvPr/>
        </p:nvSpPr>
        <p:spPr>
          <a:xfrm>
            <a:off x="10531013" y="2998901"/>
            <a:ext cx="417259" cy="4172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4</a:t>
            </a:r>
            <a:endParaRPr lang="zh-CN" altLang="en-US" dirty="0"/>
          </a:p>
        </p:txBody>
      </p:sp>
      <p:sp>
        <p:nvSpPr>
          <p:cNvPr id="6" name="椭圆 5"/>
          <p:cNvSpPr/>
          <p:nvPr/>
        </p:nvSpPr>
        <p:spPr>
          <a:xfrm>
            <a:off x="11256182" y="2046158"/>
            <a:ext cx="417259" cy="4172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2</a:t>
            </a:r>
            <a:endParaRPr lang="zh-CN" altLang="en-US" dirty="0"/>
          </a:p>
        </p:txBody>
      </p:sp>
      <p:sp>
        <p:nvSpPr>
          <p:cNvPr id="7" name="椭圆 6"/>
          <p:cNvSpPr/>
          <p:nvPr/>
        </p:nvSpPr>
        <p:spPr>
          <a:xfrm>
            <a:off x="11564093" y="3092709"/>
            <a:ext cx="417259" cy="4172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3</a:t>
            </a:r>
            <a:endParaRPr lang="zh-CN" altLang="en-US" dirty="0"/>
          </a:p>
        </p:txBody>
      </p:sp>
      <p:sp>
        <p:nvSpPr>
          <p:cNvPr id="8" name="椭圆 7"/>
          <p:cNvSpPr/>
          <p:nvPr/>
        </p:nvSpPr>
        <p:spPr>
          <a:xfrm>
            <a:off x="9366116" y="2380014"/>
            <a:ext cx="417259" cy="417259"/>
          </a:xfrm>
          <a:prstGeom prst="ellipse">
            <a:avLst/>
          </a:prstGeom>
          <a:solidFill>
            <a:srgbClr val="FF0000"/>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5</a:t>
            </a:r>
            <a:endParaRPr lang="zh-CN" altLang="en-US" dirty="0"/>
          </a:p>
        </p:txBody>
      </p:sp>
      <p:cxnSp>
        <p:nvCxnSpPr>
          <p:cNvPr id="9" name="直接箭头连接符 8"/>
          <p:cNvCxnSpPr>
            <a:stCxn id="4" idx="6"/>
            <a:endCxn id="6" idx="1"/>
          </p:cNvCxnSpPr>
          <p:nvPr/>
        </p:nvCxnSpPr>
        <p:spPr>
          <a:xfrm>
            <a:off x="10531013" y="1940661"/>
            <a:ext cx="786275" cy="166603"/>
          </a:xfrm>
          <a:prstGeom prst="straightConnector1">
            <a:avLst/>
          </a:prstGeom>
          <a:ln w="38100">
            <a:solidFill>
              <a:schemeClr val="accent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 name="直接箭头连接符 9"/>
          <p:cNvCxnSpPr>
            <a:stCxn id="6" idx="5"/>
            <a:endCxn id="7" idx="0"/>
          </p:cNvCxnSpPr>
          <p:nvPr/>
        </p:nvCxnSpPr>
        <p:spPr>
          <a:xfrm>
            <a:off x="11612335" y="2402311"/>
            <a:ext cx="160388" cy="690398"/>
          </a:xfrm>
          <a:prstGeom prst="straightConnector1">
            <a:avLst/>
          </a:prstGeom>
          <a:ln w="38100">
            <a:solidFill>
              <a:schemeClr val="accent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 name="直接箭头连接符 10"/>
          <p:cNvCxnSpPr>
            <a:stCxn id="6" idx="3"/>
            <a:endCxn id="5" idx="7"/>
          </p:cNvCxnSpPr>
          <p:nvPr/>
        </p:nvCxnSpPr>
        <p:spPr>
          <a:xfrm flipH="1">
            <a:off x="10887166" y="2402311"/>
            <a:ext cx="430122" cy="657696"/>
          </a:xfrm>
          <a:prstGeom prst="straightConnector1">
            <a:avLst/>
          </a:prstGeom>
          <a:ln w="38100">
            <a:solidFill>
              <a:schemeClr val="accent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 name="直接箭头连接符 11"/>
          <p:cNvCxnSpPr>
            <a:stCxn id="5" idx="0"/>
            <a:endCxn id="4" idx="4"/>
          </p:cNvCxnSpPr>
          <p:nvPr/>
        </p:nvCxnSpPr>
        <p:spPr>
          <a:xfrm flipH="1" flipV="1">
            <a:off x="10322384" y="2149290"/>
            <a:ext cx="417259" cy="849611"/>
          </a:xfrm>
          <a:prstGeom prst="straightConnector1">
            <a:avLst/>
          </a:prstGeom>
          <a:ln w="38100">
            <a:solidFill>
              <a:schemeClr val="accent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 name="直接箭头连接符 12"/>
          <p:cNvCxnSpPr>
            <a:stCxn id="4" idx="3"/>
            <a:endCxn id="8" idx="7"/>
          </p:cNvCxnSpPr>
          <p:nvPr/>
        </p:nvCxnSpPr>
        <p:spPr>
          <a:xfrm flipH="1">
            <a:off x="9722269" y="2088184"/>
            <a:ext cx="452591" cy="352936"/>
          </a:xfrm>
          <a:prstGeom prst="straightConnector1">
            <a:avLst/>
          </a:prstGeom>
          <a:ln w="38100">
            <a:solidFill>
              <a:schemeClr val="accent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 name="直接箭头连接符 13"/>
          <p:cNvCxnSpPr>
            <a:stCxn id="8" idx="4"/>
            <a:endCxn id="15" idx="0"/>
          </p:cNvCxnSpPr>
          <p:nvPr/>
        </p:nvCxnSpPr>
        <p:spPr>
          <a:xfrm>
            <a:off x="9574746" y="2797273"/>
            <a:ext cx="417259" cy="782754"/>
          </a:xfrm>
          <a:prstGeom prst="straightConnector1">
            <a:avLst/>
          </a:prstGeom>
          <a:ln w="38100">
            <a:solidFill>
              <a:schemeClr val="accent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5" name="椭圆 14"/>
          <p:cNvSpPr/>
          <p:nvPr/>
        </p:nvSpPr>
        <p:spPr>
          <a:xfrm>
            <a:off x="9783375" y="3580027"/>
            <a:ext cx="417259" cy="4172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6</a:t>
            </a:r>
            <a:endParaRPr lang="zh-CN" altLang="en-US" dirty="0"/>
          </a:p>
        </p:txBody>
      </p:sp>
      <p:cxnSp>
        <p:nvCxnSpPr>
          <p:cNvPr id="16" name="直接箭头连接符 15"/>
          <p:cNvCxnSpPr>
            <a:stCxn id="15" idx="7"/>
            <a:endCxn id="5" idx="3"/>
          </p:cNvCxnSpPr>
          <p:nvPr/>
        </p:nvCxnSpPr>
        <p:spPr>
          <a:xfrm flipV="1">
            <a:off x="10139528" y="3355054"/>
            <a:ext cx="452591" cy="286079"/>
          </a:xfrm>
          <a:prstGeom prst="straightConnector1">
            <a:avLst/>
          </a:prstGeom>
          <a:ln w="38100">
            <a:solidFill>
              <a:schemeClr val="accent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7" name="直接箭头连接符 16"/>
          <p:cNvCxnSpPr>
            <a:stCxn id="5" idx="6"/>
            <a:endCxn id="7" idx="2"/>
          </p:cNvCxnSpPr>
          <p:nvPr/>
        </p:nvCxnSpPr>
        <p:spPr>
          <a:xfrm>
            <a:off x="10948272" y="3207531"/>
            <a:ext cx="615821" cy="93808"/>
          </a:xfrm>
          <a:prstGeom prst="straightConnector1">
            <a:avLst/>
          </a:prstGeom>
          <a:ln w="38100">
            <a:solidFill>
              <a:schemeClr val="accent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 name="直接箭头连接符 17"/>
          <p:cNvCxnSpPr>
            <a:stCxn id="8" idx="3"/>
            <a:endCxn id="19" idx="7"/>
          </p:cNvCxnSpPr>
          <p:nvPr/>
        </p:nvCxnSpPr>
        <p:spPr>
          <a:xfrm flipH="1">
            <a:off x="9045342" y="2736167"/>
            <a:ext cx="381880" cy="332012"/>
          </a:xfrm>
          <a:prstGeom prst="straightConnector1">
            <a:avLst/>
          </a:prstGeom>
          <a:ln w="38100">
            <a:solidFill>
              <a:srgbClr val="FF0000"/>
            </a:solidFill>
            <a:prstDash val="solid"/>
            <a:headEnd type="none" w="med" len="med"/>
            <a:tailEnd type="none" w="med" len="med"/>
          </a:ln>
          <a:effectLst>
            <a:glow rad="1016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19" name="椭圆 18"/>
          <p:cNvSpPr/>
          <p:nvPr/>
        </p:nvSpPr>
        <p:spPr>
          <a:xfrm>
            <a:off x="8689189" y="3007073"/>
            <a:ext cx="417259" cy="417259"/>
          </a:xfrm>
          <a:prstGeom prst="ellipse">
            <a:avLst/>
          </a:prstGeom>
          <a:solidFill>
            <a:srgbClr val="FF0000"/>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7</a:t>
            </a:r>
            <a:endParaRPr lang="zh-CN" altLang="en-US" dirty="0"/>
          </a:p>
        </p:txBody>
      </p:sp>
      <p:cxnSp>
        <p:nvCxnSpPr>
          <p:cNvPr id="20" name="直接箭头连接符 19"/>
          <p:cNvCxnSpPr>
            <a:stCxn id="19" idx="5"/>
            <a:endCxn id="21" idx="0"/>
          </p:cNvCxnSpPr>
          <p:nvPr/>
        </p:nvCxnSpPr>
        <p:spPr>
          <a:xfrm>
            <a:off x="9045342" y="3363226"/>
            <a:ext cx="240581" cy="514330"/>
          </a:xfrm>
          <a:prstGeom prst="straightConnector1">
            <a:avLst/>
          </a:prstGeom>
          <a:ln w="38100">
            <a:solidFill>
              <a:schemeClr val="accent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1" name="椭圆 20"/>
          <p:cNvSpPr/>
          <p:nvPr/>
        </p:nvSpPr>
        <p:spPr>
          <a:xfrm>
            <a:off x="9077293" y="3877556"/>
            <a:ext cx="417259" cy="4172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8</a:t>
            </a:r>
            <a:endParaRPr lang="zh-CN" altLang="en-US" dirty="0"/>
          </a:p>
        </p:txBody>
      </p:sp>
      <p:cxnSp>
        <p:nvCxnSpPr>
          <p:cNvPr id="22" name="直接箭头连接符 21"/>
          <p:cNvCxnSpPr>
            <a:stCxn id="24" idx="0"/>
            <a:endCxn id="19" idx="3"/>
          </p:cNvCxnSpPr>
          <p:nvPr/>
        </p:nvCxnSpPr>
        <p:spPr>
          <a:xfrm flipV="1">
            <a:off x="8445228" y="3363226"/>
            <a:ext cx="305067" cy="514329"/>
          </a:xfrm>
          <a:prstGeom prst="straightConnector1">
            <a:avLst/>
          </a:prstGeom>
          <a:ln w="38100">
            <a:solidFill>
              <a:schemeClr val="accent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 name="直接箭头连接符 22"/>
          <p:cNvCxnSpPr>
            <a:stCxn id="21" idx="2"/>
            <a:endCxn id="24" idx="6"/>
          </p:cNvCxnSpPr>
          <p:nvPr/>
        </p:nvCxnSpPr>
        <p:spPr>
          <a:xfrm flipH="1" flipV="1">
            <a:off x="8653857" y="4086185"/>
            <a:ext cx="423436" cy="1"/>
          </a:xfrm>
          <a:prstGeom prst="straightConnector1">
            <a:avLst/>
          </a:prstGeom>
          <a:ln w="38100">
            <a:solidFill>
              <a:schemeClr val="accent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4" name="椭圆 23"/>
          <p:cNvSpPr/>
          <p:nvPr/>
        </p:nvSpPr>
        <p:spPr>
          <a:xfrm>
            <a:off x="8236598" y="3877555"/>
            <a:ext cx="417259" cy="4172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9</a:t>
            </a:r>
            <a:endParaRPr lang="zh-CN" altLang="en-US" dirty="0"/>
          </a:p>
        </p:txBody>
      </p:sp>
    </p:spTree>
    <p:extLst>
      <p:ext uri="{BB962C8B-B14F-4D97-AF65-F5344CB8AC3E}">
        <p14:creationId xmlns:p14="http://schemas.microsoft.com/office/powerpoint/2010/main" val="35365394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animEffect transition="in" filter="fade">
                                      <p:cBhvr>
                                        <p:cTn id="7" dur="500"/>
                                        <p:tgtEl>
                                          <p:spTgt spid="3">
                                            <p:txEl>
                                              <p:pRg st="8" end="8"/>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9" end="9"/>
                                            </p:txEl>
                                          </p:spTgt>
                                        </p:tgtEl>
                                        <p:attrNameLst>
                                          <p:attrName>style.visibility</p:attrName>
                                        </p:attrNameLst>
                                      </p:cBhvr>
                                      <p:to>
                                        <p:strVal val="visible"/>
                                      </p:to>
                                    </p:set>
                                    <p:animEffect transition="in" filter="fade">
                                      <p:cBhvr>
                                        <p:cTn id="1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ject 4"/>
          <p:cNvPicPr/>
          <p:nvPr/>
        </p:nvPicPr>
        <p:blipFill>
          <a:blip r:embed="rId2" cstate="print"/>
          <a:stretch>
            <a:fillRect/>
          </a:stretch>
        </p:blipFill>
        <p:spPr>
          <a:xfrm>
            <a:off x="1061801" y="4388695"/>
            <a:ext cx="6180920" cy="2431642"/>
          </a:xfrm>
          <a:prstGeom prst="rect">
            <a:avLst/>
          </a:prstGeom>
        </p:spPr>
      </p:pic>
      <p:sp>
        <p:nvSpPr>
          <p:cNvPr id="2" name="标题 1"/>
          <p:cNvSpPr>
            <a:spLocks noGrp="1"/>
          </p:cNvSpPr>
          <p:nvPr>
            <p:ph type="title"/>
          </p:nvPr>
        </p:nvSpPr>
        <p:spPr/>
        <p:txBody>
          <a:bodyPr/>
          <a:lstStyle/>
          <a:p>
            <a:r>
              <a:rPr lang="en-US" altLang="zh-CN" b="1" dirty="0" err="1" smtClean="0"/>
              <a:t>Dfs</a:t>
            </a:r>
            <a:r>
              <a:rPr lang="zh-CN" altLang="en-US" b="1" dirty="0" smtClean="0"/>
              <a:t>求强连通</a:t>
            </a:r>
            <a:r>
              <a:rPr lang="zh-CN" altLang="en-US" b="1" dirty="0"/>
              <a:t>分量</a:t>
            </a:r>
          </a:p>
        </p:txBody>
      </p:sp>
      <p:sp>
        <p:nvSpPr>
          <p:cNvPr id="9" name="内容占位符 8"/>
          <p:cNvSpPr>
            <a:spLocks noGrp="1"/>
          </p:cNvSpPr>
          <p:nvPr>
            <p:ph idx="1"/>
          </p:nvPr>
        </p:nvSpPr>
        <p:spPr>
          <a:xfrm>
            <a:off x="427870" y="963590"/>
            <a:ext cx="7448782" cy="3581516"/>
          </a:xfrm>
        </p:spPr>
        <p:txBody>
          <a:bodyPr/>
          <a:lstStyle/>
          <a:p>
            <a:r>
              <a:rPr lang="zh-CN" altLang="en-US" sz="2800" dirty="0" smtClean="0"/>
              <a:t>搜索过程产生搜索树</a:t>
            </a:r>
            <a:endParaRPr lang="en-US" altLang="zh-CN" sz="2800" dirty="0" smtClean="0"/>
          </a:p>
          <a:p>
            <a:pPr lvl="1"/>
            <a:r>
              <a:rPr lang="zh-CN" altLang="en-US" sz="2400" b="1" dirty="0" smtClean="0">
                <a:solidFill>
                  <a:srgbClr val="0070C0"/>
                </a:solidFill>
              </a:rPr>
              <a:t>蓝色</a:t>
            </a:r>
            <a:r>
              <a:rPr lang="zh-CN" altLang="en-US" sz="2400" b="1" dirty="0">
                <a:solidFill>
                  <a:srgbClr val="0070C0"/>
                </a:solidFill>
              </a:rPr>
              <a:t>实线</a:t>
            </a:r>
            <a:r>
              <a:rPr lang="zh-CN" altLang="en-US" sz="2400" b="1" dirty="0" smtClean="0">
                <a:solidFill>
                  <a:srgbClr val="0070C0"/>
                </a:solidFill>
              </a:rPr>
              <a:t>边</a:t>
            </a:r>
            <a:r>
              <a:rPr lang="zh-CN" altLang="en-US" sz="2400" b="1" dirty="0">
                <a:solidFill>
                  <a:srgbClr val="0070C0"/>
                </a:solidFill>
              </a:rPr>
              <a:t>（树边</a:t>
            </a:r>
            <a:r>
              <a:rPr lang="zh-CN" altLang="en-US" sz="2400" b="1" dirty="0" smtClean="0">
                <a:solidFill>
                  <a:srgbClr val="0070C0"/>
                </a:solidFill>
              </a:rPr>
              <a:t>）</a:t>
            </a:r>
            <a:r>
              <a:rPr lang="zh-CN" altLang="en-US" sz="2400" dirty="0" smtClean="0"/>
              <a:t>：搜索树上的边</a:t>
            </a:r>
            <a:endParaRPr lang="en-US" altLang="zh-CN" sz="2400" dirty="0" smtClean="0"/>
          </a:p>
          <a:p>
            <a:pPr lvl="1"/>
            <a:r>
              <a:rPr lang="zh-CN" altLang="en-US" sz="2400" dirty="0" smtClean="0">
                <a:solidFill>
                  <a:srgbClr val="FF0000"/>
                </a:solidFill>
              </a:rPr>
              <a:t>红色长虚边（返祖边</a:t>
            </a:r>
            <a:r>
              <a:rPr lang="en-US" altLang="zh-CN" sz="2400" dirty="0" smtClean="0">
                <a:solidFill>
                  <a:srgbClr val="FF0000"/>
                </a:solidFill>
              </a:rPr>
              <a:t>/</a:t>
            </a:r>
            <a:r>
              <a:rPr lang="zh-CN" altLang="en-US" sz="2400" dirty="0" smtClean="0">
                <a:solidFill>
                  <a:srgbClr val="FF0000"/>
                </a:solidFill>
              </a:rPr>
              <a:t>回边</a:t>
            </a:r>
            <a:r>
              <a:rPr lang="en-US" altLang="zh-CN" sz="2400" dirty="0" smtClean="0">
                <a:solidFill>
                  <a:srgbClr val="FF0000"/>
                </a:solidFill>
              </a:rPr>
              <a:t>/</a:t>
            </a:r>
            <a:r>
              <a:rPr lang="zh-CN" altLang="en-US" sz="2400" dirty="0" smtClean="0">
                <a:solidFill>
                  <a:srgbClr val="FF0000"/>
                </a:solidFill>
              </a:rPr>
              <a:t>后向边）：</a:t>
            </a:r>
            <a:r>
              <a:rPr lang="zh-CN" altLang="en-US" sz="2000" dirty="0" smtClean="0"/>
              <a:t>指向搜索树中祖先结点，即指向比自己先被遍历到的点，如果有回边，必定存在一个环，环上的所有点必定是强联通的。</a:t>
            </a:r>
            <a:endParaRPr lang="zh-CN" altLang="en-US" sz="2400" dirty="0" smtClean="0"/>
          </a:p>
          <a:p>
            <a:pPr lvl="1"/>
            <a:r>
              <a:rPr lang="zh-CN" altLang="en-US" sz="2000" dirty="0"/>
              <a:t>前向边</a:t>
            </a:r>
            <a:r>
              <a:rPr lang="zh-CN" altLang="en-US" sz="1800" dirty="0" smtClean="0"/>
              <a:t>（黑色虚边）</a:t>
            </a:r>
            <a:r>
              <a:rPr lang="zh-CN" altLang="en-US" sz="1800" dirty="0"/>
              <a:t>：指向搜索树中后代结点，即当前点通过该边访问其子结点时，该子结点已经在其子树上</a:t>
            </a:r>
            <a:endParaRPr lang="zh-CN" altLang="en-US" sz="2000" dirty="0"/>
          </a:p>
          <a:p>
            <a:pPr lvl="1"/>
            <a:r>
              <a:rPr lang="zh-CN" altLang="en-US" sz="2400" dirty="0" smtClean="0">
                <a:solidFill>
                  <a:srgbClr val="7030A0"/>
                </a:solidFill>
              </a:rPr>
              <a:t>紫色短虚</a:t>
            </a:r>
            <a:r>
              <a:rPr lang="zh-CN" altLang="en-US" sz="2400" dirty="0">
                <a:solidFill>
                  <a:srgbClr val="7030A0"/>
                </a:solidFill>
              </a:rPr>
              <a:t>边</a:t>
            </a:r>
            <a:r>
              <a:rPr lang="zh-CN" altLang="en-US" sz="1800" dirty="0" smtClean="0">
                <a:solidFill>
                  <a:srgbClr val="7030A0"/>
                </a:solidFill>
              </a:rPr>
              <a:t>（横叉边</a:t>
            </a:r>
            <a:r>
              <a:rPr lang="en-US" altLang="zh-CN" sz="1800" dirty="0" smtClean="0">
                <a:solidFill>
                  <a:srgbClr val="7030A0"/>
                </a:solidFill>
              </a:rPr>
              <a:t>/</a:t>
            </a:r>
            <a:r>
              <a:rPr lang="zh-CN" altLang="en-US" sz="1800" dirty="0" smtClean="0">
                <a:solidFill>
                  <a:srgbClr val="7030A0"/>
                </a:solidFill>
              </a:rPr>
              <a:t>横向边）</a:t>
            </a:r>
            <a:r>
              <a:rPr lang="zh-CN" altLang="en-US" sz="1600" dirty="0" smtClean="0"/>
              <a:t>：</a:t>
            </a:r>
            <a:r>
              <a:rPr lang="zh-CN" altLang="en-US" sz="1800" dirty="0" smtClean="0"/>
              <a:t>其他所有边</a:t>
            </a:r>
            <a:endParaRPr lang="zh-CN" altLang="en-US" sz="1800" dirty="0"/>
          </a:p>
        </p:txBody>
      </p:sp>
      <p:sp>
        <p:nvSpPr>
          <p:cNvPr id="10" name="椭圆 9"/>
          <p:cNvSpPr/>
          <p:nvPr/>
        </p:nvSpPr>
        <p:spPr>
          <a:xfrm>
            <a:off x="9898602" y="1515620"/>
            <a:ext cx="417259" cy="4172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1</a:t>
            </a:r>
            <a:endParaRPr lang="zh-CN" altLang="en-US" dirty="0"/>
          </a:p>
        </p:txBody>
      </p:sp>
      <p:sp>
        <p:nvSpPr>
          <p:cNvPr id="11" name="椭圆 10"/>
          <p:cNvSpPr/>
          <p:nvPr/>
        </p:nvSpPr>
        <p:spPr>
          <a:xfrm>
            <a:off x="10315861" y="2782490"/>
            <a:ext cx="417259" cy="4172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4</a:t>
            </a:r>
            <a:endParaRPr lang="zh-CN" altLang="en-US" dirty="0"/>
          </a:p>
        </p:txBody>
      </p:sp>
      <p:sp>
        <p:nvSpPr>
          <p:cNvPr id="12" name="椭圆 11"/>
          <p:cNvSpPr/>
          <p:nvPr/>
        </p:nvSpPr>
        <p:spPr>
          <a:xfrm>
            <a:off x="10831380" y="2014827"/>
            <a:ext cx="417259" cy="4172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2</a:t>
            </a:r>
            <a:endParaRPr lang="zh-CN" altLang="en-US" dirty="0"/>
          </a:p>
        </p:txBody>
      </p:sp>
      <p:sp>
        <p:nvSpPr>
          <p:cNvPr id="13" name="椭圆 12"/>
          <p:cNvSpPr/>
          <p:nvPr/>
        </p:nvSpPr>
        <p:spPr>
          <a:xfrm>
            <a:off x="11348941" y="2876298"/>
            <a:ext cx="417259" cy="4172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3</a:t>
            </a:r>
            <a:endParaRPr lang="zh-CN" altLang="en-US" dirty="0"/>
          </a:p>
        </p:txBody>
      </p:sp>
      <p:sp>
        <p:nvSpPr>
          <p:cNvPr id="14" name="椭圆 13"/>
          <p:cNvSpPr/>
          <p:nvPr/>
        </p:nvSpPr>
        <p:spPr>
          <a:xfrm>
            <a:off x="9150964" y="2163603"/>
            <a:ext cx="417259" cy="4172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5</a:t>
            </a:r>
            <a:endParaRPr lang="zh-CN" altLang="en-US" dirty="0"/>
          </a:p>
        </p:txBody>
      </p:sp>
      <p:cxnSp>
        <p:nvCxnSpPr>
          <p:cNvPr id="16" name="直接箭头连接符 15"/>
          <p:cNvCxnSpPr>
            <a:stCxn id="10" idx="6"/>
            <a:endCxn id="12" idx="1"/>
          </p:cNvCxnSpPr>
          <p:nvPr/>
        </p:nvCxnSpPr>
        <p:spPr>
          <a:xfrm>
            <a:off x="10315861" y="1724250"/>
            <a:ext cx="576625" cy="35168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7" name="直接箭头连接符 16"/>
          <p:cNvCxnSpPr>
            <a:stCxn id="12" idx="5"/>
            <a:endCxn id="13" idx="1"/>
          </p:cNvCxnSpPr>
          <p:nvPr/>
        </p:nvCxnSpPr>
        <p:spPr>
          <a:xfrm>
            <a:off x="11187533" y="2370980"/>
            <a:ext cx="222514" cy="56642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6" name="直接箭头连接符 25"/>
          <p:cNvCxnSpPr>
            <a:stCxn id="12" idx="3"/>
            <a:endCxn id="11" idx="7"/>
          </p:cNvCxnSpPr>
          <p:nvPr/>
        </p:nvCxnSpPr>
        <p:spPr>
          <a:xfrm flipH="1">
            <a:off x="10672014" y="2370980"/>
            <a:ext cx="220472" cy="47261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1" name="直接箭头连接符 30"/>
          <p:cNvCxnSpPr>
            <a:stCxn id="11" idx="0"/>
            <a:endCxn id="10" idx="5"/>
          </p:cNvCxnSpPr>
          <p:nvPr/>
        </p:nvCxnSpPr>
        <p:spPr>
          <a:xfrm flipH="1" flipV="1">
            <a:off x="10254755" y="1871773"/>
            <a:ext cx="269736" cy="910717"/>
          </a:xfrm>
          <a:prstGeom prst="straightConnector1">
            <a:avLst/>
          </a:prstGeom>
          <a:ln w="38100">
            <a:solidFill>
              <a:srgbClr val="FF0000"/>
            </a:solidFill>
            <a:prstDash val="dashDot"/>
            <a:tailEnd type="triangle"/>
          </a:ln>
        </p:spPr>
        <p:style>
          <a:lnRef idx="1">
            <a:schemeClr val="accent1"/>
          </a:lnRef>
          <a:fillRef idx="0">
            <a:schemeClr val="accent1"/>
          </a:fillRef>
          <a:effectRef idx="0">
            <a:schemeClr val="accent1"/>
          </a:effectRef>
          <a:fontRef idx="minor">
            <a:schemeClr val="tx1"/>
          </a:fontRef>
        </p:style>
      </p:cxnSp>
      <p:cxnSp>
        <p:nvCxnSpPr>
          <p:cNvPr id="43" name="直接箭头连接符 42"/>
          <p:cNvCxnSpPr>
            <a:stCxn id="10" idx="3"/>
            <a:endCxn id="14" idx="7"/>
          </p:cNvCxnSpPr>
          <p:nvPr/>
        </p:nvCxnSpPr>
        <p:spPr>
          <a:xfrm flipH="1">
            <a:off x="9507117" y="1871773"/>
            <a:ext cx="452591" cy="352936"/>
          </a:xfrm>
          <a:prstGeom prst="straightConnector1">
            <a:avLst/>
          </a:prstGeom>
          <a:ln w="38100">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50" name="直接箭头连接符 49"/>
          <p:cNvCxnSpPr>
            <a:stCxn id="14" idx="4"/>
            <a:endCxn id="55" idx="1"/>
          </p:cNvCxnSpPr>
          <p:nvPr/>
        </p:nvCxnSpPr>
        <p:spPr>
          <a:xfrm>
            <a:off x="9359594" y="2580862"/>
            <a:ext cx="473271" cy="1326307"/>
          </a:xfrm>
          <a:prstGeom prst="straightConnector1">
            <a:avLst/>
          </a:prstGeom>
          <a:ln w="38100">
            <a:prstDash val="solid"/>
            <a:tailEnd type="triangle"/>
          </a:ln>
        </p:spPr>
        <p:style>
          <a:lnRef idx="1">
            <a:schemeClr val="accent1"/>
          </a:lnRef>
          <a:fillRef idx="0">
            <a:schemeClr val="accent1"/>
          </a:fillRef>
          <a:effectRef idx="0">
            <a:schemeClr val="accent1"/>
          </a:effectRef>
          <a:fontRef idx="minor">
            <a:schemeClr val="tx1"/>
          </a:fontRef>
        </p:style>
      </p:cxnSp>
      <p:sp>
        <p:nvSpPr>
          <p:cNvPr id="55" name="椭圆 54"/>
          <p:cNvSpPr/>
          <p:nvPr/>
        </p:nvSpPr>
        <p:spPr>
          <a:xfrm>
            <a:off x="9771759" y="3846063"/>
            <a:ext cx="417259" cy="4172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6</a:t>
            </a:r>
            <a:endParaRPr lang="zh-CN" altLang="en-US" dirty="0"/>
          </a:p>
        </p:txBody>
      </p:sp>
      <p:cxnSp>
        <p:nvCxnSpPr>
          <p:cNvPr id="62" name="直接箭头连接符 61"/>
          <p:cNvCxnSpPr>
            <a:stCxn id="55" idx="7"/>
            <a:endCxn id="11" idx="4"/>
          </p:cNvCxnSpPr>
          <p:nvPr/>
        </p:nvCxnSpPr>
        <p:spPr>
          <a:xfrm flipV="1">
            <a:off x="10127912" y="3199749"/>
            <a:ext cx="396579" cy="707420"/>
          </a:xfrm>
          <a:prstGeom prst="straightConnector1">
            <a:avLst/>
          </a:prstGeom>
          <a:ln w="38100">
            <a:solidFill>
              <a:srgbClr val="7030A0"/>
            </a:solidFill>
            <a:prstDash val="dashDot"/>
            <a:tailEnd type="triangle"/>
          </a:ln>
        </p:spPr>
        <p:style>
          <a:lnRef idx="1">
            <a:schemeClr val="accent1"/>
          </a:lnRef>
          <a:fillRef idx="0">
            <a:schemeClr val="accent1"/>
          </a:fillRef>
          <a:effectRef idx="0">
            <a:schemeClr val="accent1"/>
          </a:effectRef>
          <a:fontRef idx="minor">
            <a:schemeClr val="tx1"/>
          </a:fontRef>
        </p:style>
      </p:cxnSp>
      <p:cxnSp>
        <p:nvCxnSpPr>
          <p:cNvPr id="65" name="直接箭头连接符 64"/>
          <p:cNvCxnSpPr>
            <a:stCxn id="11" idx="6"/>
            <a:endCxn id="13" idx="2"/>
          </p:cNvCxnSpPr>
          <p:nvPr/>
        </p:nvCxnSpPr>
        <p:spPr>
          <a:xfrm>
            <a:off x="10733120" y="2991120"/>
            <a:ext cx="615821" cy="93808"/>
          </a:xfrm>
          <a:prstGeom prst="straightConnector1">
            <a:avLst/>
          </a:prstGeom>
          <a:ln w="38100">
            <a:solidFill>
              <a:srgbClr val="7030A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72" name="直接箭头连接符 71"/>
          <p:cNvCxnSpPr>
            <a:stCxn id="14" idx="3"/>
            <a:endCxn id="78" idx="7"/>
          </p:cNvCxnSpPr>
          <p:nvPr/>
        </p:nvCxnSpPr>
        <p:spPr>
          <a:xfrm flipH="1">
            <a:off x="8573319" y="2519756"/>
            <a:ext cx="638751" cy="209018"/>
          </a:xfrm>
          <a:prstGeom prst="straightConnector1">
            <a:avLst/>
          </a:prstGeom>
          <a:ln w="38100">
            <a:prstDash val="solid"/>
            <a:tailEnd type="triangle"/>
          </a:ln>
        </p:spPr>
        <p:style>
          <a:lnRef idx="1">
            <a:schemeClr val="accent1"/>
          </a:lnRef>
          <a:fillRef idx="0">
            <a:schemeClr val="accent1"/>
          </a:fillRef>
          <a:effectRef idx="0">
            <a:schemeClr val="accent1"/>
          </a:effectRef>
          <a:fontRef idx="minor">
            <a:schemeClr val="tx1"/>
          </a:fontRef>
        </p:style>
      </p:cxnSp>
      <p:sp>
        <p:nvSpPr>
          <p:cNvPr id="78" name="椭圆 77"/>
          <p:cNvSpPr/>
          <p:nvPr/>
        </p:nvSpPr>
        <p:spPr>
          <a:xfrm>
            <a:off x="8217166" y="2667668"/>
            <a:ext cx="417259" cy="4172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7</a:t>
            </a:r>
            <a:endParaRPr lang="zh-CN" altLang="en-US" dirty="0"/>
          </a:p>
        </p:txBody>
      </p:sp>
      <p:cxnSp>
        <p:nvCxnSpPr>
          <p:cNvPr id="81" name="直接箭头连接符 80"/>
          <p:cNvCxnSpPr>
            <a:stCxn id="78" idx="4"/>
            <a:endCxn id="89" idx="0"/>
          </p:cNvCxnSpPr>
          <p:nvPr/>
        </p:nvCxnSpPr>
        <p:spPr>
          <a:xfrm>
            <a:off x="8425796" y="3084927"/>
            <a:ext cx="15639" cy="546361"/>
          </a:xfrm>
          <a:prstGeom prst="straightConnector1">
            <a:avLst/>
          </a:prstGeom>
          <a:ln w="38100">
            <a:prstDash val="solid"/>
            <a:tailEnd type="triangle"/>
          </a:ln>
        </p:spPr>
        <p:style>
          <a:lnRef idx="1">
            <a:schemeClr val="accent1"/>
          </a:lnRef>
          <a:fillRef idx="0">
            <a:schemeClr val="accent1"/>
          </a:fillRef>
          <a:effectRef idx="0">
            <a:schemeClr val="accent1"/>
          </a:effectRef>
          <a:fontRef idx="minor">
            <a:schemeClr val="tx1"/>
          </a:fontRef>
        </p:style>
      </p:cxnSp>
      <p:sp>
        <p:nvSpPr>
          <p:cNvPr id="89" name="椭圆 88"/>
          <p:cNvSpPr/>
          <p:nvPr/>
        </p:nvSpPr>
        <p:spPr>
          <a:xfrm>
            <a:off x="8232805" y="3631288"/>
            <a:ext cx="417259" cy="4172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8</a:t>
            </a:r>
            <a:endParaRPr lang="zh-CN" altLang="en-US" dirty="0"/>
          </a:p>
        </p:txBody>
      </p:sp>
      <p:cxnSp>
        <p:nvCxnSpPr>
          <p:cNvPr id="92" name="直接箭头连接符 91"/>
          <p:cNvCxnSpPr>
            <a:stCxn id="89" idx="7"/>
            <a:endCxn id="14" idx="4"/>
          </p:cNvCxnSpPr>
          <p:nvPr/>
        </p:nvCxnSpPr>
        <p:spPr>
          <a:xfrm flipV="1">
            <a:off x="8588958" y="2580862"/>
            <a:ext cx="770636" cy="1111532"/>
          </a:xfrm>
          <a:prstGeom prst="straightConnector1">
            <a:avLst/>
          </a:prstGeom>
          <a:ln w="38100">
            <a:solidFill>
              <a:srgbClr val="FF0000"/>
            </a:solidFill>
            <a:prstDash val="dashDot"/>
            <a:tailEnd type="triangle"/>
          </a:ln>
        </p:spPr>
        <p:style>
          <a:lnRef idx="1">
            <a:schemeClr val="accent1"/>
          </a:lnRef>
          <a:fillRef idx="0">
            <a:schemeClr val="accent1"/>
          </a:fillRef>
          <a:effectRef idx="0">
            <a:schemeClr val="accent1"/>
          </a:effectRef>
          <a:fontRef idx="minor">
            <a:schemeClr val="tx1"/>
          </a:fontRef>
        </p:style>
      </p:cxnSp>
      <p:cxnSp>
        <p:nvCxnSpPr>
          <p:cNvPr id="96" name="直接箭头连接符 95"/>
          <p:cNvCxnSpPr>
            <a:stCxn id="89" idx="4"/>
            <a:endCxn id="101" idx="0"/>
          </p:cNvCxnSpPr>
          <p:nvPr/>
        </p:nvCxnSpPr>
        <p:spPr>
          <a:xfrm flipH="1">
            <a:off x="8421413" y="4048547"/>
            <a:ext cx="20022" cy="426729"/>
          </a:xfrm>
          <a:prstGeom prst="straightConnector1">
            <a:avLst/>
          </a:prstGeom>
          <a:ln w="38100">
            <a:prstDash val="solid"/>
            <a:tailEnd type="triangle"/>
          </a:ln>
        </p:spPr>
        <p:style>
          <a:lnRef idx="1">
            <a:schemeClr val="accent1"/>
          </a:lnRef>
          <a:fillRef idx="0">
            <a:schemeClr val="accent1"/>
          </a:fillRef>
          <a:effectRef idx="0">
            <a:schemeClr val="accent1"/>
          </a:effectRef>
          <a:fontRef idx="minor">
            <a:schemeClr val="tx1"/>
          </a:fontRef>
        </p:style>
      </p:cxnSp>
      <p:sp>
        <p:nvSpPr>
          <p:cNvPr id="101" name="椭圆 100"/>
          <p:cNvSpPr/>
          <p:nvPr/>
        </p:nvSpPr>
        <p:spPr>
          <a:xfrm>
            <a:off x="8212783" y="4475276"/>
            <a:ext cx="417259" cy="4172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9</a:t>
            </a:r>
            <a:endParaRPr lang="zh-CN" altLang="en-US" dirty="0"/>
          </a:p>
        </p:txBody>
      </p:sp>
      <p:cxnSp>
        <p:nvCxnSpPr>
          <p:cNvPr id="4" name="直接箭头连接符 3"/>
          <p:cNvCxnSpPr/>
          <p:nvPr/>
        </p:nvCxnSpPr>
        <p:spPr>
          <a:xfrm flipH="1" flipV="1">
            <a:off x="4661648" y="5029201"/>
            <a:ext cx="26893" cy="108472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7" name="直接箭头连接符 6"/>
          <p:cNvCxnSpPr>
            <a:stCxn id="10" idx="4"/>
            <a:endCxn id="55" idx="0"/>
          </p:cNvCxnSpPr>
          <p:nvPr/>
        </p:nvCxnSpPr>
        <p:spPr>
          <a:xfrm flipH="1">
            <a:off x="9980389" y="1932879"/>
            <a:ext cx="126843" cy="1913184"/>
          </a:xfrm>
          <a:prstGeom prst="straightConnector1">
            <a:avLst/>
          </a:prstGeom>
          <a:ln w="190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5735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up)">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up)">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up)">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up)">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up)">
                                      <p:cBhvr>
                                        <p:cTn id="27" dur="500"/>
                                        <p:tgtEl>
                                          <p:spTgt spid="2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up)">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31"/>
                                        </p:tgtEl>
                                        <p:attrNameLst>
                                          <p:attrName>style.visibility</p:attrName>
                                        </p:attrNameLst>
                                      </p:cBhvr>
                                      <p:to>
                                        <p:strVal val="visible"/>
                                      </p:to>
                                    </p:set>
                                    <p:animEffect transition="in" filter="wipe(down)">
                                      <p:cBhvr>
                                        <p:cTn id="37" dur="500"/>
                                        <p:tgtEl>
                                          <p:spTgt spid="31"/>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left)">
                                      <p:cBhvr>
                                        <p:cTn id="42" dur="500"/>
                                        <p:tgtEl>
                                          <p:spTgt spid="65"/>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grpId="0" nodeType="click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wipe(up)">
                                      <p:cBhvr>
                                        <p:cTn id="52" dur="500"/>
                                        <p:tgtEl>
                                          <p:spTgt spid="14"/>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nodeType="click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1" fill="hold" grpId="0" nodeType="clickEffect">
                                  <p:stCondLst>
                                    <p:cond delay="0"/>
                                  </p:stCondLst>
                                  <p:childTnLst>
                                    <p:set>
                                      <p:cBhvr>
                                        <p:cTn id="61" dur="1" fill="hold">
                                          <p:stCondLst>
                                            <p:cond delay="0"/>
                                          </p:stCondLst>
                                        </p:cTn>
                                        <p:tgtEl>
                                          <p:spTgt spid="55"/>
                                        </p:tgtEl>
                                        <p:attrNameLst>
                                          <p:attrName>style.visibility</p:attrName>
                                        </p:attrNameLst>
                                      </p:cBhvr>
                                      <p:to>
                                        <p:strVal val="visible"/>
                                      </p:to>
                                    </p:set>
                                    <p:animEffect transition="in" filter="wipe(up)">
                                      <p:cBhvr>
                                        <p:cTn id="62" dur="500"/>
                                        <p:tgtEl>
                                          <p:spTgt spid="55"/>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nodeType="clickEffect">
                                  <p:stCondLst>
                                    <p:cond delay="0"/>
                                  </p:stCondLst>
                                  <p:childTnLst>
                                    <p:set>
                                      <p:cBhvr>
                                        <p:cTn id="66" dur="1" fill="hold">
                                          <p:stCondLst>
                                            <p:cond delay="0"/>
                                          </p:stCondLst>
                                        </p:cTn>
                                        <p:tgtEl>
                                          <p:spTgt spid="62"/>
                                        </p:tgtEl>
                                        <p:attrNameLst>
                                          <p:attrName>style.visibility</p:attrName>
                                        </p:attrNameLst>
                                      </p:cBhvr>
                                      <p:to>
                                        <p:strVal val="visible"/>
                                      </p:to>
                                    </p:set>
                                    <p:animEffect transition="in" filter="wipe(left)">
                                      <p:cBhvr>
                                        <p:cTn id="67" dur="500"/>
                                        <p:tgtEl>
                                          <p:spTgt spid="62"/>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1" fill="hold" nodeType="clickEffect">
                                  <p:stCondLst>
                                    <p:cond delay="0"/>
                                  </p:stCondLst>
                                  <p:childTnLst>
                                    <p:set>
                                      <p:cBhvr>
                                        <p:cTn id="71" dur="1" fill="hold">
                                          <p:stCondLst>
                                            <p:cond delay="0"/>
                                          </p:stCondLst>
                                        </p:cTn>
                                        <p:tgtEl>
                                          <p:spTgt spid="72"/>
                                        </p:tgtEl>
                                        <p:attrNameLst>
                                          <p:attrName>style.visibility</p:attrName>
                                        </p:attrNameLst>
                                      </p:cBhvr>
                                      <p:to>
                                        <p:strVal val="visible"/>
                                      </p:to>
                                    </p:set>
                                    <p:animEffect transition="in" filter="wipe(up)">
                                      <p:cBhvr>
                                        <p:cTn id="72" dur="500"/>
                                        <p:tgtEl>
                                          <p:spTgt spid="72"/>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1" fill="hold" grpId="0" nodeType="clickEffect">
                                  <p:stCondLst>
                                    <p:cond delay="0"/>
                                  </p:stCondLst>
                                  <p:childTnLst>
                                    <p:set>
                                      <p:cBhvr>
                                        <p:cTn id="76" dur="1" fill="hold">
                                          <p:stCondLst>
                                            <p:cond delay="0"/>
                                          </p:stCondLst>
                                        </p:cTn>
                                        <p:tgtEl>
                                          <p:spTgt spid="78"/>
                                        </p:tgtEl>
                                        <p:attrNameLst>
                                          <p:attrName>style.visibility</p:attrName>
                                        </p:attrNameLst>
                                      </p:cBhvr>
                                      <p:to>
                                        <p:strVal val="visible"/>
                                      </p:to>
                                    </p:set>
                                    <p:animEffect transition="in" filter="wipe(up)">
                                      <p:cBhvr>
                                        <p:cTn id="77" dur="500"/>
                                        <p:tgtEl>
                                          <p:spTgt spid="78"/>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1" fill="hold" nodeType="clickEffect">
                                  <p:stCondLst>
                                    <p:cond delay="0"/>
                                  </p:stCondLst>
                                  <p:childTnLst>
                                    <p:set>
                                      <p:cBhvr>
                                        <p:cTn id="81" dur="1" fill="hold">
                                          <p:stCondLst>
                                            <p:cond delay="0"/>
                                          </p:stCondLst>
                                        </p:cTn>
                                        <p:tgtEl>
                                          <p:spTgt spid="81"/>
                                        </p:tgtEl>
                                        <p:attrNameLst>
                                          <p:attrName>style.visibility</p:attrName>
                                        </p:attrNameLst>
                                      </p:cBhvr>
                                      <p:to>
                                        <p:strVal val="visible"/>
                                      </p:to>
                                    </p:set>
                                    <p:animEffect transition="in" filter="wipe(up)">
                                      <p:cBhvr>
                                        <p:cTn id="82" dur="500"/>
                                        <p:tgtEl>
                                          <p:spTgt spid="81"/>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1" fill="hold" grpId="0" nodeType="clickEffect">
                                  <p:stCondLst>
                                    <p:cond delay="0"/>
                                  </p:stCondLst>
                                  <p:childTnLst>
                                    <p:set>
                                      <p:cBhvr>
                                        <p:cTn id="86" dur="1" fill="hold">
                                          <p:stCondLst>
                                            <p:cond delay="0"/>
                                          </p:stCondLst>
                                        </p:cTn>
                                        <p:tgtEl>
                                          <p:spTgt spid="89"/>
                                        </p:tgtEl>
                                        <p:attrNameLst>
                                          <p:attrName>style.visibility</p:attrName>
                                        </p:attrNameLst>
                                      </p:cBhvr>
                                      <p:to>
                                        <p:strVal val="visible"/>
                                      </p:to>
                                    </p:set>
                                    <p:animEffect transition="in" filter="wipe(up)">
                                      <p:cBhvr>
                                        <p:cTn id="87" dur="500"/>
                                        <p:tgtEl>
                                          <p:spTgt spid="89"/>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4" fill="hold" nodeType="clickEffect">
                                  <p:stCondLst>
                                    <p:cond delay="0"/>
                                  </p:stCondLst>
                                  <p:childTnLst>
                                    <p:set>
                                      <p:cBhvr>
                                        <p:cTn id="91" dur="1" fill="hold">
                                          <p:stCondLst>
                                            <p:cond delay="0"/>
                                          </p:stCondLst>
                                        </p:cTn>
                                        <p:tgtEl>
                                          <p:spTgt spid="92"/>
                                        </p:tgtEl>
                                        <p:attrNameLst>
                                          <p:attrName>style.visibility</p:attrName>
                                        </p:attrNameLst>
                                      </p:cBhvr>
                                      <p:to>
                                        <p:strVal val="visible"/>
                                      </p:to>
                                    </p:set>
                                    <p:animEffect transition="in" filter="wipe(down)">
                                      <p:cBhvr>
                                        <p:cTn id="92" dur="500"/>
                                        <p:tgtEl>
                                          <p:spTgt spid="92"/>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1" fill="hold" nodeType="clickEffect">
                                  <p:stCondLst>
                                    <p:cond delay="0"/>
                                  </p:stCondLst>
                                  <p:childTnLst>
                                    <p:set>
                                      <p:cBhvr>
                                        <p:cTn id="96" dur="1" fill="hold">
                                          <p:stCondLst>
                                            <p:cond delay="0"/>
                                          </p:stCondLst>
                                        </p:cTn>
                                        <p:tgtEl>
                                          <p:spTgt spid="96"/>
                                        </p:tgtEl>
                                        <p:attrNameLst>
                                          <p:attrName>style.visibility</p:attrName>
                                        </p:attrNameLst>
                                      </p:cBhvr>
                                      <p:to>
                                        <p:strVal val="visible"/>
                                      </p:to>
                                    </p:set>
                                    <p:animEffect transition="in" filter="wipe(up)">
                                      <p:cBhvr>
                                        <p:cTn id="97" dur="500"/>
                                        <p:tgtEl>
                                          <p:spTgt spid="96"/>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1" fill="hold" grpId="0" nodeType="clickEffect">
                                  <p:stCondLst>
                                    <p:cond delay="0"/>
                                  </p:stCondLst>
                                  <p:childTnLst>
                                    <p:set>
                                      <p:cBhvr>
                                        <p:cTn id="101" dur="1" fill="hold">
                                          <p:stCondLst>
                                            <p:cond delay="0"/>
                                          </p:stCondLst>
                                        </p:cTn>
                                        <p:tgtEl>
                                          <p:spTgt spid="101"/>
                                        </p:tgtEl>
                                        <p:attrNameLst>
                                          <p:attrName>style.visibility</p:attrName>
                                        </p:attrNameLst>
                                      </p:cBhvr>
                                      <p:to>
                                        <p:strVal val="visible"/>
                                      </p:to>
                                    </p:set>
                                    <p:animEffect transition="in" filter="wipe(up)">
                                      <p:cBhvr>
                                        <p:cTn id="102" dur="500"/>
                                        <p:tgtEl>
                                          <p:spTgt spid="101"/>
                                        </p:tgtEl>
                                      </p:cBhvr>
                                    </p:animEffect>
                                  </p:childTnLst>
                                </p:cTn>
                              </p:par>
                            </p:childTnLst>
                          </p:cTn>
                        </p:par>
                      </p:childTnLst>
                    </p:cTn>
                  </p:par>
                  <p:par>
                    <p:cTn id="103" fill="hold">
                      <p:stCondLst>
                        <p:cond delay="indefinite"/>
                      </p:stCondLst>
                      <p:childTnLst>
                        <p:par>
                          <p:cTn id="104" fill="hold">
                            <p:stCondLst>
                              <p:cond delay="0"/>
                            </p:stCondLst>
                            <p:childTnLst>
                              <p:par>
                                <p:cTn id="105" presetID="22" presetClass="entr" presetSubtype="4" fill="hold" nodeType="clickEffect">
                                  <p:stCondLst>
                                    <p:cond delay="0"/>
                                  </p:stCondLst>
                                  <p:childTnLst>
                                    <p:set>
                                      <p:cBhvr>
                                        <p:cTn id="106" dur="1" fill="hold">
                                          <p:stCondLst>
                                            <p:cond delay="0"/>
                                          </p:stCondLst>
                                        </p:cTn>
                                        <p:tgtEl>
                                          <p:spTgt spid="4"/>
                                        </p:tgtEl>
                                        <p:attrNameLst>
                                          <p:attrName>style.visibility</p:attrName>
                                        </p:attrNameLst>
                                      </p:cBhvr>
                                      <p:to>
                                        <p:strVal val="visible"/>
                                      </p:to>
                                    </p:set>
                                    <p:animEffect transition="in" filter="wipe(down)">
                                      <p:cBhvr>
                                        <p:cTn id="107" dur="500"/>
                                        <p:tgtEl>
                                          <p:spTgt spid="4"/>
                                        </p:tgtEl>
                                      </p:cBhvr>
                                    </p:animEffect>
                                  </p:childTnLst>
                                </p:cTn>
                              </p:par>
                            </p:childTnLst>
                          </p:cTn>
                        </p:par>
                        <p:par>
                          <p:cTn id="108" fill="hold">
                            <p:stCondLst>
                              <p:cond delay="500"/>
                            </p:stCondLst>
                            <p:childTnLst>
                              <p:par>
                                <p:cTn id="109" presetID="22" presetClass="entr" presetSubtype="1" fill="hold" nodeType="afterEffect">
                                  <p:stCondLst>
                                    <p:cond delay="0"/>
                                  </p:stCondLst>
                                  <p:childTnLst>
                                    <p:set>
                                      <p:cBhvr>
                                        <p:cTn id="110" dur="1" fill="hold">
                                          <p:stCondLst>
                                            <p:cond delay="0"/>
                                          </p:stCondLst>
                                        </p:cTn>
                                        <p:tgtEl>
                                          <p:spTgt spid="7"/>
                                        </p:tgtEl>
                                        <p:attrNameLst>
                                          <p:attrName>style.visibility</p:attrName>
                                        </p:attrNameLst>
                                      </p:cBhvr>
                                      <p:to>
                                        <p:strVal val="visible"/>
                                      </p:to>
                                    </p:set>
                                    <p:animEffect transition="in" filter="wipe(up)">
                                      <p:cBhvr>
                                        <p:cTn id="1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55" grpId="0" animBg="1"/>
      <p:bldP spid="78" grpId="0" animBg="1"/>
      <p:bldP spid="89" grpId="0" animBg="1"/>
      <p:bldP spid="101"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431371" y="221020"/>
            <a:ext cx="11334829" cy="623669"/>
          </a:xfrm>
          <a:prstGeom prst="rect">
            <a:avLst/>
          </a:prstGeom>
        </p:spPr>
        <p:txBody>
          <a:bodyPr vert="horz" wrap="square" lIns="0" tIns="8037" rIns="0" bIns="0" numCol="1" rtlCol="0" anchor="ctr" anchorCtr="0" compatLnSpc="1">
            <a:prstTxWarp prst="textNoShape">
              <a:avLst/>
            </a:prstTxWarp>
            <a:spAutoFit/>
          </a:bodyPr>
          <a:lstStyle/>
          <a:p>
            <a:pPr marL="8929">
              <a:spcBef>
                <a:spcPts val="63"/>
              </a:spcBef>
            </a:pPr>
            <a:r>
              <a:rPr lang="zh-CN" altLang="en-US" spc="-42" dirty="0">
                <a:solidFill>
                  <a:srgbClr val="EE220C"/>
                </a:solidFill>
                <a:latin typeface="Arial Unicode MS"/>
                <a:cs typeface="Arial Unicode MS"/>
              </a:rPr>
              <a:t>求</a:t>
            </a:r>
            <a:r>
              <a:rPr spc="-42" dirty="0" smtClean="0">
                <a:solidFill>
                  <a:srgbClr val="EE220C"/>
                </a:solidFill>
                <a:latin typeface="Arial Unicode MS"/>
                <a:cs typeface="Arial Unicode MS"/>
              </a:rPr>
              <a:t>无向图</a:t>
            </a:r>
            <a:r>
              <a:rPr spc="-42" dirty="0" smtClean="0">
                <a:latin typeface="Arial Unicode MS"/>
                <a:cs typeface="Arial Unicode MS"/>
              </a:rPr>
              <a:t>的割点与</a:t>
            </a:r>
            <a:r>
              <a:rPr spc="-35" dirty="0" smtClean="0">
                <a:latin typeface="Arial Unicode MS"/>
                <a:cs typeface="Arial Unicode MS"/>
              </a:rPr>
              <a:t>桥</a:t>
            </a:r>
            <a:r>
              <a:rPr lang="en-US" spc="-35" dirty="0" smtClean="0">
                <a:latin typeface="Arial Unicode MS"/>
                <a:cs typeface="Arial Unicode MS"/>
              </a:rPr>
              <a:t>_1</a:t>
            </a:r>
            <a:endParaRPr spc="-35" dirty="0">
              <a:latin typeface="Arial Unicode MS"/>
              <a:cs typeface="Arial Unicode MS"/>
            </a:endParaRPr>
          </a:p>
        </p:txBody>
      </p:sp>
      <p:sp>
        <p:nvSpPr>
          <p:cNvPr id="4" name="内容占位符 3"/>
          <p:cNvSpPr>
            <a:spLocks noGrp="1"/>
          </p:cNvSpPr>
          <p:nvPr>
            <p:ph idx="1"/>
          </p:nvPr>
        </p:nvSpPr>
        <p:spPr>
          <a:xfrm>
            <a:off x="609600" y="1196751"/>
            <a:ext cx="9583271" cy="1215765"/>
          </a:xfrm>
        </p:spPr>
        <p:txBody>
          <a:bodyPr/>
          <a:lstStyle/>
          <a:p>
            <a:pPr marL="8929" marR="55362">
              <a:lnSpc>
                <a:spcPct val="117500"/>
              </a:lnSpc>
              <a:spcBef>
                <a:spcPts val="67"/>
              </a:spcBef>
            </a:pPr>
            <a:r>
              <a:rPr lang="zh-CN" altLang="en-US" sz="2400" spc="-4" dirty="0">
                <a:latin typeface="Arial Unicode MS"/>
                <a:cs typeface="Arial Unicode MS"/>
              </a:rPr>
              <a:t>朴素的做法就是枚举删掉一个点或者边，然后判断整张图是否连</a:t>
            </a:r>
            <a:r>
              <a:rPr lang="zh-CN" altLang="en-US" sz="2400" spc="-18" dirty="0">
                <a:latin typeface="Arial Unicode MS"/>
                <a:cs typeface="Arial Unicode MS"/>
              </a:rPr>
              <a:t>通</a:t>
            </a:r>
            <a:r>
              <a:rPr lang="zh-CN" altLang="en-US" sz="2400" spc="-18" dirty="0" smtClean="0">
                <a:latin typeface="Arial Unicode MS"/>
                <a:cs typeface="Arial Unicode MS"/>
              </a:rPr>
              <a:t>。</a:t>
            </a:r>
            <a:endParaRPr lang="zh-CN" altLang="en-US" sz="2400" dirty="0"/>
          </a:p>
        </p:txBody>
      </p:sp>
      <p:sp>
        <p:nvSpPr>
          <p:cNvPr id="175" name="椭圆 174"/>
          <p:cNvSpPr/>
          <p:nvPr/>
        </p:nvSpPr>
        <p:spPr>
          <a:xfrm>
            <a:off x="4979469" y="2778011"/>
            <a:ext cx="417259" cy="4172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1</a:t>
            </a:r>
            <a:endParaRPr lang="zh-CN" altLang="en-US" dirty="0"/>
          </a:p>
        </p:txBody>
      </p:sp>
      <p:sp>
        <p:nvSpPr>
          <p:cNvPr id="176" name="椭圆 175"/>
          <p:cNvSpPr/>
          <p:nvPr/>
        </p:nvSpPr>
        <p:spPr>
          <a:xfrm>
            <a:off x="5396728" y="4044881"/>
            <a:ext cx="417259" cy="4172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4</a:t>
            </a:r>
            <a:endParaRPr lang="zh-CN" altLang="en-US" dirty="0"/>
          </a:p>
        </p:txBody>
      </p:sp>
      <p:sp>
        <p:nvSpPr>
          <p:cNvPr id="177" name="椭圆 176"/>
          <p:cNvSpPr/>
          <p:nvPr/>
        </p:nvSpPr>
        <p:spPr>
          <a:xfrm>
            <a:off x="6121897" y="3092138"/>
            <a:ext cx="417259" cy="4172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2</a:t>
            </a:r>
            <a:endParaRPr lang="zh-CN" altLang="en-US" dirty="0"/>
          </a:p>
        </p:txBody>
      </p:sp>
      <p:sp>
        <p:nvSpPr>
          <p:cNvPr id="178" name="椭圆 177"/>
          <p:cNvSpPr/>
          <p:nvPr/>
        </p:nvSpPr>
        <p:spPr>
          <a:xfrm>
            <a:off x="6429808" y="4138689"/>
            <a:ext cx="417259" cy="4172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3</a:t>
            </a:r>
            <a:endParaRPr lang="zh-CN" altLang="en-US" dirty="0"/>
          </a:p>
        </p:txBody>
      </p:sp>
      <p:sp>
        <p:nvSpPr>
          <p:cNvPr id="179" name="椭圆 178"/>
          <p:cNvSpPr/>
          <p:nvPr/>
        </p:nvSpPr>
        <p:spPr>
          <a:xfrm>
            <a:off x="4231831" y="3425994"/>
            <a:ext cx="417259" cy="417259"/>
          </a:xfrm>
          <a:prstGeom prst="ellipse">
            <a:avLst/>
          </a:prstGeom>
          <a:solidFill>
            <a:srgbClr val="FF0000"/>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5</a:t>
            </a:r>
            <a:endParaRPr lang="zh-CN" altLang="en-US" dirty="0"/>
          </a:p>
        </p:txBody>
      </p:sp>
      <p:cxnSp>
        <p:nvCxnSpPr>
          <p:cNvPr id="180" name="直接箭头连接符 179"/>
          <p:cNvCxnSpPr>
            <a:stCxn id="175" idx="6"/>
            <a:endCxn id="177" idx="1"/>
          </p:cNvCxnSpPr>
          <p:nvPr/>
        </p:nvCxnSpPr>
        <p:spPr>
          <a:xfrm>
            <a:off x="5396728" y="2986641"/>
            <a:ext cx="786275" cy="166603"/>
          </a:xfrm>
          <a:prstGeom prst="straightConnector1">
            <a:avLst/>
          </a:prstGeom>
          <a:ln w="38100">
            <a:solidFill>
              <a:schemeClr val="accent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1" name="直接箭头连接符 180"/>
          <p:cNvCxnSpPr>
            <a:stCxn id="177" idx="5"/>
            <a:endCxn id="178" idx="0"/>
          </p:cNvCxnSpPr>
          <p:nvPr/>
        </p:nvCxnSpPr>
        <p:spPr>
          <a:xfrm>
            <a:off x="6478050" y="3448291"/>
            <a:ext cx="160388" cy="690398"/>
          </a:xfrm>
          <a:prstGeom prst="straightConnector1">
            <a:avLst/>
          </a:prstGeom>
          <a:ln w="38100">
            <a:solidFill>
              <a:schemeClr val="accent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2" name="直接箭头连接符 181"/>
          <p:cNvCxnSpPr>
            <a:stCxn id="177" idx="3"/>
            <a:endCxn id="176" idx="7"/>
          </p:cNvCxnSpPr>
          <p:nvPr/>
        </p:nvCxnSpPr>
        <p:spPr>
          <a:xfrm flipH="1">
            <a:off x="5752881" y="3448291"/>
            <a:ext cx="430122" cy="657696"/>
          </a:xfrm>
          <a:prstGeom prst="straightConnector1">
            <a:avLst/>
          </a:prstGeom>
          <a:ln w="38100">
            <a:solidFill>
              <a:schemeClr val="accent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3" name="直接箭头连接符 182"/>
          <p:cNvCxnSpPr>
            <a:stCxn id="176" idx="0"/>
            <a:endCxn id="175" idx="4"/>
          </p:cNvCxnSpPr>
          <p:nvPr/>
        </p:nvCxnSpPr>
        <p:spPr>
          <a:xfrm flipH="1" flipV="1">
            <a:off x="5188099" y="3195270"/>
            <a:ext cx="417259" cy="849611"/>
          </a:xfrm>
          <a:prstGeom prst="straightConnector1">
            <a:avLst/>
          </a:prstGeom>
          <a:ln w="38100">
            <a:solidFill>
              <a:schemeClr val="accent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4" name="直接箭头连接符 183"/>
          <p:cNvCxnSpPr>
            <a:stCxn id="175" idx="3"/>
            <a:endCxn id="179" idx="7"/>
          </p:cNvCxnSpPr>
          <p:nvPr/>
        </p:nvCxnSpPr>
        <p:spPr>
          <a:xfrm flipH="1">
            <a:off x="4587984" y="3134164"/>
            <a:ext cx="452591" cy="352936"/>
          </a:xfrm>
          <a:prstGeom prst="straightConnector1">
            <a:avLst/>
          </a:prstGeom>
          <a:ln w="38100">
            <a:solidFill>
              <a:schemeClr val="accent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5" name="直接箭头连接符 184"/>
          <p:cNvCxnSpPr>
            <a:stCxn id="179" idx="4"/>
            <a:endCxn id="186" idx="0"/>
          </p:cNvCxnSpPr>
          <p:nvPr/>
        </p:nvCxnSpPr>
        <p:spPr>
          <a:xfrm>
            <a:off x="4440461" y="3843253"/>
            <a:ext cx="417259" cy="782754"/>
          </a:xfrm>
          <a:prstGeom prst="straightConnector1">
            <a:avLst/>
          </a:prstGeom>
          <a:ln w="38100">
            <a:solidFill>
              <a:schemeClr val="accent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86" name="椭圆 185"/>
          <p:cNvSpPr/>
          <p:nvPr/>
        </p:nvSpPr>
        <p:spPr>
          <a:xfrm>
            <a:off x="4649090" y="4626007"/>
            <a:ext cx="417259" cy="4172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6</a:t>
            </a:r>
            <a:endParaRPr lang="zh-CN" altLang="en-US" dirty="0"/>
          </a:p>
        </p:txBody>
      </p:sp>
      <p:cxnSp>
        <p:nvCxnSpPr>
          <p:cNvPr id="187" name="直接箭头连接符 186"/>
          <p:cNvCxnSpPr>
            <a:stCxn id="186" idx="7"/>
            <a:endCxn id="176" idx="3"/>
          </p:cNvCxnSpPr>
          <p:nvPr/>
        </p:nvCxnSpPr>
        <p:spPr>
          <a:xfrm flipV="1">
            <a:off x="5005243" y="4401034"/>
            <a:ext cx="452591" cy="286079"/>
          </a:xfrm>
          <a:prstGeom prst="straightConnector1">
            <a:avLst/>
          </a:prstGeom>
          <a:ln w="38100">
            <a:solidFill>
              <a:schemeClr val="accent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8" name="直接箭头连接符 187"/>
          <p:cNvCxnSpPr>
            <a:stCxn id="176" idx="6"/>
            <a:endCxn id="178" idx="2"/>
          </p:cNvCxnSpPr>
          <p:nvPr/>
        </p:nvCxnSpPr>
        <p:spPr>
          <a:xfrm>
            <a:off x="5813987" y="4253511"/>
            <a:ext cx="615821" cy="93808"/>
          </a:xfrm>
          <a:prstGeom prst="straightConnector1">
            <a:avLst/>
          </a:prstGeom>
          <a:ln w="38100">
            <a:solidFill>
              <a:schemeClr val="accent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9" name="直接箭头连接符 188"/>
          <p:cNvCxnSpPr>
            <a:stCxn id="179" idx="3"/>
            <a:endCxn id="190" idx="7"/>
          </p:cNvCxnSpPr>
          <p:nvPr/>
        </p:nvCxnSpPr>
        <p:spPr>
          <a:xfrm flipH="1">
            <a:off x="3911057" y="3782147"/>
            <a:ext cx="381880" cy="332012"/>
          </a:xfrm>
          <a:prstGeom prst="straightConnector1">
            <a:avLst/>
          </a:prstGeom>
          <a:ln w="38100">
            <a:solidFill>
              <a:srgbClr val="FF0000"/>
            </a:solidFill>
            <a:prstDash val="solid"/>
            <a:headEnd type="none" w="med" len="med"/>
            <a:tailEnd type="none" w="med" len="med"/>
          </a:ln>
          <a:effectLst>
            <a:glow rad="1016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190" name="椭圆 189"/>
          <p:cNvSpPr/>
          <p:nvPr/>
        </p:nvSpPr>
        <p:spPr>
          <a:xfrm>
            <a:off x="3554904" y="4053053"/>
            <a:ext cx="417259" cy="417259"/>
          </a:xfrm>
          <a:prstGeom prst="ellipse">
            <a:avLst/>
          </a:prstGeom>
          <a:solidFill>
            <a:srgbClr val="FF0000"/>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7</a:t>
            </a:r>
            <a:endParaRPr lang="zh-CN" altLang="en-US" dirty="0"/>
          </a:p>
        </p:txBody>
      </p:sp>
      <p:cxnSp>
        <p:nvCxnSpPr>
          <p:cNvPr id="191" name="直接箭头连接符 190"/>
          <p:cNvCxnSpPr>
            <a:stCxn id="190" idx="5"/>
            <a:endCxn id="192" idx="0"/>
          </p:cNvCxnSpPr>
          <p:nvPr/>
        </p:nvCxnSpPr>
        <p:spPr>
          <a:xfrm>
            <a:off x="3911057" y="4409206"/>
            <a:ext cx="240581" cy="514330"/>
          </a:xfrm>
          <a:prstGeom prst="straightConnector1">
            <a:avLst/>
          </a:prstGeom>
          <a:ln w="38100">
            <a:solidFill>
              <a:schemeClr val="accent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92" name="椭圆 191"/>
          <p:cNvSpPr/>
          <p:nvPr/>
        </p:nvSpPr>
        <p:spPr>
          <a:xfrm>
            <a:off x="3943008" y="4923536"/>
            <a:ext cx="417259" cy="4172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8</a:t>
            </a:r>
            <a:endParaRPr lang="zh-CN" altLang="en-US" dirty="0"/>
          </a:p>
        </p:txBody>
      </p:sp>
      <p:cxnSp>
        <p:nvCxnSpPr>
          <p:cNvPr id="193" name="直接箭头连接符 192"/>
          <p:cNvCxnSpPr>
            <a:stCxn id="195" idx="0"/>
            <a:endCxn id="190" idx="3"/>
          </p:cNvCxnSpPr>
          <p:nvPr/>
        </p:nvCxnSpPr>
        <p:spPr>
          <a:xfrm flipV="1">
            <a:off x="3310943" y="4409206"/>
            <a:ext cx="305067" cy="514329"/>
          </a:xfrm>
          <a:prstGeom prst="straightConnector1">
            <a:avLst/>
          </a:prstGeom>
          <a:ln w="38100">
            <a:solidFill>
              <a:schemeClr val="accent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4" name="直接箭头连接符 193"/>
          <p:cNvCxnSpPr>
            <a:stCxn id="192" idx="2"/>
            <a:endCxn id="195" idx="6"/>
          </p:cNvCxnSpPr>
          <p:nvPr/>
        </p:nvCxnSpPr>
        <p:spPr>
          <a:xfrm flipH="1" flipV="1">
            <a:off x="3519572" y="5132165"/>
            <a:ext cx="423436" cy="1"/>
          </a:xfrm>
          <a:prstGeom prst="straightConnector1">
            <a:avLst/>
          </a:prstGeom>
          <a:ln w="38100">
            <a:solidFill>
              <a:schemeClr val="accent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95" name="椭圆 194"/>
          <p:cNvSpPr/>
          <p:nvPr/>
        </p:nvSpPr>
        <p:spPr>
          <a:xfrm>
            <a:off x="3102313" y="4923535"/>
            <a:ext cx="417259" cy="4172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9</a:t>
            </a:r>
            <a:endParaRPr lang="zh-CN" altLang="en-US" dirty="0"/>
          </a:p>
        </p:txBody>
      </p:sp>
    </p:spTree>
    <p:extLst>
      <p:ext uri="{BB962C8B-B14F-4D97-AF65-F5344CB8AC3E}">
        <p14:creationId xmlns:p14="http://schemas.microsoft.com/office/powerpoint/2010/main" val="61337004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431371" y="221020"/>
            <a:ext cx="11334829" cy="623669"/>
          </a:xfrm>
          <a:prstGeom prst="rect">
            <a:avLst/>
          </a:prstGeom>
        </p:spPr>
        <p:txBody>
          <a:bodyPr vert="horz" wrap="square" lIns="0" tIns="8037" rIns="0" bIns="0" numCol="1" rtlCol="0" anchor="ctr" anchorCtr="0" compatLnSpc="1">
            <a:prstTxWarp prst="textNoShape">
              <a:avLst/>
            </a:prstTxWarp>
            <a:spAutoFit/>
          </a:bodyPr>
          <a:lstStyle/>
          <a:p>
            <a:pPr marL="8929">
              <a:spcBef>
                <a:spcPts val="63"/>
              </a:spcBef>
            </a:pPr>
            <a:r>
              <a:rPr lang="zh-CN" altLang="en-US" spc="-42" dirty="0">
                <a:solidFill>
                  <a:srgbClr val="EE220C"/>
                </a:solidFill>
                <a:latin typeface="Arial Unicode MS"/>
                <a:cs typeface="Arial Unicode MS"/>
              </a:rPr>
              <a:t>求</a:t>
            </a:r>
            <a:r>
              <a:rPr spc="-42" dirty="0" smtClean="0">
                <a:solidFill>
                  <a:srgbClr val="EE220C"/>
                </a:solidFill>
                <a:latin typeface="Arial Unicode MS"/>
                <a:cs typeface="Arial Unicode MS"/>
              </a:rPr>
              <a:t>无向图</a:t>
            </a:r>
            <a:r>
              <a:rPr spc="-42" dirty="0" smtClean="0">
                <a:latin typeface="Arial Unicode MS"/>
                <a:cs typeface="Arial Unicode MS"/>
              </a:rPr>
              <a:t>的割点与</a:t>
            </a:r>
            <a:r>
              <a:rPr spc="-35" dirty="0" smtClean="0">
                <a:latin typeface="Arial Unicode MS"/>
                <a:cs typeface="Arial Unicode MS"/>
              </a:rPr>
              <a:t>桥</a:t>
            </a:r>
            <a:r>
              <a:rPr lang="en-US" spc="-35" dirty="0" smtClean="0">
                <a:latin typeface="Arial Unicode MS"/>
                <a:cs typeface="Arial Unicode MS"/>
              </a:rPr>
              <a:t>_2</a:t>
            </a:r>
            <a:endParaRPr spc="-35" dirty="0">
              <a:latin typeface="Arial Unicode MS"/>
              <a:cs typeface="Arial Unicode MS"/>
            </a:endParaRPr>
          </a:p>
        </p:txBody>
      </p:sp>
      <p:sp>
        <p:nvSpPr>
          <p:cNvPr id="4" name="内容占位符 3"/>
          <p:cNvSpPr>
            <a:spLocks noGrp="1"/>
          </p:cNvSpPr>
          <p:nvPr>
            <p:ph idx="1"/>
          </p:nvPr>
        </p:nvSpPr>
        <p:spPr>
          <a:xfrm>
            <a:off x="609600" y="1196752"/>
            <a:ext cx="5650827" cy="5374378"/>
          </a:xfrm>
        </p:spPr>
        <p:txBody>
          <a:bodyPr/>
          <a:lstStyle/>
          <a:p>
            <a:pPr marL="8929" marR="242879">
              <a:lnSpc>
                <a:spcPct val="117500"/>
              </a:lnSpc>
            </a:pPr>
            <a:r>
              <a:rPr lang="zh-CN" altLang="en-US" sz="2400" spc="-4" dirty="0" smtClean="0">
                <a:latin typeface="Arial Unicode MS"/>
                <a:cs typeface="Arial Unicode MS"/>
              </a:rPr>
              <a:t>定理：非</a:t>
            </a:r>
            <a:r>
              <a:rPr lang="zh-CN" altLang="en-US" sz="2400" spc="-4" dirty="0">
                <a:latin typeface="Arial Unicode MS"/>
                <a:cs typeface="Arial Unicode MS"/>
              </a:rPr>
              <a:t>根节点 </a:t>
            </a:r>
            <a:r>
              <a:rPr lang="en-US" altLang="zh-CN" sz="2400" dirty="0">
                <a:latin typeface="Arial"/>
                <a:cs typeface="Arial"/>
              </a:rPr>
              <a:t>u</a:t>
            </a:r>
            <a:r>
              <a:rPr lang="zh-CN" altLang="en-US" sz="2400" spc="-4" dirty="0">
                <a:latin typeface="Arial"/>
                <a:cs typeface="Arial"/>
              </a:rPr>
              <a:t> </a:t>
            </a:r>
            <a:r>
              <a:rPr lang="zh-CN" altLang="en-US" sz="2400" spc="-4" dirty="0">
                <a:latin typeface="Arial Unicode MS"/>
                <a:cs typeface="Arial Unicode MS"/>
              </a:rPr>
              <a:t>是图 </a:t>
            </a:r>
            <a:r>
              <a:rPr lang="en-US" altLang="zh-CN" sz="2400" dirty="0">
                <a:latin typeface="Arial"/>
                <a:cs typeface="Arial"/>
              </a:rPr>
              <a:t>G</a:t>
            </a:r>
            <a:r>
              <a:rPr lang="zh-CN" altLang="en-US" sz="2400" spc="-4" dirty="0">
                <a:latin typeface="Arial"/>
                <a:cs typeface="Arial"/>
              </a:rPr>
              <a:t> </a:t>
            </a:r>
            <a:r>
              <a:rPr lang="zh-CN" altLang="en-US" sz="2400" spc="-4" dirty="0">
                <a:latin typeface="Arial Unicode MS"/>
                <a:cs typeface="Arial Unicode MS"/>
              </a:rPr>
              <a:t>的割点，当且仅当 </a:t>
            </a:r>
            <a:r>
              <a:rPr lang="en-US" altLang="zh-CN" sz="2400" dirty="0">
                <a:latin typeface="Arial"/>
                <a:cs typeface="Arial"/>
              </a:rPr>
              <a:t>u</a:t>
            </a:r>
            <a:r>
              <a:rPr lang="zh-CN" altLang="en-US" sz="2400" spc="-4" dirty="0">
                <a:latin typeface="Arial"/>
                <a:cs typeface="Arial"/>
              </a:rPr>
              <a:t> </a:t>
            </a:r>
            <a:r>
              <a:rPr lang="zh-CN" altLang="en-US" sz="2400" spc="-4" dirty="0">
                <a:latin typeface="Arial Unicode MS"/>
                <a:cs typeface="Arial Unicode MS"/>
              </a:rPr>
              <a:t>存在一个子节点 </a:t>
            </a:r>
            <a:r>
              <a:rPr lang="en-US" altLang="zh-CN" sz="2400" dirty="0">
                <a:latin typeface="Arial"/>
                <a:cs typeface="Arial"/>
              </a:rPr>
              <a:t>v</a:t>
            </a:r>
            <a:r>
              <a:rPr lang="zh-CN" altLang="en-US" sz="2400" spc="-18" dirty="0">
                <a:latin typeface="Arial Unicode MS"/>
                <a:cs typeface="Arial Unicode MS"/>
              </a:rPr>
              <a:t>，使</a:t>
            </a:r>
            <a:r>
              <a:rPr lang="zh-CN" altLang="en-US" sz="2400" dirty="0">
                <a:latin typeface="Arial Unicode MS"/>
                <a:cs typeface="Arial Unicode MS"/>
              </a:rPr>
              <a:t>得 </a:t>
            </a:r>
            <a:r>
              <a:rPr lang="en-US" altLang="zh-CN" sz="2400" dirty="0">
                <a:latin typeface="Arial"/>
                <a:cs typeface="Arial"/>
              </a:rPr>
              <a:t>v</a:t>
            </a:r>
            <a:r>
              <a:rPr lang="zh-CN" altLang="en-US" sz="2400" spc="4" dirty="0">
                <a:latin typeface="Arial"/>
                <a:cs typeface="Arial"/>
              </a:rPr>
              <a:t> </a:t>
            </a:r>
            <a:r>
              <a:rPr lang="zh-CN" altLang="en-US" sz="2400" dirty="0">
                <a:latin typeface="Arial Unicode MS"/>
                <a:cs typeface="Arial Unicode MS"/>
              </a:rPr>
              <a:t>及其后代都</a:t>
            </a:r>
            <a:r>
              <a:rPr lang="zh-CN" altLang="en-US" sz="2400" dirty="0" smtClean="0">
                <a:latin typeface="Arial Unicode MS"/>
                <a:cs typeface="Arial Unicode MS"/>
              </a:rPr>
              <a:t>没有</a:t>
            </a:r>
            <a:r>
              <a:rPr lang="zh-CN" altLang="en-US" sz="2400" dirty="0">
                <a:latin typeface="Arial Unicode MS"/>
                <a:cs typeface="Arial Unicode MS"/>
              </a:rPr>
              <a:t>返祖</a:t>
            </a:r>
            <a:r>
              <a:rPr lang="zh-CN" altLang="en-US" sz="2400" dirty="0" smtClean="0">
                <a:latin typeface="Arial Unicode MS"/>
                <a:cs typeface="Arial Unicode MS"/>
              </a:rPr>
              <a:t>边</a:t>
            </a:r>
            <a:r>
              <a:rPr lang="zh-CN" altLang="en-US" sz="2400" dirty="0">
                <a:latin typeface="Arial Unicode MS"/>
                <a:cs typeface="Arial Unicode MS"/>
              </a:rPr>
              <a:t>连向</a:t>
            </a:r>
            <a:r>
              <a:rPr lang="en-US" altLang="zh-CN" sz="2400" dirty="0">
                <a:latin typeface="Arial"/>
                <a:cs typeface="Arial"/>
              </a:rPr>
              <a:t>u</a:t>
            </a:r>
            <a:r>
              <a:rPr lang="zh-CN" altLang="en-US" sz="2400" spc="-11" dirty="0">
                <a:latin typeface="Arial Unicode MS"/>
                <a:cs typeface="Arial Unicode MS"/>
              </a:rPr>
              <a:t>的</a:t>
            </a:r>
            <a:r>
              <a:rPr lang="zh-CN" altLang="en-US" sz="2400" spc="-11" dirty="0" smtClean="0">
                <a:latin typeface="Arial Unicode MS"/>
                <a:cs typeface="Arial Unicode MS"/>
              </a:rPr>
              <a:t>祖先（不含</a:t>
            </a:r>
            <a:r>
              <a:rPr lang="en-US" altLang="zh-CN" sz="2400" spc="-11" dirty="0" smtClean="0">
                <a:latin typeface="Arial Unicode MS"/>
                <a:cs typeface="Arial Unicode MS"/>
              </a:rPr>
              <a:t>u</a:t>
            </a:r>
            <a:r>
              <a:rPr lang="zh-CN" altLang="en-US" sz="2400" spc="-11" dirty="0" smtClean="0">
                <a:latin typeface="Arial Unicode MS"/>
                <a:cs typeface="Arial Unicode MS"/>
              </a:rPr>
              <a:t>）。</a:t>
            </a:r>
            <a:endParaRPr lang="zh-CN" altLang="en-US" sz="2000" dirty="0">
              <a:latin typeface="Arial Unicode MS"/>
              <a:cs typeface="Arial Unicode MS"/>
            </a:endParaRPr>
          </a:p>
          <a:p>
            <a:pPr marL="8929" marR="75452">
              <a:lnSpc>
                <a:spcPct val="120200"/>
              </a:lnSpc>
            </a:pPr>
            <a:r>
              <a:rPr lang="zh-CN" altLang="en-US" sz="2400" spc="-4" dirty="0" smtClean="0">
                <a:latin typeface="Arial Unicode MS"/>
                <a:cs typeface="Arial Unicode MS"/>
              </a:rPr>
              <a:t>这里要</a:t>
            </a:r>
            <a:r>
              <a:rPr lang="zh-CN" altLang="en-US" sz="2400" spc="-4" dirty="0">
                <a:latin typeface="Arial Unicode MS"/>
                <a:cs typeface="Arial Unicode MS"/>
              </a:rPr>
              <a:t>注意有向图和无向图 </a:t>
            </a:r>
            <a:r>
              <a:rPr lang="en-US" altLang="zh-CN" sz="2400" spc="-56" dirty="0" err="1">
                <a:latin typeface="Arial"/>
                <a:cs typeface="Arial"/>
              </a:rPr>
              <a:t>Tarjan</a:t>
            </a:r>
            <a:r>
              <a:rPr lang="en-US" altLang="zh-CN" sz="2400" spc="-56" dirty="0">
                <a:latin typeface="Arial"/>
                <a:cs typeface="Arial"/>
              </a:rPr>
              <a:t> </a:t>
            </a:r>
            <a:r>
              <a:rPr lang="zh-CN" altLang="en-US" sz="2400" spc="-4" dirty="0">
                <a:latin typeface="Arial Unicode MS"/>
                <a:cs typeface="Arial Unicode MS"/>
              </a:rPr>
              <a:t>算法的区别，有向图 </a:t>
            </a:r>
            <a:r>
              <a:rPr lang="en-US" altLang="zh-CN" sz="2400" spc="-7" dirty="0" err="1">
                <a:latin typeface="Arial"/>
                <a:cs typeface="Arial"/>
              </a:rPr>
              <a:t>Tarjan</a:t>
            </a:r>
            <a:r>
              <a:rPr lang="zh-CN" altLang="en-US" sz="2400" dirty="0">
                <a:latin typeface="Arial Unicode MS"/>
                <a:cs typeface="Arial Unicode MS"/>
              </a:rPr>
              <a:t>需要 </a:t>
            </a:r>
            <a:r>
              <a:rPr lang="en-US" altLang="zh-CN" sz="2400" dirty="0" err="1" smtClean="0">
                <a:latin typeface="Arial Unicode MS"/>
                <a:cs typeface="Arial Unicode MS"/>
              </a:rPr>
              <a:t>vis</a:t>
            </a:r>
            <a:r>
              <a:rPr lang="en-US" altLang="zh-CN" sz="2400" dirty="0" smtClean="0">
                <a:latin typeface="Arial"/>
                <a:cs typeface="Arial"/>
              </a:rPr>
              <a:t> </a:t>
            </a:r>
            <a:r>
              <a:rPr lang="zh-CN" altLang="en-US" sz="2400" spc="-4" dirty="0">
                <a:latin typeface="Arial Unicode MS"/>
                <a:cs typeface="Arial Unicode MS"/>
              </a:rPr>
              <a:t>数组来判断一条边</a:t>
            </a:r>
            <a:r>
              <a:rPr lang="zh-CN" altLang="en-US" sz="2400" spc="-4" dirty="0" smtClean="0">
                <a:latin typeface="Arial Unicode MS"/>
                <a:cs typeface="Arial Unicode MS"/>
              </a:rPr>
              <a:t>是返祖边还是横叉边，而无向图没有横叉边。</a:t>
            </a:r>
            <a:endParaRPr lang="zh-CN" altLang="en-US" sz="2400" dirty="0"/>
          </a:p>
        </p:txBody>
      </p:sp>
      <p:sp>
        <p:nvSpPr>
          <p:cNvPr id="5" name="椭圆 4"/>
          <p:cNvSpPr/>
          <p:nvPr/>
        </p:nvSpPr>
        <p:spPr>
          <a:xfrm>
            <a:off x="9976768" y="1001984"/>
            <a:ext cx="417259" cy="4172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1</a:t>
            </a:r>
            <a:endParaRPr lang="zh-CN" altLang="en-US" dirty="0"/>
          </a:p>
        </p:txBody>
      </p:sp>
      <p:sp>
        <p:nvSpPr>
          <p:cNvPr id="6" name="椭圆 5"/>
          <p:cNvSpPr/>
          <p:nvPr/>
        </p:nvSpPr>
        <p:spPr>
          <a:xfrm>
            <a:off x="10882228" y="2797091"/>
            <a:ext cx="417259" cy="4172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4</a:t>
            </a:r>
            <a:endParaRPr lang="zh-CN" altLang="en-US" dirty="0"/>
          </a:p>
        </p:txBody>
      </p:sp>
      <p:sp>
        <p:nvSpPr>
          <p:cNvPr id="7" name="椭圆 6"/>
          <p:cNvSpPr/>
          <p:nvPr/>
        </p:nvSpPr>
        <p:spPr>
          <a:xfrm>
            <a:off x="10866679" y="1457637"/>
            <a:ext cx="417259" cy="4172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2</a:t>
            </a:r>
            <a:endParaRPr lang="zh-CN" altLang="en-US" dirty="0"/>
          </a:p>
        </p:txBody>
      </p:sp>
      <p:sp>
        <p:nvSpPr>
          <p:cNvPr id="8" name="椭圆 7"/>
          <p:cNvSpPr/>
          <p:nvPr/>
        </p:nvSpPr>
        <p:spPr>
          <a:xfrm>
            <a:off x="11589398" y="2145985"/>
            <a:ext cx="417259" cy="4172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3</a:t>
            </a:r>
            <a:endParaRPr lang="zh-CN" altLang="en-US" dirty="0"/>
          </a:p>
        </p:txBody>
      </p:sp>
      <p:sp>
        <p:nvSpPr>
          <p:cNvPr id="9" name="椭圆 8"/>
          <p:cNvSpPr/>
          <p:nvPr/>
        </p:nvSpPr>
        <p:spPr>
          <a:xfrm>
            <a:off x="10777233" y="3975191"/>
            <a:ext cx="417259" cy="417259"/>
          </a:xfrm>
          <a:prstGeom prst="ellipse">
            <a:avLst/>
          </a:prstGeom>
          <a:solidFill>
            <a:srgbClr val="FF0000"/>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5</a:t>
            </a:r>
            <a:endParaRPr lang="zh-CN" altLang="en-US" dirty="0"/>
          </a:p>
        </p:txBody>
      </p:sp>
      <p:cxnSp>
        <p:nvCxnSpPr>
          <p:cNvPr id="10" name="直接箭头连接符 9"/>
          <p:cNvCxnSpPr>
            <a:stCxn id="5" idx="6"/>
            <a:endCxn id="7" idx="2"/>
          </p:cNvCxnSpPr>
          <p:nvPr/>
        </p:nvCxnSpPr>
        <p:spPr>
          <a:xfrm>
            <a:off x="10394027" y="1210614"/>
            <a:ext cx="472652" cy="45565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1" name="直接箭头连接符 10"/>
          <p:cNvCxnSpPr>
            <a:stCxn id="7" idx="5"/>
            <a:endCxn id="8" idx="1"/>
          </p:cNvCxnSpPr>
          <p:nvPr/>
        </p:nvCxnSpPr>
        <p:spPr>
          <a:xfrm>
            <a:off x="11222832" y="1813790"/>
            <a:ext cx="427672" cy="39330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2" name="直接箭头连接符 11"/>
          <p:cNvCxnSpPr>
            <a:stCxn id="7" idx="4"/>
            <a:endCxn id="6" idx="0"/>
          </p:cNvCxnSpPr>
          <p:nvPr/>
        </p:nvCxnSpPr>
        <p:spPr>
          <a:xfrm>
            <a:off x="11075309" y="1874896"/>
            <a:ext cx="15549" cy="922195"/>
          </a:xfrm>
          <a:prstGeom prst="straightConnector1">
            <a:avLst/>
          </a:prstGeom>
          <a:ln w="38100">
            <a:solidFill>
              <a:srgbClr val="FF0000"/>
            </a:solidFill>
            <a:prstDash val="dashDot"/>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 name="直接箭头连接符 12"/>
          <p:cNvCxnSpPr>
            <a:stCxn id="6" idx="1"/>
            <a:endCxn id="5" idx="5"/>
          </p:cNvCxnSpPr>
          <p:nvPr/>
        </p:nvCxnSpPr>
        <p:spPr>
          <a:xfrm flipH="1" flipV="1">
            <a:off x="10332921" y="1358137"/>
            <a:ext cx="610413" cy="1500060"/>
          </a:xfrm>
          <a:prstGeom prst="straightConnector1">
            <a:avLst/>
          </a:prstGeom>
          <a:ln w="38100">
            <a:solidFill>
              <a:srgbClr val="FF0000"/>
            </a:solidFill>
            <a:prstDash val="dashDot"/>
            <a:tailEnd type="triangle"/>
          </a:ln>
        </p:spPr>
        <p:style>
          <a:lnRef idx="1">
            <a:schemeClr val="accent1"/>
          </a:lnRef>
          <a:fillRef idx="0">
            <a:schemeClr val="accent1"/>
          </a:fillRef>
          <a:effectRef idx="0">
            <a:schemeClr val="accent1"/>
          </a:effectRef>
          <a:fontRef idx="minor">
            <a:schemeClr val="tx1"/>
          </a:fontRef>
        </p:style>
      </p:cxnSp>
      <p:cxnSp>
        <p:nvCxnSpPr>
          <p:cNvPr id="14" name="直接箭头连接符 13"/>
          <p:cNvCxnSpPr>
            <a:stCxn id="5" idx="4"/>
            <a:endCxn id="9" idx="1"/>
          </p:cNvCxnSpPr>
          <p:nvPr/>
        </p:nvCxnSpPr>
        <p:spPr>
          <a:xfrm>
            <a:off x="10185398" y="1419243"/>
            <a:ext cx="652941" cy="2617054"/>
          </a:xfrm>
          <a:prstGeom prst="straightConnector1">
            <a:avLst/>
          </a:prstGeom>
          <a:ln w="38100">
            <a:solidFill>
              <a:srgbClr val="FF0000"/>
            </a:solidFill>
            <a:prstDash val="dashDot"/>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 name="直接箭头连接符 14"/>
          <p:cNvCxnSpPr>
            <a:stCxn id="9" idx="7"/>
            <a:endCxn id="16" idx="3"/>
          </p:cNvCxnSpPr>
          <p:nvPr/>
        </p:nvCxnSpPr>
        <p:spPr>
          <a:xfrm flipV="1">
            <a:off x="11133386" y="3833099"/>
            <a:ext cx="308488" cy="203198"/>
          </a:xfrm>
          <a:prstGeom prst="straightConnector1">
            <a:avLst/>
          </a:prstGeom>
          <a:ln w="38100">
            <a:prstDash val="solid"/>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6" name="椭圆 15"/>
          <p:cNvSpPr/>
          <p:nvPr/>
        </p:nvSpPr>
        <p:spPr>
          <a:xfrm>
            <a:off x="11380768" y="3476946"/>
            <a:ext cx="417259" cy="4172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6</a:t>
            </a:r>
            <a:endParaRPr lang="zh-CN" altLang="en-US" dirty="0"/>
          </a:p>
        </p:txBody>
      </p:sp>
      <p:cxnSp>
        <p:nvCxnSpPr>
          <p:cNvPr id="17" name="直接箭头连接符 16"/>
          <p:cNvCxnSpPr>
            <a:stCxn id="16" idx="1"/>
            <a:endCxn id="6" idx="5"/>
          </p:cNvCxnSpPr>
          <p:nvPr/>
        </p:nvCxnSpPr>
        <p:spPr>
          <a:xfrm flipH="1" flipV="1">
            <a:off x="11238381" y="3153244"/>
            <a:ext cx="203493" cy="384808"/>
          </a:xfrm>
          <a:prstGeom prst="straightConnector1">
            <a:avLst/>
          </a:prstGeom>
          <a:ln w="38100">
            <a:solidFill>
              <a:srgbClr val="0070C0"/>
            </a:solidFill>
            <a:prstDash val="solid"/>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 name="直接箭头连接符 17"/>
          <p:cNvCxnSpPr>
            <a:stCxn id="6" idx="7"/>
            <a:endCxn id="8" idx="3"/>
          </p:cNvCxnSpPr>
          <p:nvPr/>
        </p:nvCxnSpPr>
        <p:spPr>
          <a:xfrm flipV="1">
            <a:off x="11238381" y="2502138"/>
            <a:ext cx="412123" cy="356059"/>
          </a:xfrm>
          <a:prstGeom prst="straightConnector1">
            <a:avLst/>
          </a:prstGeom>
          <a:ln w="38100">
            <a:solidFill>
              <a:srgbClr val="0070C0"/>
            </a:solidFill>
            <a:prstDash val="solid"/>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 name="直接箭头连接符 18"/>
          <p:cNvCxnSpPr>
            <a:stCxn id="9" idx="3"/>
            <a:endCxn id="20" idx="7"/>
          </p:cNvCxnSpPr>
          <p:nvPr/>
        </p:nvCxnSpPr>
        <p:spPr>
          <a:xfrm flipH="1">
            <a:off x="10665219" y="4331344"/>
            <a:ext cx="173120" cy="383829"/>
          </a:xfrm>
          <a:prstGeom prst="straightConnector1">
            <a:avLst/>
          </a:prstGeom>
          <a:ln w="38100">
            <a:prstDash val="solid"/>
            <a:tailEnd type="triangle"/>
          </a:ln>
        </p:spPr>
        <p:style>
          <a:lnRef idx="1">
            <a:schemeClr val="accent1"/>
          </a:lnRef>
          <a:fillRef idx="0">
            <a:schemeClr val="accent1"/>
          </a:fillRef>
          <a:effectRef idx="0">
            <a:schemeClr val="accent1"/>
          </a:effectRef>
          <a:fontRef idx="minor">
            <a:schemeClr val="tx1"/>
          </a:fontRef>
        </p:style>
      </p:cxnSp>
      <p:sp>
        <p:nvSpPr>
          <p:cNvPr id="20" name="椭圆 19"/>
          <p:cNvSpPr/>
          <p:nvPr/>
        </p:nvSpPr>
        <p:spPr>
          <a:xfrm>
            <a:off x="10309066" y="4654067"/>
            <a:ext cx="417259" cy="417259"/>
          </a:xfrm>
          <a:prstGeom prst="ellipse">
            <a:avLst/>
          </a:prstGeom>
          <a:solidFill>
            <a:srgbClr val="FF0000"/>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7</a:t>
            </a:r>
            <a:endParaRPr lang="zh-CN" altLang="en-US" dirty="0"/>
          </a:p>
        </p:txBody>
      </p:sp>
      <p:cxnSp>
        <p:nvCxnSpPr>
          <p:cNvPr id="21" name="直接箭头连接符 20"/>
          <p:cNvCxnSpPr>
            <a:stCxn id="20" idx="5"/>
            <a:endCxn id="22" idx="1"/>
          </p:cNvCxnSpPr>
          <p:nvPr/>
        </p:nvCxnSpPr>
        <p:spPr>
          <a:xfrm>
            <a:off x="10665219" y="5010220"/>
            <a:ext cx="486744" cy="560330"/>
          </a:xfrm>
          <a:prstGeom prst="straightConnector1">
            <a:avLst/>
          </a:prstGeom>
          <a:ln w="38100">
            <a:prstDash val="solid"/>
            <a:tailEnd type="triangle"/>
          </a:ln>
        </p:spPr>
        <p:style>
          <a:lnRef idx="1">
            <a:schemeClr val="accent1"/>
          </a:lnRef>
          <a:fillRef idx="0">
            <a:schemeClr val="accent1"/>
          </a:fillRef>
          <a:effectRef idx="0">
            <a:schemeClr val="accent1"/>
          </a:effectRef>
          <a:fontRef idx="minor">
            <a:schemeClr val="tx1"/>
          </a:fontRef>
        </p:style>
      </p:cxnSp>
      <p:sp>
        <p:nvSpPr>
          <p:cNvPr id="22" name="椭圆 21"/>
          <p:cNvSpPr/>
          <p:nvPr/>
        </p:nvSpPr>
        <p:spPr>
          <a:xfrm>
            <a:off x="11090857" y="5509444"/>
            <a:ext cx="417259" cy="4172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8</a:t>
            </a:r>
            <a:endParaRPr lang="zh-CN" altLang="en-US" dirty="0"/>
          </a:p>
        </p:txBody>
      </p:sp>
      <p:cxnSp>
        <p:nvCxnSpPr>
          <p:cNvPr id="23" name="直接箭头连接符 22"/>
          <p:cNvCxnSpPr>
            <a:stCxn id="25" idx="0"/>
            <a:endCxn id="20" idx="4"/>
          </p:cNvCxnSpPr>
          <p:nvPr/>
        </p:nvCxnSpPr>
        <p:spPr>
          <a:xfrm flipH="1" flipV="1">
            <a:off x="10517696" y="5071326"/>
            <a:ext cx="58535" cy="992896"/>
          </a:xfrm>
          <a:prstGeom prst="straightConnector1">
            <a:avLst/>
          </a:prstGeom>
          <a:ln w="38100">
            <a:solidFill>
              <a:srgbClr val="FF0000"/>
            </a:solidFill>
            <a:prstDash val="dashDot"/>
            <a:tailEnd type="triangle"/>
          </a:ln>
        </p:spPr>
        <p:style>
          <a:lnRef idx="1">
            <a:schemeClr val="accent1"/>
          </a:lnRef>
          <a:fillRef idx="0">
            <a:schemeClr val="accent1"/>
          </a:fillRef>
          <a:effectRef idx="0">
            <a:schemeClr val="accent1"/>
          </a:effectRef>
          <a:fontRef idx="minor">
            <a:schemeClr val="tx1"/>
          </a:fontRef>
        </p:style>
      </p:cxnSp>
      <p:cxnSp>
        <p:nvCxnSpPr>
          <p:cNvPr id="24" name="直接箭头连接符 23"/>
          <p:cNvCxnSpPr>
            <a:stCxn id="22" idx="3"/>
            <a:endCxn id="25" idx="6"/>
          </p:cNvCxnSpPr>
          <p:nvPr/>
        </p:nvCxnSpPr>
        <p:spPr>
          <a:xfrm flipH="1">
            <a:off x="10784860" y="5865597"/>
            <a:ext cx="367103" cy="407255"/>
          </a:xfrm>
          <a:prstGeom prst="straightConnector1">
            <a:avLst/>
          </a:prstGeom>
          <a:ln w="38100">
            <a:prstDash val="solid"/>
            <a:tailEnd type="triangle"/>
          </a:ln>
        </p:spPr>
        <p:style>
          <a:lnRef idx="1">
            <a:schemeClr val="accent1"/>
          </a:lnRef>
          <a:fillRef idx="0">
            <a:schemeClr val="accent1"/>
          </a:fillRef>
          <a:effectRef idx="0">
            <a:schemeClr val="accent1"/>
          </a:effectRef>
          <a:fontRef idx="minor">
            <a:schemeClr val="tx1"/>
          </a:fontRef>
        </p:style>
      </p:cxnSp>
      <p:sp>
        <p:nvSpPr>
          <p:cNvPr id="25" name="椭圆 24"/>
          <p:cNvSpPr/>
          <p:nvPr/>
        </p:nvSpPr>
        <p:spPr>
          <a:xfrm>
            <a:off x="10367601" y="6064222"/>
            <a:ext cx="417259" cy="4172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9</a:t>
            </a:r>
            <a:endParaRPr lang="zh-CN" altLang="en-US" dirty="0"/>
          </a:p>
        </p:txBody>
      </p:sp>
      <p:sp>
        <p:nvSpPr>
          <p:cNvPr id="175" name="椭圆 174"/>
          <p:cNvSpPr/>
          <p:nvPr/>
        </p:nvSpPr>
        <p:spPr>
          <a:xfrm>
            <a:off x="7819260" y="1426305"/>
            <a:ext cx="417259" cy="4172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1</a:t>
            </a:r>
            <a:endParaRPr lang="zh-CN" altLang="en-US" dirty="0"/>
          </a:p>
        </p:txBody>
      </p:sp>
      <p:sp>
        <p:nvSpPr>
          <p:cNvPr id="176" name="椭圆 175"/>
          <p:cNvSpPr/>
          <p:nvPr/>
        </p:nvSpPr>
        <p:spPr>
          <a:xfrm>
            <a:off x="8236519" y="2693175"/>
            <a:ext cx="417259" cy="4172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4</a:t>
            </a:r>
            <a:endParaRPr lang="zh-CN" altLang="en-US" dirty="0"/>
          </a:p>
        </p:txBody>
      </p:sp>
      <p:sp>
        <p:nvSpPr>
          <p:cNvPr id="177" name="椭圆 176"/>
          <p:cNvSpPr/>
          <p:nvPr/>
        </p:nvSpPr>
        <p:spPr>
          <a:xfrm>
            <a:off x="8961688" y="1740432"/>
            <a:ext cx="417259" cy="4172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2</a:t>
            </a:r>
            <a:endParaRPr lang="zh-CN" altLang="en-US" dirty="0"/>
          </a:p>
        </p:txBody>
      </p:sp>
      <p:sp>
        <p:nvSpPr>
          <p:cNvPr id="178" name="椭圆 177"/>
          <p:cNvSpPr/>
          <p:nvPr/>
        </p:nvSpPr>
        <p:spPr>
          <a:xfrm>
            <a:off x="9269599" y="2786983"/>
            <a:ext cx="417259" cy="4172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3</a:t>
            </a:r>
            <a:endParaRPr lang="zh-CN" altLang="en-US" dirty="0"/>
          </a:p>
        </p:txBody>
      </p:sp>
      <p:sp>
        <p:nvSpPr>
          <p:cNvPr id="179" name="椭圆 178"/>
          <p:cNvSpPr/>
          <p:nvPr/>
        </p:nvSpPr>
        <p:spPr>
          <a:xfrm>
            <a:off x="7071622" y="2074288"/>
            <a:ext cx="417259" cy="417259"/>
          </a:xfrm>
          <a:prstGeom prst="ellipse">
            <a:avLst/>
          </a:prstGeom>
          <a:solidFill>
            <a:srgbClr val="FF0000"/>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5</a:t>
            </a:r>
            <a:endParaRPr lang="zh-CN" altLang="en-US" dirty="0"/>
          </a:p>
        </p:txBody>
      </p:sp>
      <p:cxnSp>
        <p:nvCxnSpPr>
          <p:cNvPr id="180" name="直接箭头连接符 179"/>
          <p:cNvCxnSpPr>
            <a:stCxn id="175" idx="6"/>
            <a:endCxn id="177" idx="1"/>
          </p:cNvCxnSpPr>
          <p:nvPr/>
        </p:nvCxnSpPr>
        <p:spPr>
          <a:xfrm>
            <a:off x="8236519" y="1634935"/>
            <a:ext cx="786275" cy="166603"/>
          </a:xfrm>
          <a:prstGeom prst="straightConnector1">
            <a:avLst/>
          </a:prstGeom>
          <a:ln w="38100">
            <a:solidFill>
              <a:schemeClr val="accent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1" name="直接箭头连接符 180"/>
          <p:cNvCxnSpPr>
            <a:stCxn id="177" idx="5"/>
            <a:endCxn id="178" idx="0"/>
          </p:cNvCxnSpPr>
          <p:nvPr/>
        </p:nvCxnSpPr>
        <p:spPr>
          <a:xfrm>
            <a:off x="9317841" y="2096585"/>
            <a:ext cx="160388" cy="690398"/>
          </a:xfrm>
          <a:prstGeom prst="straightConnector1">
            <a:avLst/>
          </a:prstGeom>
          <a:ln w="38100">
            <a:solidFill>
              <a:schemeClr val="accent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2" name="直接箭头连接符 181"/>
          <p:cNvCxnSpPr>
            <a:stCxn id="177" idx="3"/>
            <a:endCxn id="176" idx="7"/>
          </p:cNvCxnSpPr>
          <p:nvPr/>
        </p:nvCxnSpPr>
        <p:spPr>
          <a:xfrm flipH="1">
            <a:off x="8592672" y="2096585"/>
            <a:ext cx="430122" cy="657696"/>
          </a:xfrm>
          <a:prstGeom prst="straightConnector1">
            <a:avLst/>
          </a:prstGeom>
          <a:ln w="38100">
            <a:solidFill>
              <a:schemeClr val="accent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3" name="直接箭头连接符 182"/>
          <p:cNvCxnSpPr>
            <a:stCxn id="176" idx="0"/>
            <a:endCxn id="175" idx="4"/>
          </p:cNvCxnSpPr>
          <p:nvPr/>
        </p:nvCxnSpPr>
        <p:spPr>
          <a:xfrm flipH="1" flipV="1">
            <a:off x="8027890" y="1843564"/>
            <a:ext cx="417259" cy="849611"/>
          </a:xfrm>
          <a:prstGeom prst="straightConnector1">
            <a:avLst/>
          </a:prstGeom>
          <a:ln w="38100">
            <a:solidFill>
              <a:schemeClr val="accent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4" name="直接箭头连接符 183"/>
          <p:cNvCxnSpPr>
            <a:stCxn id="175" idx="3"/>
            <a:endCxn id="179" idx="7"/>
          </p:cNvCxnSpPr>
          <p:nvPr/>
        </p:nvCxnSpPr>
        <p:spPr>
          <a:xfrm flipH="1">
            <a:off x="7427775" y="1782458"/>
            <a:ext cx="452591" cy="352936"/>
          </a:xfrm>
          <a:prstGeom prst="straightConnector1">
            <a:avLst/>
          </a:prstGeom>
          <a:ln w="38100">
            <a:solidFill>
              <a:schemeClr val="accent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5" name="直接箭头连接符 184"/>
          <p:cNvCxnSpPr>
            <a:stCxn id="179" idx="4"/>
            <a:endCxn id="186" idx="0"/>
          </p:cNvCxnSpPr>
          <p:nvPr/>
        </p:nvCxnSpPr>
        <p:spPr>
          <a:xfrm>
            <a:off x="7280252" y="2491547"/>
            <a:ext cx="417259" cy="782754"/>
          </a:xfrm>
          <a:prstGeom prst="straightConnector1">
            <a:avLst/>
          </a:prstGeom>
          <a:ln w="38100">
            <a:solidFill>
              <a:schemeClr val="accent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86" name="椭圆 185"/>
          <p:cNvSpPr/>
          <p:nvPr/>
        </p:nvSpPr>
        <p:spPr>
          <a:xfrm>
            <a:off x="7488881" y="3274301"/>
            <a:ext cx="417259" cy="4172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6</a:t>
            </a:r>
            <a:endParaRPr lang="zh-CN" altLang="en-US" dirty="0"/>
          </a:p>
        </p:txBody>
      </p:sp>
      <p:cxnSp>
        <p:nvCxnSpPr>
          <p:cNvPr id="187" name="直接箭头连接符 186"/>
          <p:cNvCxnSpPr>
            <a:stCxn id="186" idx="7"/>
            <a:endCxn id="176" idx="3"/>
          </p:cNvCxnSpPr>
          <p:nvPr/>
        </p:nvCxnSpPr>
        <p:spPr>
          <a:xfrm flipV="1">
            <a:off x="7845034" y="3049328"/>
            <a:ext cx="452591" cy="286079"/>
          </a:xfrm>
          <a:prstGeom prst="straightConnector1">
            <a:avLst/>
          </a:prstGeom>
          <a:ln w="38100">
            <a:solidFill>
              <a:schemeClr val="accent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8" name="直接箭头连接符 187"/>
          <p:cNvCxnSpPr>
            <a:stCxn id="176" idx="6"/>
            <a:endCxn id="178" idx="2"/>
          </p:cNvCxnSpPr>
          <p:nvPr/>
        </p:nvCxnSpPr>
        <p:spPr>
          <a:xfrm>
            <a:off x="8653778" y="2901805"/>
            <a:ext cx="615821" cy="93808"/>
          </a:xfrm>
          <a:prstGeom prst="straightConnector1">
            <a:avLst/>
          </a:prstGeom>
          <a:ln w="38100">
            <a:solidFill>
              <a:schemeClr val="accent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9" name="直接箭头连接符 188"/>
          <p:cNvCxnSpPr>
            <a:stCxn id="179" idx="3"/>
            <a:endCxn id="190" idx="7"/>
          </p:cNvCxnSpPr>
          <p:nvPr/>
        </p:nvCxnSpPr>
        <p:spPr>
          <a:xfrm flipH="1">
            <a:off x="6750848" y="2430441"/>
            <a:ext cx="381880" cy="332012"/>
          </a:xfrm>
          <a:prstGeom prst="straightConnector1">
            <a:avLst/>
          </a:prstGeom>
          <a:ln w="38100">
            <a:solidFill>
              <a:srgbClr val="FF0000"/>
            </a:solidFill>
            <a:prstDash val="solid"/>
            <a:headEnd type="none" w="med" len="med"/>
            <a:tailEnd type="none" w="med" len="med"/>
          </a:ln>
          <a:effectLst>
            <a:glow rad="1016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190" name="椭圆 189"/>
          <p:cNvSpPr/>
          <p:nvPr/>
        </p:nvSpPr>
        <p:spPr>
          <a:xfrm>
            <a:off x="6394695" y="2701347"/>
            <a:ext cx="417259" cy="417259"/>
          </a:xfrm>
          <a:prstGeom prst="ellipse">
            <a:avLst/>
          </a:prstGeom>
          <a:solidFill>
            <a:srgbClr val="FF0000"/>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7</a:t>
            </a:r>
            <a:endParaRPr lang="zh-CN" altLang="en-US" dirty="0"/>
          </a:p>
        </p:txBody>
      </p:sp>
      <p:cxnSp>
        <p:nvCxnSpPr>
          <p:cNvPr id="191" name="直接箭头连接符 190"/>
          <p:cNvCxnSpPr>
            <a:stCxn id="190" idx="5"/>
            <a:endCxn id="192" idx="0"/>
          </p:cNvCxnSpPr>
          <p:nvPr/>
        </p:nvCxnSpPr>
        <p:spPr>
          <a:xfrm>
            <a:off x="6750848" y="3057500"/>
            <a:ext cx="240581" cy="514330"/>
          </a:xfrm>
          <a:prstGeom prst="straightConnector1">
            <a:avLst/>
          </a:prstGeom>
          <a:ln w="38100">
            <a:solidFill>
              <a:schemeClr val="accent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92" name="椭圆 191"/>
          <p:cNvSpPr/>
          <p:nvPr/>
        </p:nvSpPr>
        <p:spPr>
          <a:xfrm>
            <a:off x="6782799" y="3571830"/>
            <a:ext cx="417259" cy="4172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8</a:t>
            </a:r>
            <a:endParaRPr lang="zh-CN" altLang="en-US" dirty="0"/>
          </a:p>
        </p:txBody>
      </p:sp>
      <p:cxnSp>
        <p:nvCxnSpPr>
          <p:cNvPr id="193" name="直接箭头连接符 192"/>
          <p:cNvCxnSpPr>
            <a:stCxn id="195" idx="0"/>
            <a:endCxn id="190" idx="3"/>
          </p:cNvCxnSpPr>
          <p:nvPr/>
        </p:nvCxnSpPr>
        <p:spPr>
          <a:xfrm flipV="1">
            <a:off x="6150734" y="3057500"/>
            <a:ext cx="305067" cy="514329"/>
          </a:xfrm>
          <a:prstGeom prst="straightConnector1">
            <a:avLst/>
          </a:prstGeom>
          <a:ln w="38100">
            <a:solidFill>
              <a:schemeClr val="accent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4" name="直接箭头连接符 193"/>
          <p:cNvCxnSpPr>
            <a:stCxn id="192" idx="2"/>
            <a:endCxn id="195" idx="6"/>
          </p:cNvCxnSpPr>
          <p:nvPr/>
        </p:nvCxnSpPr>
        <p:spPr>
          <a:xfrm flipH="1" flipV="1">
            <a:off x="6359363" y="3780459"/>
            <a:ext cx="423436" cy="1"/>
          </a:xfrm>
          <a:prstGeom prst="straightConnector1">
            <a:avLst/>
          </a:prstGeom>
          <a:ln w="38100">
            <a:solidFill>
              <a:schemeClr val="accent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95" name="椭圆 194"/>
          <p:cNvSpPr/>
          <p:nvPr/>
        </p:nvSpPr>
        <p:spPr>
          <a:xfrm>
            <a:off x="5942104" y="3571829"/>
            <a:ext cx="417259" cy="4172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9</a:t>
            </a:r>
            <a:endParaRPr lang="zh-CN" altLang="en-US" dirty="0"/>
          </a:p>
        </p:txBody>
      </p:sp>
      <p:sp>
        <p:nvSpPr>
          <p:cNvPr id="2" name="右箭头 1"/>
          <p:cNvSpPr/>
          <p:nvPr/>
        </p:nvSpPr>
        <p:spPr>
          <a:xfrm>
            <a:off x="8821271" y="3780459"/>
            <a:ext cx="1228164" cy="370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文本框 25"/>
          <p:cNvSpPr txBox="1"/>
          <p:nvPr/>
        </p:nvSpPr>
        <p:spPr>
          <a:xfrm>
            <a:off x="8610363" y="4198586"/>
            <a:ext cx="1919488" cy="369332"/>
          </a:xfrm>
          <a:prstGeom prst="rect">
            <a:avLst/>
          </a:prstGeom>
          <a:noFill/>
        </p:spPr>
        <p:txBody>
          <a:bodyPr wrap="square" rtlCol="0">
            <a:spAutoFit/>
          </a:bodyPr>
          <a:lstStyle/>
          <a:p>
            <a:r>
              <a:rPr lang="zh-CN" altLang="en-US" dirty="0" smtClean="0"/>
              <a:t>无向图搜索树</a:t>
            </a:r>
            <a:endParaRPr lang="zh-CN" altLang="en-US" dirty="0"/>
          </a:p>
        </p:txBody>
      </p:sp>
    </p:spTree>
    <p:extLst>
      <p:ext uri="{BB962C8B-B14F-4D97-AF65-F5344CB8AC3E}">
        <p14:creationId xmlns:p14="http://schemas.microsoft.com/office/powerpoint/2010/main" val="140572723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cap="none" dirty="0" smtClean="0"/>
              <a:t>求割点</a:t>
            </a:r>
            <a:endParaRPr lang="zh-CN" altLang="en-US" cap="none" dirty="0"/>
          </a:p>
        </p:txBody>
      </p:sp>
      <p:sp>
        <p:nvSpPr>
          <p:cNvPr id="3" name="内容占位符 2"/>
          <p:cNvSpPr>
            <a:spLocks noGrp="1"/>
          </p:cNvSpPr>
          <p:nvPr>
            <p:ph idx="1"/>
          </p:nvPr>
        </p:nvSpPr>
        <p:spPr>
          <a:xfrm>
            <a:off x="609601" y="1196751"/>
            <a:ext cx="5452145" cy="5284729"/>
          </a:xfrm>
          <a:prstGeom prst="rect">
            <a:avLst/>
          </a:prstGeom>
        </p:spPr>
        <p:txBody>
          <a:bodyPr/>
          <a:lstStyle/>
          <a:p>
            <a:r>
              <a:rPr lang="zh-CN" altLang="en-US" sz="2400" cap="none" dirty="0" smtClean="0"/>
              <a:t>对于一条搜索树上的边</a:t>
            </a:r>
            <a:r>
              <a:rPr lang="en-US" altLang="zh-CN" sz="2400" cap="none" dirty="0" smtClean="0"/>
              <a:t>(</a:t>
            </a:r>
            <a:r>
              <a:rPr lang="en-US" altLang="zh-CN" sz="2400" cap="none" dirty="0" err="1" smtClean="0"/>
              <a:t>u,v</a:t>
            </a:r>
            <a:r>
              <a:rPr lang="en-US" altLang="zh-CN" sz="2400" cap="none" dirty="0" smtClean="0"/>
              <a:t>)</a:t>
            </a:r>
            <a:r>
              <a:rPr lang="zh-CN" altLang="en-US" sz="2400" cap="none" dirty="0" smtClean="0"/>
              <a:t>，其中</a:t>
            </a:r>
            <a:r>
              <a:rPr lang="en-US" altLang="zh-CN" sz="2400" cap="none" dirty="0" smtClean="0"/>
              <a:t>u</a:t>
            </a:r>
            <a:r>
              <a:rPr lang="zh-CN" altLang="en-US" sz="2400" cap="none" dirty="0" smtClean="0"/>
              <a:t>是</a:t>
            </a:r>
            <a:r>
              <a:rPr lang="en-US" altLang="zh-CN" sz="2400" cap="none" dirty="0" smtClean="0"/>
              <a:t>v</a:t>
            </a:r>
            <a:r>
              <a:rPr lang="zh-CN" altLang="en-US" sz="2400" cap="none" dirty="0" smtClean="0"/>
              <a:t>的父节点，</a:t>
            </a:r>
            <a:r>
              <a:rPr lang="zh-CN" altLang="en-US" sz="2400" b="1" cap="none" dirty="0" smtClean="0"/>
              <a:t>若</a:t>
            </a:r>
            <a:r>
              <a:rPr lang="en-US" altLang="zh-CN" sz="2400" b="1" cap="none" dirty="0"/>
              <a:t>low[v]&gt;=</a:t>
            </a:r>
            <a:r>
              <a:rPr lang="en-US" altLang="zh-CN" sz="2400" b="1" cap="none" dirty="0" err="1"/>
              <a:t>dfn</a:t>
            </a:r>
            <a:r>
              <a:rPr lang="en-US" altLang="zh-CN" sz="2400" b="1" cap="none" dirty="0"/>
              <a:t>[u</a:t>
            </a:r>
            <a:r>
              <a:rPr lang="en-US" altLang="zh-CN" sz="2400" b="1" cap="none" dirty="0" smtClean="0"/>
              <a:t>]</a:t>
            </a:r>
            <a:r>
              <a:rPr lang="zh-CN" altLang="en-US" sz="2400" b="1" cap="none" dirty="0" smtClean="0"/>
              <a:t>，则</a:t>
            </a:r>
            <a:r>
              <a:rPr lang="en-US" altLang="zh-CN" sz="2400" b="1" cap="none" dirty="0"/>
              <a:t>u</a:t>
            </a:r>
            <a:r>
              <a:rPr lang="zh-CN" altLang="en-US" sz="2400" b="1" cap="none" dirty="0"/>
              <a:t>为</a:t>
            </a:r>
            <a:r>
              <a:rPr lang="zh-CN" altLang="en-US" sz="2400" b="1" cap="none" dirty="0" smtClean="0"/>
              <a:t>割点</a:t>
            </a:r>
            <a:r>
              <a:rPr lang="zh-CN" altLang="en-US" sz="2400" cap="none" dirty="0" smtClean="0"/>
              <a:t>。</a:t>
            </a:r>
            <a:endParaRPr lang="en-US" altLang="zh-CN" sz="2400" cap="none" dirty="0" smtClean="0"/>
          </a:p>
          <a:p>
            <a:r>
              <a:rPr lang="en-US" altLang="zh-CN" sz="2400" cap="none" dirty="0" smtClean="0"/>
              <a:t>low[v]</a:t>
            </a:r>
            <a:r>
              <a:rPr lang="zh-CN" altLang="en-US" sz="2400" cap="none" dirty="0" smtClean="0"/>
              <a:t>表示</a:t>
            </a:r>
            <a:r>
              <a:rPr lang="en-US" altLang="zh-CN" sz="2400" cap="none" dirty="0" smtClean="0"/>
              <a:t>v</a:t>
            </a:r>
            <a:r>
              <a:rPr lang="zh-CN" altLang="en-US" sz="2400" cap="none" dirty="0" smtClean="0"/>
              <a:t>和</a:t>
            </a:r>
            <a:r>
              <a:rPr lang="en-US" altLang="zh-CN" sz="2400" cap="none" dirty="0" smtClean="0"/>
              <a:t>v</a:t>
            </a:r>
            <a:r>
              <a:rPr lang="zh-CN" altLang="en-US" sz="2400" cap="none" dirty="0" smtClean="0"/>
              <a:t>的子树不经过搜索树上的边能够到达的时间戳最小的节点；</a:t>
            </a:r>
            <a:endParaRPr lang="en-US" altLang="zh-CN" sz="2400" cap="none" dirty="0" smtClean="0"/>
          </a:p>
          <a:p>
            <a:r>
              <a:rPr lang="en-US" altLang="zh-CN" sz="2400" cap="none" dirty="0"/>
              <a:t>l</a:t>
            </a:r>
            <a:r>
              <a:rPr lang="en-US" altLang="zh-CN" sz="2400" cap="none" dirty="0" smtClean="0"/>
              <a:t>ow[v]&gt;=</a:t>
            </a:r>
            <a:r>
              <a:rPr lang="en-US" altLang="zh-CN" sz="2400" cap="none" dirty="0" err="1" smtClean="0"/>
              <a:t>dfn</a:t>
            </a:r>
            <a:r>
              <a:rPr lang="en-US" altLang="zh-CN" sz="2400" cap="none" dirty="0" smtClean="0"/>
              <a:t>[u]</a:t>
            </a:r>
            <a:r>
              <a:rPr lang="zh-CN" altLang="en-US" sz="2400" cap="none" dirty="0" smtClean="0"/>
              <a:t>说明从</a:t>
            </a:r>
            <a:r>
              <a:rPr lang="en-US" altLang="zh-CN" sz="2400" cap="none" dirty="0" smtClean="0"/>
              <a:t>v</a:t>
            </a:r>
            <a:r>
              <a:rPr lang="zh-CN" altLang="en-US" sz="2400" cap="none" dirty="0" smtClean="0"/>
              <a:t>到以</a:t>
            </a:r>
            <a:r>
              <a:rPr lang="en-US" altLang="zh-CN" sz="2400" cap="none" dirty="0" smtClean="0"/>
              <a:t>u</a:t>
            </a:r>
            <a:r>
              <a:rPr lang="zh-CN" altLang="en-US" sz="2400" cap="none" dirty="0" smtClean="0"/>
              <a:t>为根的子树之外的点必须要经过点</a:t>
            </a:r>
            <a:r>
              <a:rPr lang="en-US" altLang="zh-CN" sz="2400" cap="none" dirty="0" smtClean="0"/>
              <a:t>u</a:t>
            </a:r>
            <a:r>
              <a:rPr lang="zh-CN" altLang="en-US" sz="2400" cap="none" dirty="0" smtClean="0"/>
              <a:t>；</a:t>
            </a:r>
            <a:endParaRPr lang="en-US" altLang="zh-CN" sz="2400" cap="none" dirty="0" smtClean="0"/>
          </a:p>
          <a:p>
            <a:r>
              <a:rPr lang="zh-CN" altLang="en-US" sz="2400" cap="none" dirty="0" smtClean="0"/>
              <a:t>因此</a:t>
            </a:r>
            <a:r>
              <a:rPr lang="en-US" altLang="zh-CN" sz="2400" cap="none" dirty="0" smtClean="0"/>
              <a:t>u</a:t>
            </a:r>
            <a:r>
              <a:rPr lang="zh-CN" altLang="en-US" sz="2400" cap="none" dirty="0" smtClean="0"/>
              <a:t>是图中的一个割点。</a:t>
            </a:r>
            <a:endParaRPr lang="en-US" altLang="zh-CN" sz="2400" cap="none" dirty="0" smtClean="0"/>
          </a:p>
          <a:p>
            <a:r>
              <a:rPr lang="zh-CN" altLang="en-US" sz="2400" cap="none" dirty="0" smtClean="0"/>
              <a:t>在</a:t>
            </a:r>
            <a:r>
              <a:rPr lang="en-US" altLang="zh-CN" sz="2400" cap="none" dirty="0" smtClean="0"/>
              <a:t>DFS</a:t>
            </a:r>
            <a:r>
              <a:rPr lang="zh-CN" altLang="en-US" sz="2400" cap="none" dirty="0" smtClean="0"/>
              <a:t>的过程中，</a:t>
            </a:r>
            <a:r>
              <a:rPr lang="zh-CN" altLang="en-US" sz="2400" cap="none" dirty="0"/>
              <a:t>首先递归</a:t>
            </a:r>
            <a:r>
              <a:rPr lang="en-US" altLang="zh-CN" sz="2400" cap="none" dirty="0"/>
              <a:t>u</a:t>
            </a:r>
            <a:r>
              <a:rPr lang="zh-CN" altLang="en-US" sz="2400" cap="none" dirty="0"/>
              <a:t>的子节点</a:t>
            </a:r>
            <a:r>
              <a:rPr lang="en-US" altLang="zh-CN" sz="2400" cap="none" dirty="0" smtClean="0"/>
              <a:t>v</a:t>
            </a:r>
            <a:r>
              <a:rPr lang="zh-CN" altLang="en-US" sz="2400" cap="none" dirty="0"/>
              <a:t>。</a:t>
            </a:r>
            <a:r>
              <a:rPr lang="zh-CN" altLang="en-US" sz="2400" cap="none" dirty="0" smtClean="0"/>
              <a:t>从</a:t>
            </a:r>
            <a:r>
              <a:rPr lang="en-US" altLang="zh-CN" sz="2400" cap="none" dirty="0"/>
              <a:t>v</a:t>
            </a:r>
            <a:r>
              <a:rPr lang="zh-CN" altLang="en-US" sz="2400" cap="none" dirty="0"/>
              <a:t>回溯至</a:t>
            </a:r>
            <a:r>
              <a:rPr lang="en-US" altLang="zh-CN" sz="2400" cap="none" dirty="0" smtClean="0"/>
              <a:t>u</a:t>
            </a:r>
            <a:r>
              <a:rPr lang="zh-CN" altLang="en-US" sz="2400" cap="none" dirty="0" smtClean="0"/>
              <a:t>后，检查上述不等式是否成立。若成立，则</a:t>
            </a:r>
            <a:r>
              <a:rPr lang="zh-CN" altLang="en-US" sz="2400" cap="none" dirty="0"/>
              <a:t>找到了一个割点</a:t>
            </a:r>
            <a:r>
              <a:rPr lang="en-US" altLang="zh-CN" sz="2400" cap="none" dirty="0" smtClean="0"/>
              <a:t>u</a:t>
            </a:r>
            <a:r>
              <a:rPr lang="zh-CN" altLang="en-US" sz="2400" cap="none" dirty="0" smtClean="0"/>
              <a:t>。</a:t>
            </a:r>
            <a:endParaRPr lang="en-US" altLang="zh-CN" sz="2400" cap="none" dirty="0" smtClean="0"/>
          </a:p>
          <a:p>
            <a:endParaRPr lang="zh-CN" altLang="en-US" sz="2400" cap="none" dirty="0"/>
          </a:p>
        </p:txBody>
      </p:sp>
      <p:sp>
        <p:nvSpPr>
          <p:cNvPr id="4" name="椭圆 3"/>
          <p:cNvSpPr/>
          <p:nvPr/>
        </p:nvSpPr>
        <p:spPr>
          <a:xfrm>
            <a:off x="9976768" y="1001984"/>
            <a:ext cx="417259" cy="4172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1</a:t>
            </a:r>
            <a:endParaRPr lang="zh-CN" altLang="en-US" dirty="0"/>
          </a:p>
        </p:txBody>
      </p:sp>
      <p:sp>
        <p:nvSpPr>
          <p:cNvPr id="5" name="椭圆 4"/>
          <p:cNvSpPr/>
          <p:nvPr/>
        </p:nvSpPr>
        <p:spPr>
          <a:xfrm>
            <a:off x="10882228" y="2797091"/>
            <a:ext cx="417259" cy="4172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4</a:t>
            </a:r>
            <a:endParaRPr lang="zh-CN" altLang="en-US" dirty="0"/>
          </a:p>
        </p:txBody>
      </p:sp>
      <p:sp>
        <p:nvSpPr>
          <p:cNvPr id="6" name="椭圆 5"/>
          <p:cNvSpPr/>
          <p:nvPr/>
        </p:nvSpPr>
        <p:spPr>
          <a:xfrm>
            <a:off x="10866679" y="1457637"/>
            <a:ext cx="417259" cy="4172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2</a:t>
            </a:r>
            <a:endParaRPr lang="zh-CN" altLang="en-US" dirty="0"/>
          </a:p>
        </p:txBody>
      </p:sp>
      <p:sp>
        <p:nvSpPr>
          <p:cNvPr id="7" name="椭圆 6"/>
          <p:cNvSpPr/>
          <p:nvPr/>
        </p:nvSpPr>
        <p:spPr>
          <a:xfrm>
            <a:off x="11589398" y="2145985"/>
            <a:ext cx="417259" cy="4172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3</a:t>
            </a:r>
            <a:endParaRPr lang="zh-CN" altLang="en-US" dirty="0"/>
          </a:p>
        </p:txBody>
      </p:sp>
      <p:sp>
        <p:nvSpPr>
          <p:cNvPr id="8" name="椭圆 7"/>
          <p:cNvSpPr/>
          <p:nvPr/>
        </p:nvSpPr>
        <p:spPr>
          <a:xfrm>
            <a:off x="10777233" y="3975191"/>
            <a:ext cx="417259" cy="417259"/>
          </a:xfrm>
          <a:prstGeom prst="ellipse">
            <a:avLst/>
          </a:prstGeom>
          <a:solidFill>
            <a:srgbClr val="FF0000"/>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5</a:t>
            </a:r>
            <a:endParaRPr lang="zh-CN" altLang="en-US" dirty="0"/>
          </a:p>
        </p:txBody>
      </p:sp>
      <p:cxnSp>
        <p:nvCxnSpPr>
          <p:cNvPr id="9" name="直接箭头连接符 8"/>
          <p:cNvCxnSpPr>
            <a:stCxn id="4" idx="6"/>
            <a:endCxn id="6" idx="2"/>
          </p:cNvCxnSpPr>
          <p:nvPr/>
        </p:nvCxnSpPr>
        <p:spPr>
          <a:xfrm>
            <a:off x="10394027" y="1210614"/>
            <a:ext cx="472652" cy="45565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0" name="直接箭头连接符 9"/>
          <p:cNvCxnSpPr>
            <a:stCxn id="6" idx="5"/>
            <a:endCxn id="7" idx="1"/>
          </p:cNvCxnSpPr>
          <p:nvPr/>
        </p:nvCxnSpPr>
        <p:spPr>
          <a:xfrm>
            <a:off x="11222832" y="1813790"/>
            <a:ext cx="427672" cy="39330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1" name="直接箭头连接符 10"/>
          <p:cNvCxnSpPr>
            <a:stCxn id="6" idx="4"/>
            <a:endCxn id="5" idx="0"/>
          </p:cNvCxnSpPr>
          <p:nvPr/>
        </p:nvCxnSpPr>
        <p:spPr>
          <a:xfrm>
            <a:off x="11075309" y="1874896"/>
            <a:ext cx="15549" cy="922195"/>
          </a:xfrm>
          <a:prstGeom prst="straightConnector1">
            <a:avLst/>
          </a:prstGeom>
          <a:ln w="38100">
            <a:solidFill>
              <a:srgbClr val="FF0000"/>
            </a:solidFill>
            <a:prstDash val="dashDot"/>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 name="直接箭头连接符 11"/>
          <p:cNvCxnSpPr>
            <a:stCxn id="5" idx="1"/>
            <a:endCxn id="4" idx="5"/>
          </p:cNvCxnSpPr>
          <p:nvPr/>
        </p:nvCxnSpPr>
        <p:spPr>
          <a:xfrm flipH="1" flipV="1">
            <a:off x="10332921" y="1358137"/>
            <a:ext cx="610413" cy="1500060"/>
          </a:xfrm>
          <a:prstGeom prst="straightConnector1">
            <a:avLst/>
          </a:prstGeom>
          <a:ln w="38100">
            <a:solidFill>
              <a:srgbClr val="FF0000"/>
            </a:solidFill>
            <a:prstDash val="dashDot"/>
            <a:tailEnd type="triangle"/>
          </a:ln>
        </p:spPr>
        <p:style>
          <a:lnRef idx="1">
            <a:schemeClr val="accent1"/>
          </a:lnRef>
          <a:fillRef idx="0">
            <a:schemeClr val="accent1"/>
          </a:fillRef>
          <a:effectRef idx="0">
            <a:schemeClr val="accent1"/>
          </a:effectRef>
          <a:fontRef idx="minor">
            <a:schemeClr val="tx1"/>
          </a:fontRef>
        </p:style>
      </p:cxnSp>
      <p:cxnSp>
        <p:nvCxnSpPr>
          <p:cNvPr id="13" name="直接箭头连接符 12"/>
          <p:cNvCxnSpPr>
            <a:stCxn id="4" idx="4"/>
            <a:endCxn id="8" idx="1"/>
          </p:cNvCxnSpPr>
          <p:nvPr/>
        </p:nvCxnSpPr>
        <p:spPr>
          <a:xfrm>
            <a:off x="10185398" y="1419243"/>
            <a:ext cx="652941" cy="2617054"/>
          </a:xfrm>
          <a:prstGeom prst="straightConnector1">
            <a:avLst/>
          </a:prstGeom>
          <a:ln w="38100">
            <a:solidFill>
              <a:srgbClr val="FF0000"/>
            </a:solidFill>
            <a:prstDash val="dashDot"/>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 name="直接箭头连接符 13"/>
          <p:cNvCxnSpPr>
            <a:stCxn id="8" idx="7"/>
            <a:endCxn id="15" idx="3"/>
          </p:cNvCxnSpPr>
          <p:nvPr/>
        </p:nvCxnSpPr>
        <p:spPr>
          <a:xfrm flipV="1">
            <a:off x="11133386" y="3833099"/>
            <a:ext cx="308488" cy="203198"/>
          </a:xfrm>
          <a:prstGeom prst="straightConnector1">
            <a:avLst/>
          </a:prstGeom>
          <a:ln w="38100">
            <a:prstDash val="solid"/>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5" name="椭圆 14"/>
          <p:cNvSpPr/>
          <p:nvPr/>
        </p:nvSpPr>
        <p:spPr>
          <a:xfrm>
            <a:off x="11380768" y="3476946"/>
            <a:ext cx="417259" cy="4172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6</a:t>
            </a:r>
            <a:endParaRPr lang="zh-CN" altLang="en-US" dirty="0"/>
          </a:p>
        </p:txBody>
      </p:sp>
      <p:cxnSp>
        <p:nvCxnSpPr>
          <p:cNvPr id="16" name="直接箭头连接符 15"/>
          <p:cNvCxnSpPr>
            <a:stCxn id="15" idx="1"/>
            <a:endCxn id="5" idx="5"/>
          </p:cNvCxnSpPr>
          <p:nvPr/>
        </p:nvCxnSpPr>
        <p:spPr>
          <a:xfrm flipH="1" flipV="1">
            <a:off x="11238381" y="3153244"/>
            <a:ext cx="203493" cy="384808"/>
          </a:xfrm>
          <a:prstGeom prst="straightConnector1">
            <a:avLst/>
          </a:prstGeom>
          <a:ln w="38100">
            <a:solidFill>
              <a:srgbClr val="0070C0"/>
            </a:solidFill>
            <a:prstDash val="solid"/>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7" name="直接箭头连接符 16"/>
          <p:cNvCxnSpPr>
            <a:stCxn id="5" idx="7"/>
            <a:endCxn id="7" idx="3"/>
          </p:cNvCxnSpPr>
          <p:nvPr/>
        </p:nvCxnSpPr>
        <p:spPr>
          <a:xfrm flipV="1">
            <a:off x="11238381" y="2502138"/>
            <a:ext cx="412123" cy="356059"/>
          </a:xfrm>
          <a:prstGeom prst="straightConnector1">
            <a:avLst/>
          </a:prstGeom>
          <a:ln w="38100">
            <a:solidFill>
              <a:srgbClr val="0070C0"/>
            </a:solidFill>
            <a:prstDash val="solid"/>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 name="直接箭头连接符 17"/>
          <p:cNvCxnSpPr>
            <a:stCxn id="8" idx="3"/>
            <a:endCxn id="19" idx="7"/>
          </p:cNvCxnSpPr>
          <p:nvPr/>
        </p:nvCxnSpPr>
        <p:spPr>
          <a:xfrm flipH="1">
            <a:off x="10665219" y="4331344"/>
            <a:ext cx="173120" cy="383829"/>
          </a:xfrm>
          <a:prstGeom prst="straightConnector1">
            <a:avLst/>
          </a:prstGeom>
          <a:ln w="38100">
            <a:prstDash val="solid"/>
            <a:tailEnd type="triangle"/>
          </a:ln>
        </p:spPr>
        <p:style>
          <a:lnRef idx="1">
            <a:schemeClr val="accent1"/>
          </a:lnRef>
          <a:fillRef idx="0">
            <a:schemeClr val="accent1"/>
          </a:fillRef>
          <a:effectRef idx="0">
            <a:schemeClr val="accent1"/>
          </a:effectRef>
          <a:fontRef idx="minor">
            <a:schemeClr val="tx1"/>
          </a:fontRef>
        </p:style>
      </p:cxnSp>
      <p:sp>
        <p:nvSpPr>
          <p:cNvPr id="19" name="椭圆 18"/>
          <p:cNvSpPr/>
          <p:nvPr/>
        </p:nvSpPr>
        <p:spPr>
          <a:xfrm>
            <a:off x="10309066" y="4654067"/>
            <a:ext cx="417259" cy="417259"/>
          </a:xfrm>
          <a:prstGeom prst="ellipse">
            <a:avLst/>
          </a:prstGeom>
          <a:solidFill>
            <a:srgbClr val="FF0000"/>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7</a:t>
            </a:r>
            <a:endParaRPr lang="zh-CN" altLang="en-US" dirty="0"/>
          </a:p>
        </p:txBody>
      </p:sp>
      <p:cxnSp>
        <p:nvCxnSpPr>
          <p:cNvPr id="20" name="直接箭头连接符 19"/>
          <p:cNvCxnSpPr>
            <a:stCxn id="19" idx="5"/>
            <a:endCxn id="21" idx="1"/>
          </p:cNvCxnSpPr>
          <p:nvPr/>
        </p:nvCxnSpPr>
        <p:spPr>
          <a:xfrm>
            <a:off x="10665219" y="5010220"/>
            <a:ext cx="486744" cy="560330"/>
          </a:xfrm>
          <a:prstGeom prst="straightConnector1">
            <a:avLst/>
          </a:prstGeom>
          <a:ln w="38100">
            <a:prstDash val="solid"/>
            <a:tailEnd type="triangle"/>
          </a:ln>
        </p:spPr>
        <p:style>
          <a:lnRef idx="1">
            <a:schemeClr val="accent1"/>
          </a:lnRef>
          <a:fillRef idx="0">
            <a:schemeClr val="accent1"/>
          </a:fillRef>
          <a:effectRef idx="0">
            <a:schemeClr val="accent1"/>
          </a:effectRef>
          <a:fontRef idx="minor">
            <a:schemeClr val="tx1"/>
          </a:fontRef>
        </p:style>
      </p:cxnSp>
      <p:sp>
        <p:nvSpPr>
          <p:cNvPr id="21" name="椭圆 20"/>
          <p:cNvSpPr/>
          <p:nvPr/>
        </p:nvSpPr>
        <p:spPr>
          <a:xfrm>
            <a:off x="11090857" y="5509444"/>
            <a:ext cx="417259" cy="4172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8</a:t>
            </a:r>
            <a:endParaRPr lang="zh-CN" altLang="en-US" dirty="0"/>
          </a:p>
        </p:txBody>
      </p:sp>
      <p:cxnSp>
        <p:nvCxnSpPr>
          <p:cNvPr id="22" name="直接箭头连接符 21"/>
          <p:cNvCxnSpPr>
            <a:stCxn id="24" idx="0"/>
            <a:endCxn id="19" idx="4"/>
          </p:cNvCxnSpPr>
          <p:nvPr/>
        </p:nvCxnSpPr>
        <p:spPr>
          <a:xfrm flipH="1" flipV="1">
            <a:off x="10517696" y="5071326"/>
            <a:ext cx="58535" cy="992896"/>
          </a:xfrm>
          <a:prstGeom prst="straightConnector1">
            <a:avLst/>
          </a:prstGeom>
          <a:ln w="38100">
            <a:solidFill>
              <a:srgbClr val="FF0000"/>
            </a:solidFill>
            <a:prstDash val="dashDot"/>
            <a:tailEnd type="triangle"/>
          </a:ln>
        </p:spPr>
        <p:style>
          <a:lnRef idx="1">
            <a:schemeClr val="accent1"/>
          </a:lnRef>
          <a:fillRef idx="0">
            <a:schemeClr val="accent1"/>
          </a:fillRef>
          <a:effectRef idx="0">
            <a:schemeClr val="accent1"/>
          </a:effectRef>
          <a:fontRef idx="minor">
            <a:schemeClr val="tx1"/>
          </a:fontRef>
        </p:style>
      </p:cxnSp>
      <p:cxnSp>
        <p:nvCxnSpPr>
          <p:cNvPr id="23" name="直接箭头连接符 22"/>
          <p:cNvCxnSpPr>
            <a:stCxn id="21" idx="3"/>
            <a:endCxn id="24" idx="6"/>
          </p:cNvCxnSpPr>
          <p:nvPr/>
        </p:nvCxnSpPr>
        <p:spPr>
          <a:xfrm flipH="1">
            <a:off x="10784860" y="5865597"/>
            <a:ext cx="367103" cy="407255"/>
          </a:xfrm>
          <a:prstGeom prst="straightConnector1">
            <a:avLst/>
          </a:prstGeom>
          <a:ln w="38100">
            <a:prstDash val="solid"/>
            <a:tailEnd type="triangle"/>
          </a:ln>
        </p:spPr>
        <p:style>
          <a:lnRef idx="1">
            <a:schemeClr val="accent1"/>
          </a:lnRef>
          <a:fillRef idx="0">
            <a:schemeClr val="accent1"/>
          </a:fillRef>
          <a:effectRef idx="0">
            <a:schemeClr val="accent1"/>
          </a:effectRef>
          <a:fontRef idx="minor">
            <a:schemeClr val="tx1"/>
          </a:fontRef>
        </p:style>
      </p:cxnSp>
      <p:sp>
        <p:nvSpPr>
          <p:cNvPr id="24" name="椭圆 23"/>
          <p:cNvSpPr/>
          <p:nvPr/>
        </p:nvSpPr>
        <p:spPr>
          <a:xfrm>
            <a:off x="10367601" y="6064222"/>
            <a:ext cx="417259" cy="4172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9</a:t>
            </a:r>
            <a:endParaRPr lang="zh-CN" altLang="en-US" dirty="0"/>
          </a:p>
        </p:txBody>
      </p:sp>
      <p:sp>
        <p:nvSpPr>
          <p:cNvPr id="25" name="椭圆 24"/>
          <p:cNvSpPr/>
          <p:nvPr/>
        </p:nvSpPr>
        <p:spPr>
          <a:xfrm>
            <a:off x="7819260" y="1426305"/>
            <a:ext cx="417259" cy="4172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1</a:t>
            </a:r>
            <a:endParaRPr lang="zh-CN" altLang="en-US" dirty="0"/>
          </a:p>
        </p:txBody>
      </p:sp>
      <p:sp>
        <p:nvSpPr>
          <p:cNvPr id="26" name="椭圆 25"/>
          <p:cNvSpPr/>
          <p:nvPr/>
        </p:nvSpPr>
        <p:spPr>
          <a:xfrm>
            <a:off x="8236519" y="2693175"/>
            <a:ext cx="417259" cy="4172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4</a:t>
            </a:r>
            <a:endParaRPr lang="zh-CN" altLang="en-US" dirty="0"/>
          </a:p>
        </p:txBody>
      </p:sp>
      <p:sp>
        <p:nvSpPr>
          <p:cNvPr id="27" name="椭圆 26"/>
          <p:cNvSpPr/>
          <p:nvPr/>
        </p:nvSpPr>
        <p:spPr>
          <a:xfrm>
            <a:off x="8961688" y="1740432"/>
            <a:ext cx="417259" cy="4172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2</a:t>
            </a:r>
            <a:endParaRPr lang="zh-CN" altLang="en-US" dirty="0"/>
          </a:p>
        </p:txBody>
      </p:sp>
      <p:sp>
        <p:nvSpPr>
          <p:cNvPr id="28" name="椭圆 27"/>
          <p:cNvSpPr/>
          <p:nvPr/>
        </p:nvSpPr>
        <p:spPr>
          <a:xfrm>
            <a:off x="9269599" y="2786983"/>
            <a:ext cx="417259" cy="4172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3</a:t>
            </a:r>
            <a:endParaRPr lang="zh-CN" altLang="en-US" dirty="0"/>
          </a:p>
        </p:txBody>
      </p:sp>
      <p:sp>
        <p:nvSpPr>
          <p:cNvPr id="29" name="椭圆 28"/>
          <p:cNvSpPr/>
          <p:nvPr/>
        </p:nvSpPr>
        <p:spPr>
          <a:xfrm>
            <a:off x="7071622" y="2074288"/>
            <a:ext cx="417259" cy="417259"/>
          </a:xfrm>
          <a:prstGeom prst="ellipse">
            <a:avLst/>
          </a:prstGeom>
          <a:solidFill>
            <a:srgbClr val="FF0000"/>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5</a:t>
            </a:r>
            <a:endParaRPr lang="zh-CN" altLang="en-US" dirty="0"/>
          </a:p>
        </p:txBody>
      </p:sp>
      <p:cxnSp>
        <p:nvCxnSpPr>
          <p:cNvPr id="30" name="直接箭头连接符 29"/>
          <p:cNvCxnSpPr>
            <a:stCxn id="25" idx="6"/>
            <a:endCxn id="27" idx="1"/>
          </p:cNvCxnSpPr>
          <p:nvPr/>
        </p:nvCxnSpPr>
        <p:spPr>
          <a:xfrm>
            <a:off x="8236519" y="1634935"/>
            <a:ext cx="786275" cy="166603"/>
          </a:xfrm>
          <a:prstGeom prst="straightConnector1">
            <a:avLst/>
          </a:prstGeom>
          <a:ln w="38100">
            <a:solidFill>
              <a:schemeClr val="accent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1" name="直接箭头连接符 30"/>
          <p:cNvCxnSpPr>
            <a:stCxn id="27" idx="5"/>
            <a:endCxn id="28" idx="0"/>
          </p:cNvCxnSpPr>
          <p:nvPr/>
        </p:nvCxnSpPr>
        <p:spPr>
          <a:xfrm>
            <a:off x="9317841" y="2096585"/>
            <a:ext cx="160388" cy="690398"/>
          </a:xfrm>
          <a:prstGeom prst="straightConnector1">
            <a:avLst/>
          </a:prstGeom>
          <a:ln w="38100">
            <a:solidFill>
              <a:schemeClr val="accent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2" name="直接箭头连接符 31"/>
          <p:cNvCxnSpPr>
            <a:stCxn id="27" idx="3"/>
            <a:endCxn id="26" idx="7"/>
          </p:cNvCxnSpPr>
          <p:nvPr/>
        </p:nvCxnSpPr>
        <p:spPr>
          <a:xfrm flipH="1">
            <a:off x="8592672" y="2096585"/>
            <a:ext cx="430122" cy="657696"/>
          </a:xfrm>
          <a:prstGeom prst="straightConnector1">
            <a:avLst/>
          </a:prstGeom>
          <a:ln w="38100">
            <a:solidFill>
              <a:schemeClr val="accent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3" name="直接箭头连接符 32"/>
          <p:cNvCxnSpPr>
            <a:stCxn id="26" idx="0"/>
            <a:endCxn id="25" idx="4"/>
          </p:cNvCxnSpPr>
          <p:nvPr/>
        </p:nvCxnSpPr>
        <p:spPr>
          <a:xfrm flipH="1" flipV="1">
            <a:off x="8027890" y="1843564"/>
            <a:ext cx="417259" cy="849611"/>
          </a:xfrm>
          <a:prstGeom prst="straightConnector1">
            <a:avLst/>
          </a:prstGeom>
          <a:ln w="38100">
            <a:solidFill>
              <a:schemeClr val="accent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4" name="直接箭头连接符 33"/>
          <p:cNvCxnSpPr>
            <a:stCxn id="25" idx="3"/>
            <a:endCxn id="29" idx="7"/>
          </p:cNvCxnSpPr>
          <p:nvPr/>
        </p:nvCxnSpPr>
        <p:spPr>
          <a:xfrm flipH="1">
            <a:off x="7427775" y="1782458"/>
            <a:ext cx="452591" cy="352936"/>
          </a:xfrm>
          <a:prstGeom prst="straightConnector1">
            <a:avLst/>
          </a:prstGeom>
          <a:ln w="38100">
            <a:solidFill>
              <a:schemeClr val="accent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5" name="直接箭头连接符 34"/>
          <p:cNvCxnSpPr>
            <a:stCxn id="29" idx="4"/>
            <a:endCxn id="36" idx="0"/>
          </p:cNvCxnSpPr>
          <p:nvPr/>
        </p:nvCxnSpPr>
        <p:spPr>
          <a:xfrm>
            <a:off x="7280252" y="2491547"/>
            <a:ext cx="417259" cy="782754"/>
          </a:xfrm>
          <a:prstGeom prst="straightConnector1">
            <a:avLst/>
          </a:prstGeom>
          <a:ln w="38100">
            <a:solidFill>
              <a:schemeClr val="accent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6" name="椭圆 35"/>
          <p:cNvSpPr/>
          <p:nvPr/>
        </p:nvSpPr>
        <p:spPr>
          <a:xfrm>
            <a:off x="7488881" y="3274301"/>
            <a:ext cx="417259" cy="4172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6</a:t>
            </a:r>
            <a:endParaRPr lang="zh-CN" altLang="en-US" dirty="0"/>
          </a:p>
        </p:txBody>
      </p:sp>
      <p:cxnSp>
        <p:nvCxnSpPr>
          <p:cNvPr id="37" name="直接箭头连接符 36"/>
          <p:cNvCxnSpPr>
            <a:stCxn id="36" idx="7"/>
            <a:endCxn id="26" idx="3"/>
          </p:cNvCxnSpPr>
          <p:nvPr/>
        </p:nvCxnSpPr>
        <p:spPr>
          <a:xfrm flipV="1">
            <a:off x="7845034" y="3049328"/>
            <a:ext cx="452591" cy="286079"/>
          </a:xfrm>
          <a:prstGeom prst="straightConnector1">
            <a:avLst/>
          </a:prstGeom>
          <a:ln w="38100">
            <a:solidFill>
              <a:schemeClr val="accent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8" name="直接箭头连接符 37"/>
          <p:cNvCxnSpPr>
            <a:stCxn id="26" idx="6"/>
            <a:endCxn id="28" idx="2"/>
          </p:cNvCxnSpPr>
          <p:nvPr/>
        </p:nvCxnSpPr>
        <p:spPr>
          <a:xfrm>
            <a:off x="8653778" y="2901805"/>
            <a:ext cx="615821" cy="93808"/>
          </a:xfrm>
          <a:prstGeom prst="straightConnector1">
            <a:avLst/>
          </a:prstGeom>
          <a:ln w="38100">
            <a:solidFill>
              <a:schemeClr val="accent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9" name="直接箭头连接符 38"/>
          <p:cNvCxnSpPr>
            <a:stCxn id="29" idx="3"/>
            <a:endCxn id="40" idx="7"/>
          </p:cNvCxnSpPr>
          <p:nvPr/>
        </p:nvCxnSpPr>
        <p:spPr>
          <a:xfrm flipH="1">
            <a:off x="6750848" y="2430441"/>
            <a:ext cx="381880" cy="332012"/>
          </a:xfrm>
          <a:prstGeom prst="straightConnector1">
            <a:avLst/>
          </a:prstGeom>
          <a:ln w="38100">
            <a:solidFill>
              <a:srgbClr val="FF0000"/>
            </a:solidFill>
            <a:prstDash val="solid"/>
            <a:headEnd type="none" w="med" len="med"/>
            <a:tailEnd type="none" w="med" len="med"/>
          </a:ln>
          <a:effectLst>
            <a:glow rad="1016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40" name="椭圆 39"/>
          <p:cNvSpPr/>
          <p:nvPr/>
        </p:nvSpPr>
        <p:spPr>
          <a:xfrm>
            <a:off x="6394695" y="2701347"/>
            <a:ext cx="417259" cy="417259"/>
          </a:xfrm>
          <a:prstGeom prst="ellipse">
            <a:avLst/>
          </a:prstGeom>
          <a:solidFill>
            <a:srgbClr val="FF0000"/>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7</a:t>
            </a:r>
            <a:endParaRPr lang="zh-CN" altLang="en-US" dirty="0"/>
          </a:p>
        </p:txBody>
      </p:sp>
      <p:cxnSp>
        <p:nvCxnSpPr>
          <p:cNvPr id="41" name="直接箭头连接符 40"/>
          <p:cNvCxnSpPr>
            <a:stCxn id="40" idx="5"/>
            <a:endCxn id="42" idx="0"/>
          </p:cNvCxnSpPr>
          <p:nvPr/>
        </p:nvCxnSpPr>
        <p:spPr>
          <a:xfrm>
            <a:off x="6750848" y="3057500"/>
            <a:ext cx="240581" cy="514330"/>
          </a:xfrm>
          <a:prstGeom prst="straightConnector1">
            <a:avLst/>
          </a:prstGeom>
          <a:ln w="38100">
            <a:solidFill>
              <a:schemeClr val="accent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2" name="椭圆 41"/>
          <p:cNvSpPr/>
          <p:nvPr/>
        </p:nvSpPr>
        <p:spPr>
          <a:xfrm>
            <a:off x="6782799" y="3571830"/>
            <a:ext cx="417259" cy="4172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8</a:t>
            </a:r>
            <a:endParaRPr lang="zh-CN" altLang="en-US" dirty="0"/>
          </a:p>
        </p:txBody>
      </p:sp>
      <p:cxnSp>
        <p:nvCxnSpPr>
          <p:cNvPr id="43" name="直接箭头连接符 42"/>
          <p:cNvCxnSpPr>
            <a:stCxn id="45" idx="0"/>
            <a:endCxn id="40" idx="3"/>
          </p:cNvCxnSpPr>
          <p:nvPr/>
        </p:nvCxnSpPr>
        <p:spPr>
          <a:xfrm flipV="1">
            <a:off x="6150734" y="3057500"/>
            <a:ext cx="305067" cy="514329"/>
          </a:xfrm>
          <a:prstGeom prst="straightConnector1">
            <a:avLst/>
          </a:prstGeom>
          <a:ln w="38100">
            <a:solidFill>
              <a:schemeClr val="accent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4" name="直接箭头连接符 43"/>
          <p:cNvCxnSpPr>
            <a:stCxn id="42" idx="2"/>
            <a:endCxn id="45" idx="6"/>
          </p:cNvCxnSpPr>
          <p:nvPr/>
        </p:nvCxnSpPr>
        <p:spPr>
          <a:xfrm flipH="1" flipV="1">
            <a:off x="6359363" y="3780459"/>
            <a:ext cx="423436" cy="1"/>
          </a:xfrm>
          <a:prstGeom prst="straightConnector1">
            <a:avLst/>
          </a:prstGeom>
          <a:ln w="38100">
            <a:solidFill>
              <a:schemeClr val="accent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5" name="椭圆 44"/>
          <p:cNvSpPr/>
          <p:nvPr/>
        </p:nvSpPr>
        <p:spPr>
          <a:xfrm>
            <a:off x="5942104" y="3571829"/>
            <a:ext cx="417259" cy="4172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9</a:t>
            </a:r>
            <a:endParaRPr lang="zh-CN" altLang="en-US" dirty="0"/>
          </a:p>
        </p:txBody>
      </p:sp>
      <p:sp>
        <p:nvSpPr>
          <p:cNvPr id="46" name="右箭头 45"/>
          <p:cNvSpPr/>
          <p:nvPr/>
        </p:nvSpPr>
        <p:spPr>
          <a:xfrm>
            <a:off x="8821271" y="3780459"/>
            <a:ext cx="1228164" cy="370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文本框 46"/>
          <p:cNvSpPr txBox="1"/>
          <p:nvPr/>
        </p:nvSpPr>
        <p:spPr>
          <a:xfrm>
            <a:off x="8610363" y="4198586"/>
            <a:ext cx="1919488" cy="369332"/>
          </a:xfrm>
          <a:prstGeom prst="rect">
            <a:avLst/>
          </a:prstGeom>
          <a:noFill/>
        </p:spPr>
        <p:txBody>
          <a:bodyPr wrap="square" rtlCol="0">
            <a:spAutoFit/>
          </a:bodyPr>
          <a:lstStyle/>
          <a:p>
            <a:r>
              <a:rPr lang="zh-CN" altLang="en-US" dirty="0" smtClean="0"/>
              <a:t>无向图搜索树</a:t>
            </a:r>
            <a:endParaRPr lang="zh-CN" altLang="en-US" dirty="0"/>
          </a:p>
        </p:txBody>
      </p:sp>
    </p:spTree>
    <p:extLst>
      <p:ext uri="{BB962C8B-B14F-4D97-AF65-F5344CB8AC3E}">
        <p14:creationId xmlns:p14="http://schemas.microsoft.com/office/powerpoint/2010/main" val="27121519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cap="none" dirty="0" smtClean="0"/>
              <a:t>求桥</a:t>
            </a:r>
            <a:endParaRPr lang="zh-CN" altLang="en-US" cap="none" dirty="0"/>
          </a:p>
        </p:txBody>
      </p:sp>
      <p:sp>
        <p:nvSpPr>
          <p:cNvPr id="3" name="内容占位符 2"/>
          <p:cNvSpPr>
            <a:spLocks noGrp="1"/>
          </p:cNvSpPr>
          <p:nvPr>
            <p:ph idx="1"/>
          </p:nvPr>
        </p:nvSpPr>
        <p:spPr>
          <a:xfrm>
            <a:off x="609601" y="1196751"/>
            <a:ext cx="5452146" cy="5284729"/>
          </a:xfrm>
          <a:prstGeom prst="rect">
            <a:avLst/>
          </a:prstGeom>
        </p:spPr>
        <p:txBody>
          <a:bodyPr>
            <a:noAutofit/>
          </a:bodyPr>
          <a:lstStyle/>
          <a:p>
            <a:r>
              <a:rPr lang="zh-CN" altLang="en-US" sz="2000" cap="none" dirty="0"/>
              <a:t>对于一条搜索树上的边</a:t>
            </a:r>
            <a:r>
              <a:rPr lang="en-US" altLang="zh-CN" sz="2000" cap="none" dirty="0"/>
              <a:t>(</a:t>
            </a:r>
            <a:r>
              <a:rPr lang="en-US" altLang="zh-CN" sz="2000" cap="none" dirty="0" err="1"/>
              <a:t>u,v</a:t>
            </a:r>
            <a:r>
              <a:rPr lang="en-US" altLang="zh-CN" sz="2000" cap="none" dirty="0"/>
              <a:t>)</a:t>
            </a:r>
            <a:r>
              <a:rPr lang="zh-CN" altLang="en-US" sz="2000" cap="none" dirty="0"/>
              <a:t>，其中</a:t>
            </a:r>
            <a:r>
              <a:rPr lang="en-US" altLang="zh-CN" sz="2000" cap="none" dirty="0"/>
              <a:t>u</a:t>
            </a:r>
            <a:r>
              <a:rPr lang="zh-CN" altLang="en-US" sz="2000" cap="none" dirty="0"/>
              <a:t>是</a:t>
            </a:r>
            <a:r>
              <a:rPr lang="en-US" altLang="zh-CN" sz="2000" cap="none" dirty="0"/>
              <a:t>v</a:t>
            </a:r>
            <a:r>
              <a:rPr lang="zh-CN" altLang="en-US" sz="2000" cap="none" dirty="0"/>
              <a:t>的父节点，</a:t>
            </a:r>
            <a:r>
              <a:rPr lang="zh-CN" altLang="en-US" sz="2000" b="1" cap="none" dirty="0"/>
              <a:t>若</a:t>
            </a:r>
            <a:r>
              <a:rPr lang="en-US" altLang="zh-CN" sz="2000" b="1" cap="none" dirty="0"/>
              <a:t>low[v</a:t>
            </a:r>
            <a:r>
              <a:rPr lang="en-US" altLang="zh-CN" sz="2000" b="1" cap="none" dirty="0" smtClean="0"/>
              <a:t>]&gt;</a:t>
            </a:r>
            <a:r>
              <a:rPr lang="en-US" altLang="zh-CN" sz="2000" b="1" cap="none" dirty="0" err="1" smtClean="0"/>
              <a:t>dfn</a:t>
            </a:r>
            <a:r>
              <a:rPr lang="en-US" altLang="zh-CN" sz="2000" b="1" cap="none" dirty="0" smtClean="0"/>
              <a:t>[u</a:t>
            </a:r>
            <a:r>
              <a:rPr lang="en-US" altLang="zh-CN" sz="2000" b="1" cap="none" dirty="0"/>
              <a:t>]</a:t>
            </a:r>
            <a:r>
              <a:rPr lang="zh-CN" altLang="en-US" sz="2000" b="1" cap="none" dirty="0"/>
              <a:t>，</a:t>
            </a:r>
            <a:r>
              <a:rPr lang="zh-CN" altLang="en-US" sz="2000" b="1" cap="none" dirty="0" smtClean="0"/>
              <a:t>则</a:t>
            </a:r>
            <a:r>
              <a:rPr lang="en-US" altLang="zh-CN" sz="2000" b="1" cap="none" dirty="0" smtClean="0"/>
              <a:t>(</a:t>
            </a:r>
            <a:r>
              <a:rPr lang="en-US" altLang="zh-CN" sz="2000" b="1" cap="none" dirty="0" err="1" smtClean="0"/>
              <a:t>u,v</a:t>
            </a:r>
            <a:r>
              <a:rPr lang="en-US" altLang="zh-CN" sz="2000" b="1" cap="none" dirty="0" smtClean="0"/>
              <a:t>)</a:t>
            </a:r>
            <a:r>
              <a:rPr lang="zh-CN" altLang="en-US" sz="2000" b="1" cap="none" dirty="0"/>
              <a:t>是</a:t>
            </a:r>
            <a:r>
              <a:rPr lang="zh-CN" altLang="en-US" sz="2000" b="1" cap="none" dirty="0" smtClean="0"/>
              <a:t>桥</a:t>
            </a:r>
            <a:r>
              <a:rPr lang="zh-CN" altLang="en-US" sz="2000" cap="none" dirty="0" smtClean="0"/>
              <a:t>。</a:t>
            </a:r>
            <a:endParaRPr lang="en-US" altLang="zh-CN" sz="2000" cap="none" dirty="0"/>
          </a:p>
          <a:p>
            <a:r>
              <a:rPr lang="en-US" altLang="zh-CN" sz="2000" cap="none" dirty="0"/>
              <a:t>low[v]</a:t>
            </a:r>
            <a:r>
              <a:rPr lang="zh-CN" altLang="en-US" sz="2000" cap="none" dirty="0"/>
              <a:t>表示</a:t>
            </a:r>
            <a:r>
              <a:rPr lang="en-US" altLang="zh-CN" sz="2000" cap="none" dirty="0"/>
              <a:t>v</a:t>
            </a:r>
            <a:r>
              <a:rPr lang="zh-CN" altLang="en-US" sz="2000" cap="none" dirty="0"/>
              <a:t>和</a:t>
            </a:r>
            <a:r>
              <a:rPr lang="en-US" altLang="zh-CN" sz="2000" cap="none" dirty="0"/>
              <a:t>v</a:t>
            </a:r>
            <a:r>
              <a:rPr lang="zh-CN" altLang="en-US" sz="2000" cap="none" dirty="0"/>
              <a:t>的子树不经过搜索树上的边能够到达的时间戳最小的节点；</a:t>
            </a:r>
            <a:endParaRPr lang="en-US" altLang="zh-CN" sz="2000" cap="none" dirty="0"/>
          </a:p>
          <a:p>
            <a:r>
              <a:rPr lang="en-US" altLang="zh-CN" sz="2000" cap="none" dirty="0"/>
              <a:t>low[v</a:t>
            </a:r>
            <a:r>
              <a:rPr lang="en-US" altLang="zh-CN" sz="2000" cap="none" dirty="0" smtClean="0"/>
              <a:t>]&gt;</a:t>
            </a:r>
            <a:r>
              <a:rPr lang="en-US" altLang="zh-CN" sz="2000" cap="none" dirty="0" err="1" smtClean="0"/>
              <a:t>dfn</a:t>
            </a:r>
            <a:r>
              <a:rPr lang="en-US" altLang="zh-CN" sz="2000" cap="none" dirty="0" smtClean="0"/>
              <a:t>[u</a:t>
            </a:r>
            <a:r>
              <a:rPr lang="en-US" altLang="zh-CN" sz="2000" cap="none" dirty="0"/>
              <a:t>]</a:t>
            </a:r>
            <a:r>
              <a:rPr lang="zh-CN" altLang="en-US" sz="2000" cap="none" dirty="0"/>
              <a:t>说明</a:t>
            </a:r>
            <a:r>
              <a:rPr lang="zh-CN" altLang="en-US" sz="2000" cap="none" dirty="0" smtClean="0"/>
              <a:t>从以</a:t>
            </a:r>
            <a:r>
              <a:rPr lang="en-US" altLang="zh-CN" sz="2000" cap="none" dirty="0" smtClean="0"/>
              <a:t>v</a:t>
            </a:r>
            <a:r>
              <a:rPr lang="zh-CN" altLang="en-US" sz="2000" cap="none" dirty="0" smtClean="0"/>
              <a:t>为</a:t>
            </a:r>
            <a:r>
              <a:rPr lang="zh-CN" altLang="en-US" sz="2000" cap="none" dirty="0"/>
              <a:t>根的子</a:t>
            </a:r>
            <a:r>
              <a:rPr lang="zh-CN" altLang="en-US" sz="2000" cap="none" dirty="0" smtClean="0"/>
              <a:t>树到子树之外必须</a:t>
            </a:r>
            <a:r>
              <a:rPr lang="zh-CN" altLang="en-US" sz="2000" cap="none" dirty="0"/>
              <a:t>要</a:t>
            </a:r>
            <a:r>
              <a:rPr lang="zh-CN" altLang="en-US" sz="2000" cap="none" dirty="0" smtClean="0"/>
              <a:t>经过边</a:t>
            </a:r>
            <a:r>
              <a:rPr lang="en-US" altLang="zh-CN" sz="2000" cap="none" dirty="0" smtClean="0"/>
              <a:t>(</a:t>
            </a:r>
            <a:r>
              <a:rPr lang="en-US" altLang="zh-CN" sz="2000" cap="none" dirty="0" err="1" smtClean="0"/>
              <a:t>u,v</a:t>
            </a:r>
            <a:r>
              <a:rPr lang="en-US" altLang="zh-CN" sz="2000" cap="none" dirty="0" smtClean="0"/>
              <a:t>)</a:t>
            </a:r>
            <a:r>
              <a:rPr lang="zh-CN" altLang="en-US" sz="2000" cap="none" dirty="0" smtClean="0"/>
              <a:t>，因此</a:t>
            </a:r>
            <a:r>
              <a:rPr lang="en-US" altLang="zh-CN" sz="2000" cap="none" dirty="0" smtClean="0"/>
              <a:t>(</a:t>
            </a:r>
            <a:r>
              <a:rPr lang="en-US" altLang="zh-CN" sz="2000" cap="none" dirty="0" err="1" smtClean="0"/>
              <a:t>u,v</a:t>
            </a:r>
            <a:r>
              <a:rPr lang="en-US" altLang="zh-CN" sz="2000" cap="none" dirty="0" smtClean="0"/>
              <a:t>)</a:t>
            </a:r>
            <a:r>
              <a:rPr lang="zh-CN" altLang="en-US" sz="2000" cap="none" dirty="0" smtClean="0"/>
              <a:t>是桥。</a:t>
            </a:r>
            <a:endParaRPr lang="en-US" altLang="zh-CN" sz="2000" b="1" cap="none" dirty="0" smtClean="0"/>
          </a:p>
          <a:p>
            <a:r>
              <a:rPr lang="zh-CN" altLang="en-US" sz="2000" cap="none" dirty="0" smtClean="0"/>
              <a:t>可以像求割点一样，当</a:t>
            </a:r>
            <a:r>
              <a:rPr lang="en-US" altLang="zh-CN" sz="2000" cap="none" dirty="0" smtClean="0"/>
              <a:t>v</a:t>
            </a:r>
            <a:r>
              <a:rPr lang="zh-CN" altLang="en-US" sz="2000" cap="none" dirty="0" smtClean="0"/>
              <a:t>回溯至</a:t>
            </a:r>
            <a:r>
              <a:rPr lang="en-US" altLang="zh-CN" sz="2000" cap="none" dirty="0" smtClean="0"/>
              <a:t>u</a:t>
            </a:r>
            <a:r>
              <a:rPr lang="zh-CN" altLang="en-US" sz="2000" cap="none" dirty="0" smtClean="0"/>
              <a:t>后，判断上述不等式是否成立。</a:t>
            </a:r>
            <a:endParaRPr lang="en-US" altLang="zh-CN" sz="2000" cap="none" dirty="0" smtClean="0"/>
          </a:p>
          <a:p>
            <a:r>
              <a:rPr lang="zh-CN" altLang="en-US" sz="2000" cap="none" dirty="0"/>
              <a:t>另一</a:t>
            </a:r>
            <a:r>
              <a:rPr lang="zh-CN" altLang="en-US" sz="2000" cap="none" dirty="0" smtClean="0"/>
              <a:t>种判断方法：当</a:t>
            </a:r>
            <a:r>
              <a:rPr lang="zh-CN" altLang="en-US" sz="2000" b="1" cap="none" dirty="0" smtClean="0"/>
              <a:t>递归</a:t>
            </a:r>
            <a:r>
              <a:rPr lang="en-US" altLang="zh-CN" sz="2000" b="1" cap="none" dirty="0" smtClean="0"/>
              <a:t>v</a:t>
            </a:r>
            <a:r>
              <a:rPr lang="zh-CN" altLang="en-US" sz="2000" b="1" cap="none" dirty="0" smtClean="0"/>
              <a:t>结束时，如果</a:t>
            </a:r>
            <a:r>
              <a:rPr lang="en-US" altLang="zh-CN" sz="2000" b="1" cap="none" dirty="0" smtClean="0"/>
              <a:t>low[v]==</a:t>
            </a:r>
            <a:r>
              <a:rPr lang="en-US" altLang="zh-CN" sz="2000" b="1" cap="none" dirty="0" err="1" smtClean="0"/>
              <a:t>dfn</a:t>
            </a:r>
            <a:r>
              <a:rPr lang="en-US" altLang="zh-CN" sz="2000" b="1" cap="none" dirty="0" smtClean="0"/>
              <a:t>[v]</a:t>
            </a:r>
            <a:r>
              <a:rPr lang="zh-CN" altLang="en-US" sz="2000" cap="none" dirty="0" smtClean="0"/>
              <a:t>说明</a:t>
            </a:r>
            <a:r>
              <a:rPr lang="en-US" altLang="zh-CN" sz="2000" cap="none" dirty="0" smtClean="0"/>
              <a:t>v</a:t>
            </a:r>
            <a:r>
              <a:rPr lang="zh-CN" altLang="en-US" sz="2000" cap="none" dirty="0" smtClean="0"/>
              <a:t>和</a:t>
            </a:r>
            <a:r>
              <a:rPr lang="en-US" altLang="zh-CN" sz="2000" cap="none" dirty="0" smtClean="0"/>
              <a:t>v</a:t>
            </a:r>
            <a:r>
              <a:rPr lang="zh-CN" altLang="en-US" sz="2000" cap="none" dirty="0" smtClean="0"/>
              <a:t>的父节点之间的边是桥。</a:t>
            </a:r>
            <a:endParaRPr lang="en-US" altLang="zh-CN" sz="2000" cap="none" dirty="0" smtClean="0"/>
          </a:p>
          <a:p>
            <a:r>
              <a:rPr lang="en-US" altLang="zh-CN" sz="2000" cap="none" dirty="0" smtClean="0"/>
              <a:t>P.S.</a:t>
            </a:r>
            <a:r>
              <a:rPr lang="zh-CN" altLang="en-US" sz="2000" cap="none" dirty="0"/>
              <a:t> </a:t>
            </a:r>
            <a:r>
              <a:rPr lang="zh-CN" altLang="en-US" sz="2000" cap="none" dirty="0" smtClean="0"/>
              <a:t>在有重边的图上求桥，需要注意对这些重边加以区分。</a:t>
            </a:r>
            <a:endParaRPr lang="zh-CN" altLang="en-US" sz="2000" cap="none" dirty="0"/>
          </a:p>
        </p:txBody>
      </p:sp>
      <p:sp>
        <p:nvSpPr>
          <p:cNvPr id="4" name="椭圆 3"/>
          <p:cNvSpPr/>
          <p:nvPr/>
        </p:nvSpPr>
        <p:spPr>
          <a:xfrm>
            <a:off x="9976768" y="1001984"/>
            <a:ext cx="417259" cy="4172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1</a:t>
            </a:r>
            <a:endParaRPr lang="zh-CN" altLang="en-US" dirty="0"/>
          </a:p>
        </p:txBody>
      </p:sp>
      <p:sp>
        <p:nvSpPr>
          <p:cNvPr id="5" name="椭圆 4"/>
          <p:cNvSpPr/>
          <p:nvPr/>
        </p:nvSpPr>
        <p:spPr>
          <a:xfrm>
            <a:off x="10882228" y="2797091"/>
            <a:ext cx="417259" cy="4172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4</a:t>
            </a:r>
            <a:endParaRPr lang="zh-CN" altLang="en-US" dirty="0"/>
          </a:p>
        </p:txBody>
      </p:sp>
      <p:sp>
        <p:nvSpPr>
          <p:cNvPr id="6" name="椭圆 5"/>
          <p:cNvSpPr/>
          <p:nvPr/>
        </p:nvSpPr>
        <p:spPr>
          <a:xfrm>
            <a:off x="10866679" y="1457637"/>
            <a:ext cx="417259" cy="4172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2</a:t>
            </a:r>
            <a:endParaRPr lang="zh-CN" altLang="en-US" dirty="0"/>
          </a:p>
        </p:txBody>
      </p:sp>
      <p:sp>
        <p:nvSpPr>
          <p:cNvPr id="7" name="椭圆 6"/>
          <p:cNvSpPr/>
          <p:nvPr/>
        </p:nvSpPr>
        <p:spPr>
          <a:xfrm>
            <a:off x="11589398" y="2145985"/>
            <a:ext cx="417259" cy="4172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3</a:t>
            </a:r>
            <a:endParaRPr lang="zh-CN" altLang="en-US" dirty="0"/>
          </a:p>
        </p:txBody>
      </p:sp>
      <p:sp>
        <p:nvSpPr>
          <p:cNvPr id="8" name="椭圆 7"/>
          <p:cNvSpPr/>
          <p:nvPr/>
        </p:nvSpPr>
        <p:spPr>
          <a:xfrm>
            <a:off x="10777233" y="3975191"/>
            <a:ext cx="417259" cy="417259"/>
          </a:xfrm>
          <a:prstGeom prst="ellipse">
            <a:avLst/>
          </a:prstGeom>
          <a:solidFill>
            <a:srgbClr val="FF0000"/>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5</a:t>
            </a:r>
            <a:endParaRPr lang="zh-CN" altLang="en-US" dirty="0"/>
          </a:p>
        </p:txBody>
      </p:sp>
      <p:cxnSp>
        <p:nvCxnSpPr>
          <p:cNvPr id="9" name="直接箭头连接符 8"/>
          <p:cNvCxnSpPr>
            <a:stCxn id="4" idx="6"/>
            <a:endCxn id="6" idx="2"/>
          </p:cNvCxnSpPr>
          <p:nvPr/>
        </p:nvCxnSpPr>
        <p:spPr>
          <a:xfrm>
            <a:off x="10394027" y="1210614"/>
            <a:ext cx="472652" cy="45565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0" name="直接箭头连接符 9"/>
          <p:cNvCxnSpPr>
            <a:stCxn id="6" idx="5"/>
            <a:endCxn id="7" idx="1"/>
          </p:cNvCxnSpPr>
          <p:nvPr/>
        </p:nvCxnSpPr>
        <p:spPr>
          <a:xfrm>
            <a:off x="11222832" y="1813790"/>
            <a:ext cx="427672" cy="39330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1" name="直接箭头连接符 10"/>
          <p:cNvCxnSpPr>
            <a:stCxn id="6" idx="4"/>
            <a:endCxn id="5" idx="0"/>
          </p:cNvCxnSpPr>
          <p:nvPr/>
        </p:nvCxnSpPr>
        <p:spPr>
          <a:xfrm>
            <a:off x="11075309" y="1874896"/>
            <a:ext cx="15549" cy="922195"/>
          </a:xfrm>
          <a:prstGeom prst="straightConnector1">
            <a:avLst/>
          </a:prstGeom>
          <a:ln w="38100">
            <a:solidFill>
              <a:srgbClr val="FF0000"/>
            </a:solidFill>
            <a:prstDash val="dashDot"/>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 name="直接箭头连接符 11"/>
          <p:cNvCxnSpPr>
            <a:stCxn id="5" idx="1"/>
            <a:endCxn id="4" idx="5"/>
          </p:cNvCxnSpPr>
          <p:nvPr/>
        </p:nvCxnSpPr>
        <p:spPr>
          <a:xfrm flipH="1" flipV="1">
            <a:off x="10332921" y="1358137"/>
            <a:ext cx="610413" cy="1500060"/>
          </a:xfrm>
          <a:prstGeom prst="straightConnector1">
            <a:avLst/>
          </a:prstGeom>
          <a:ln w="38100">
            <a:solidFill>
              <a:srgbClr val="FF0000"/>
            </a:solidFill>
            <a:prstDash val="dashDot"/>
            <a:tailEnd type="triangle"/>
          </a:ln>
        </p:spPr>
        <p:style>
          <a:lnRef idx="1">
            <a:schemeClr val="accent1"/>
          </a:lnRef>
          <a:fillRef idx="0">
            <a:schemeClr val="accent1"/>
          </a:fillRef>
          <a:effectRef idx="0">
            <a:schemeClr val="accent1"/>
          </a:effectRef>
          <a:fontRef idx="minor">
            <a:schemeClr val="tx1"/>
          </a:fontRef>
        </p:style>
      </p:cxnSp>
      <p:cxnSp>
        <p:nvCxnSpPr>
          <p:cNvPr id="13" name="直接箭头连接符 12"/>
          <p:cNvCxnSpPr>
            <a:stCxn id="4" idx="4"/>
            <a:endCxn id="8" idx="1"/>
          </p:cNvCxnSpPr>
          <p:nvPr/>
        </p:nvCxnSpPr>
        <p:spPr>
          <a:xfrm>
            <a:off x="10185398" y="1419243"/>
            <a:ext cx="652941" cy="2617054"/>
          </a:xfrm>
          <a:prstGeom prst="straightConnector1">
            <a:avLst/>
          </a:prstGeom>
          <a:ln w="38100">
            <a:solidFill>
              <a:srgbClr val="FF0000"/>
            </a:solidFill>
            <a:prstDash val="dashDot"/>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 name="直接箭头连接符 13"/>
          <p:cNvCxnSpPr>
            <a:stCxn id="8" idx="7"/>
            <a:endCxn id="15" idx="3"/>
          </p:cNvCxnSpPr>
          <p:nvPr/>
        </p:nvCxnSpPr>
        <p:spPr>
          <a:xfrm flipV="1">
            <a:off x="11133386" y="3833099"/>
            <a:ext cx="308488" cy="203198"/>
          </a:xfrm>
          <a:prstGeom prst="straightConnector1">
            <a:avLst/>
          </a:prstGeom>
          <a:ln w="38100">
            <a:prstDash val="solid"/>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5" name="椭圆 14"/>
          <p:cNvSpPr/>
          <p:nvPr/>
        </p:nvSpPr>
        <p:spPr>
          <a:xfrm>
            <a:off x="11380768" y="3476946"/>
            <a:ext cx="417259" cy="4172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6</a:t>
            </a:r>
            <a:endParaRPr lang="zh-CN" altLang="en-US" dirty="0"/>
          </a:p>
        </p:txBody>
      </p:sp>
      <p:cxnSp>
        <p:nvCxnSpPr>
          <p:cNvPr id="16" name="直接箭头连接符 15"/>
          <p:cNvCxnSpPr>
            <a:stCxn id="15" idx="1"/>
            <a:endCxn id="5" idx="5"/>
          </p:cNvCxnSpPr>
          <p:nvPr/>
        </p:nvCxnSpPr>
        <p:spPr>
          <a:xfrm flipH="1" flipV="1">
            <a:off x="11238381" y="3153244"/>
            <a:ext cx="203493" cy="384808"/>
          </a:xfrm>
          <a:prstGeom prst="straightConnector1">
            <a:avLst/>
          </a:prstGeom>
          <a:ln w="38100">
            <a:solidFill>
              <a:srgbClr val="0070C0"/>
            </a:solidFill>
            <a:prstDash val="solid"/>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7" name="直接箭头连接符 16"/>
          <p:cNvCxnSpPr>
            <a:stCxn id="5" idx="7"/>
            <a:endCxn id="7" idx="3"/>
          </p:cNvCxnSpPr>
          <p:nvPr/>
        </p:nvCxnSpPr>
        <p:spPr>
          <a:xfrm flipV="1">
            <a:off x="11238381" y="2502138"/>
            <a:ext cx="412123" cy="356059"/>
          </a:xfrm>
          <a:prstGeom prst="straightConnector1">
            <a:avLst/>
          </a:prstGeom>
          <a:ln w="38100">
            <a:solidFill>
              <a:srgbClr val="0070C0"/>
            </a:solidFill>
            <a:prstDash val="solid"/>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 name="直接箭头连接符 17"/>
          <p:cNvCxnSpPr>
            <a:stCxn id="8" idx="3"/>
            <a:endCxn id="19" idx="7"/>
          </p:cNvCxnSpPr>
          <p:nvPr/>
        </p:nvCxnSpPr>
        <p:spPr>
          <a:xfrm flipH="1">
            <a:off x="10665219" y="4331344"/>
            <a:ext cx="173120" cy="383829"/>
          </a:xfrm>
          <a:prstGeom prst="straightConnector1">
            <a:avLst/>
          </a:prstGeom>
          <a:ln w="38100">
            <a:prstDash val="solid"/>
            <a:tailEnd type="triangle"/>
          </a:ln>
        </p:spPr>
        <p:style>
          <a:lnRef idx="1">
            <a:schemeClr val="accent1"/>
          </a:lnRef>
          <a:fillRef idx="0">
            <a:schemeClr val="accent1"/>
          </a:fillRef>
          <a:effectRef idx="0">
            <a:schemeClr val="accent1"/>
          </a:effectRef>
          <a:fontRef idx="minor">
            <a:schemeClr val="tx1"/>
          </a:fontRef>
        </p:style>
      </p:cxnSp>
      <p:sp>
        <p:nvSpPr>
          <p:cNvPr id="19" name="椭圆 18"/>
          <p:cNvSpPr/>
          <p:nvPr/>
        </p:nvSpPr>
        <p:spPr>
          <a:xfrm>
            <a:off x="10309066" y="4654067"/>
            <a:ext cx="417259" cy="417259"/>
          </a:xfrm>
          <a:prstGeom prst="ellipse">
            <a:avLst/>
          </a:prstGeom>
          <a:solidFill>
            <a:srgbClr val="FF0000"/>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7</a:t>
            </a:r>
            <a:endParaRPr lang="zh-CN" altLang="en-US" dirty="0"/>
          </a:p>
        </p:txBody>
      </p:sp>
      <p:cxnSp>
        <p:nvCxnSpPr>
          <p:cNvPr id="20" name="直接箭头连接符 19"/>
          <p:cNvCxnSpPr>
            <a:stCxn id="19" idx="5"/>
            <a:endCxn id="21" idx="1"/>
          </p:cNvCxnSpPr>
          <p:nvPr/>
        </p:nvCxnSpPr>
        <p:spPr>
          <a:xfrm>
            <a:off x="10665219" y="5010220"/>
            <a:ext cx="486744" cy="560330"/>
          </a:xfrm>
          <a:prstGeom prst="straightConnector1">
            <a:avLst/>
          </a:prstGeom>
          <a:ln w="38100">
            <a:prstDash val="solid"/>
            <a:tailEnd type="triangle"/>
          </a:ln>
        </p:spPr>
        <p:style>
          <a:lnRef idx="1">
            <a:schemeClr val="accent1"/>
          </a:lnRef>
          <a:fillRef idx="0">
            <a:schemeClr val="accent1"/>
          </a:fillRef>
          <a:effectRef idx="0">
            <a:schemeClr val="accent1"/>
          </a:effectRef>
          <a:fontRef idx="minor">
            <a:schemeClr val="tx1"/>
          </a:fontRef>
        </p:style>
      </p:cxnSp>
      <p:sp>
        <p:nvSpPr>
          <p:cNvPr id="21" name="椭圆 20"/>
          <p:cNvSpPr/>
          <p:nvPr/>
        </p:nvSpPr>
        <p:spPr>
          <a:xfrm>
            <a:off x="11090857" y="5509444"/>
            <a:ext cx="417259" cy="4172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8</a:t>
            </a:r>
            <a:endParaRPr lang="zh-CN" altLang="en-US" dirty="0"/>
          </a:p>
        </p:txBody>
      </p:sp>
      <p:cxnSp>
        <p:nvCxnSpPr>
          <p:cNvPr id="22" name="直接箭头连接符 21"/>
          <p:cNvCxnSpPr>
            <a:stCxn id="24" idx="0"/>
            <a:endCxn id="19" idx="4"/>
          </p:cNvCxnSpPr>
          <p:nvPr/>
        </p:nvCxnSpPr>
        <p:spPr>
          <a:xfrm flipH="1" flipV="1">
            <a:off x="10517696" y="5071326"/>
            <a:ext cx="58535" cy="992896"/>
          </a:xfrm>
          <a:prstGeom prst="straightConnector1">
            <a:avLst/>
          </a:prstGeom>
          <a:ln w="38100">
            <a:solidFill>
              <a:srgbClr val="FF0000"/>
            </a:solidFill>
            <a:prstDash val="dashDot"/>
            <a:tailEnd type="triangle"/>
          </a:ln>
        </p:spPr>
        <p:style>
          <a:lnRef idx="1">
            <a:schemeClr val="accent1"/>
          </a:lnRef>
          <a:fillRef idx="0">
            <a:schemeClr val="accent1"/>
          </a:fillRef>
          <a:effectRef idx="0">
            <a:schemeClr val="accent1"/>
          </a:effectRef>
          <a:fontRef idx="minor">
            <a:schemeClr val="tx1"/>
          </a:fontRef>
        </p:style>
      </p:cxnSp>
      <p:cxnSp>
        <p:nvCxnSpPr>
          <p:cNvPr id="23" name="直接箭头连接符 22"/>
          <p:cNvCxnSpPr>
            <a:stCxn id="21" idx="3"/>
            <a:endCxn id="24" idx="6"/>
          </p:cNvCxnSpPr>
          <p:nvPr/>
        </p:nvCxnSpPr>
        <p:spPr>
          <a:xfrm flipH="1">
            <a:off x="10784860" y="5865597"/>
            <a:ext cx="367103" cy="407255"/>
          </a:xfrm>
          <a:prstGeom prst="straightConnector1">
            <a:avLst/>
          </a:prstGeom>
          <a:ln w="38100">
            <a:prstDash val="solid"/>
            <a:tailEnd type="triangle"/>
          </a:ln>
        </p:spPr>
        <p:style>
          <a:lnRef idx="1">
            <a:schemeClr val="accent1"/>
          </a:lnRef>
          <a:fillRef idx="0">
            <a:schemeClr val="accent1"/>
          </a:fillRef>
          <a:effectRef idx="0">
            <a:schemeClr val="accent1"/>
          </a:effectRef>
          <a:fontRef idx="minor">
            <a:schemeClr val="tx1"/>
          </a:fontRef>
        </p:style>
      </p:cxnSp>
      <p:sp>
        <p:nvSpPr>
          <p:cNvPr id="24" name="椭圆 23"/>
          <p:cNvSpPr/>
          <p:nvPr/>
        </p:nvSpPr>
        <p:spPr>
          <a:xfrm>
            <a:off x="10367601" y="6064222"/>
            <a:ext cx="417259" cy="4172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9</a:t>
            </a:r>
            <a:endParaRPr lang="zh-CN" altLang="en-US" dirty="0"/>
          </a:p>
        </p:txBody>
      </p:sp>
      <p:sp>
        <p:nvSpPr>
          <p:cNvPr id="25" name="椭圆 24"/>
          <p:cNvSpPr/>
          <p:nvPr/>
        </p:nvSpPr>
        <p:spPr>
          <a:xfrm>
            <a:off x="7819260" y="1426305"/>
            <a:ext cx="417259" cy="4172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1</a:t>
            </a:r>
            <a:endParaRPr lang="zh-CN" altLang="en-US" dirty="0"/>
          </a:p>
        </p:txBody>
      </p:sp>
      <p:sp>
        <p:nvSpPr>
          <p:cNvPr id="26" name="椭圆 25"/>
          <p:cNvSpPr/>
          <p:nvPr/>
        </p:nvSpPr>
        <p:spPr>
          <a:xfrm>
            <a:off x="8236519" y="2693175"/>
            <a:ext cx="417259" cy="4172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4</a:t>
            </a:r>
            <a:endParaRPr lang="zh-CN" altLang="en-US" dirty="0"/>
          </a:p>
        </p:txBody>
      </p:sp>
      <p:sp>
        <p:nvSpPr>
          <p:cNvPr id="27" name="椭圆 26"/>
          <p:cNvSpPr/>
          <p:nvPr/>
        </p:nvSpPr>
        <p:spPr>
          <a:xfrm>
            <a:off x="8961688" y="1740432"/>
            <a:ext cx="417259" cy="4172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2</a:t>
            </a:r>
            <a:endParaRPr lang="zh-CN" altLang="en-US" dirty="0"/>
          </a:p>
        </p:txBody>
      </p:sp>
      <p:sp>
        <p:nvSpPr>
          <p:cNvPr id="28" name="椭圆 27"/>
          <p:cNvSpPr/>
          <p:nvPr/>
        </p:nvSpPr>
        <p:spPr>
          <a:xfrm>
            <a:off x="9269599" y="2786983"/>
            <a:ext cx="417259" cy="4172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3</a:t>
            </a:r>
            <a:endParaRPr lang="zh-CN" altLang="en-US" dirty="0"/>
          </a:p>
        </p:txBody>
      </p:sp>
      <p:sp>
        <p:nvSpPr>
          <p:cNvPr id="29" name="椭圆 28"/>
          <p:cNvSpPr/>
          <p:nvPr/>
        </p:nvSpPr>
        <p:spPr>
          <a:xfrm>
            <a:off x="7071622" y="2074288"/>
            <a:ext cx="417259" cy="417259"/>
          </a:xfrm>
          <a:prstGeom prst="ellipse">
            <a:avLst/>
          </a:prstGeom>
          <a:solidFill>
            <a:srgbClr val="FF0000"/>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5</a:t>
            </a:r>
            <a:endParaRPr lang="zh-CN" altLang="en-US" dirty="0"/>
          </a:p>
        </p:txBody>
      </p:sp>
      <p:cxnSp>
        <p:nvCxnSpPr>
          <p:cNvPr id="30" name="直接箭头连接符 29"/>
          <p:cNvCxnSpPr>
            <a:stCxn id="25" idx="6"/>
            <a:endCxn id="27" idx="1"/>
          </p:cNvCxnSpPr>
          <p:nvPr/>
        </p:nvCxnSpPr>
        <p:spPr>
          <a:xfrm>
            <a:off x="8236519" y="1634935"/>
            <a:ext cx="786275" cy="166603"/>
          </a:xfrm>
          <a:prstGeom prst="straightConnector1">
            <a:avLst/>
          </a:prstGeom>
          <a:ln w="38100">
            <a:solidFill>
              <a:schemeClr val="accent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1" name="直接箭头连接符 30"/>
          <p:cNvCxnSpPr>
            <a:stCxn id="27" idx="5"/>
            <a:endCxn id="28" idx="0"/>
          </p:cNvCxnSpPr>
          <p:nvPr/>
        </p:nvCxnSpPr>
        <p:spPr>
          <a:xfrm>
            <a:off x="9317841" y="2096585"/>
            <a:ext cx="160388" cy="690398"/>
          </a:xfrm>
          <a:prstGeom prst="straightConnector1">
            <a:avLst/>
          </a:prstGeom>
          <a:ln w="38100">
            <a:solidFill>
              <a:schemeClr val="accent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2" name="直接箭头连接符 31"/>
          <p:cNvCxnSpPr>
            <a:stCxn id="27" idx="3"/>
            <a:endCxn id="26" idx="7"/>
          </p:cNvCxnSpPr>
          <p:nvPr/>
        </p:nvCxnSpPr>
        <p:spPr>
          <a:xfrm flipH="1">
            <a:off x="8592672" y="2096585"/>
            <a:ext cx="430122" cy="657696"/>
          </a:xfrm>
          <a:prstGeom prst="straightConnector1">
            <a:avLst/>
          </a:prstGeom>
          <a:ln w="38100">
            <a:solidFill>
              <a:schemeClr val="accent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3" name="直接箭头连接符 32"/>
          <p:cNvCxnSpPr>
            <a:stCxn id="26" idx="0"/>
            <a:endCxn id="25" idx="4"/>
          </p:cNvCxnSpPr>
          <p:nvPr/>
        </p:nvCxnSpPr>
        <p:spPr>
          <a:xfrm flipH="1" flipV="1">
            <a:off x="8027890" y="1843564"/>
            <a:ext cx="417259" cy="849611"/>
          </a:xfrm>
          <a:prstGeom prst="straightConnector1">
            <a:avLst/>
          </a:prstGeom>
          <a:ln w="38100">
            <a:solidFill>
              <a:schemeClr val="accent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4" name="直接箭头连接符 33"/>
          <p:cNvCxnSpPr>
            <a:stCxn id="25" idx="3"/>
            <a:endCxn id="29" idx="7"/>
          </p:cNvCxnSpPr>
          <p:nvPr/>
        </p:nvCxnSpPr>
        <p:spPr>
          <a:xfrm flipH="1">
            <a:off x="7427775" y="1782458"/>
            <a:ext cx="452591" cy="352936"/>
          </a:xfrm>
          <a:prstGeom prst="straightConnector1">
            <a:avLst/>
          </a:prstGeom>
          <a:ln w="38100">
            <a:solidFill>
              <a:schemeClr val="accent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5" name="直接箭头连接符 34"/>
          <p:cNvCxnSpPr>
            <a:stCxn id="29" idx="4"/>
            <a:endCxn id="36" idx="0"/>
          </p:cNvCxnSpPr>
          <p:nvPr/>
        </p:nvCxnSpPr>
        <p:spPr>
          <a:xfrm>
            <a:off x="7280252" y="2491547"/>
            <a:ext cx="417259" cy="782754"/>
          </a:xfrm>
          <a:prstGeom prst="straightConnector1">
            <a:avLst/>
          </a:prstGeom>
          <a:ln w="38100">
            <a:solidFill>
              <a:schemeClr val="accent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6" name="椭圆 35"/>
          <p:cNvSpPr/>
          <p:nvPr/>
        </p:nvSpPr>
        <p:spPr>
          <a:xfrm>
            <a:off x="7488881" y="3274301"/>
            <a:ext cx="417259" cy="4172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6</a:t>
            </a:r>
            <a:endParaRPr lang="zh-CN" altLang="en-US" dirty="0"/>
          </a:p>
        </p:txBody>
      </p:sp>
      <p:cxnSp>
        <p:nvCxnSpPr>
          <p:cNvPr id="37" name="直接箭头连接符 36"/>
          <p:cNvCxnSpPr>
            <a:stCxn id="36" idx="7"/>
            <a:endCxn id="26" idx="3"/>
          </p:cNvCxnSpPr>
          <p:nvPr/>
        </p:nvCxnSpPr>
        <p:spPr>
          <a:xfrm flipV="1">
            <a:off x="7845034" y="3049328"/>
            <a:ext cx="452591" cy="286079"/>
          </a:xfrm>
          <a:prstGeom prst="straightConnector1">
            <a:avLst/>
          </a:prstGeom>
          <a:ln w="38100">
            <a:solidFill>
              <a:schemeClr val="accent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8" name="直接箭头连接符 37"/>
          <p:cNvCxnSpPr>
            <a:stCxn id="26" idx="6"/>
            <a:endCxn id="28" idx="2"/>
          </p:cNvCxnSpPr>
          <p:nvPr/>
        </p:nvCxnSpPr>
        <p:spPr>
          <a:xfrm>
            <a:off x="8653778" y="2901805"/>
            <a:ext cx="615821" cy="93808"/>
          </a:xfrm>
          <a:prstGeom prst="straightConnector1">
            <a:avLst/>
          </a:prstGeom>
          <a:ln w="38100">
            <a:solidFill>
              <a:schemeClr val="accent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9" name="直接箭头连接符 38"/>
          <p:cNvCxnSpPr>
            <a:stCxn id="29" idx="3"/>
            <a:endCxn id="40" idx="7"/>
          </p:cNvCxnSpPr>
          <p:nvPr/>
        </p:nvCxnSpPr>
        <p:spPr>
          <a:xfrm flipH="1">
            <a:off x="6750848" y="2430441"/>
            <a:ext cx="381880" cy="332012"/>
          </a:xfrm>
          <a:prstGeom prst="straightConnector1">
            <a:avLst/>
          </a:prstGeom>
          <a:ln w="38100">
            <a:solidFill>
              <a:srgbClr val="FF0000"/>
            </a:solidFill>
            <a:prstDash val="solid"/>
            <a:headEnd type="none" w="med" len="med"/>
            <a:tailEnd type="none" w="med" len="med"/>
          </a:ln>
          <a:effectLst>
            <a:glow rad="1016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40" name="椭圆 39"/>
          <p:cNvSpPr/>
          <p:nvPr/>
        </p:nvSpPr>
        <p:spPr>
          <a:xfrm>
            <a:off x="6394695" y="2701347"/>
            <a:ext cx="417259" cy="417259"/>
          </a:xfrm>
          <a:prstGeom prst="ellipse">
            <a:avLst/>
          </a:prstGeom>
          <a:solidFill>
            <a:srgbClr val="FF0000"/>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7</a:t>
            </a:r>
            <a:endParaRPr lang="zh-CN" altLang="en-US" dirty="0"/>
          </a:p>
        </p:txBody>
      </p:sp>
      <p:cxnSp>
        <p:nvCxnSpPr>
          <p:cNvPr id="41" name="直接箭头连接符 40"/>
          <p:cNvCxnSpPr>
            <a:stCxn id="40" idx="5"/>
            <a:endCxn id="42" idx="0"/>
          </p:cNvCxnSpPr>
          <p:nvPr/>
        </p:nvCxnSpPr>
        <p:spPr>
          <a:xfrm>
            <a:off x="6750848" y="3057500"/>
            <a:ext cx="240581" cy="514330"/>
          </a:xfrm>
          <a:prstGeom prst="straightConnector1">
            <a:avLst/>
          </a:prstGeom>
          <a:ln w="38100">
            <a:solidFill>
              <a:schemeClr val="accent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2" name="椭圆 41"/>
          <p:cNvSpPr/>
          <p:nvPr/>
        </p:nvSpPr>
        <p:spPr>
          <a:xfrm>
            <a:off x="6782799" y="3571830"/>
            <a:ext cx="417259" cy="4172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8</a:t>
            </a:r>
            <a:endParaRPr lang="zh-CN" altLang="en-US" dirty="0"/>
          </a:p>
        </p:txBody>
      </p:sp>
      <p:cxnSp>
        <p:nvCxnSpPr>
          <p:cNvPr id="43" name="直接箭头连接符 42"/>
          <p:cNvCxnSpPr>
            <a:stCxn id="45" idx="0"/>
            <a:endCxn id="40" idx="3"/>
          </p:cNvCxnSpPr>
          <p:nvPr/>
        </p:nvCxnSpPr>
        <p:spPr>
          <a:xfrm flipV="1">
            <a:off x="6150734" y="3057500"/>
            <a:ext cx="305067" cy="514329"/>
          </a:xfrm>
          <a:prstGeom prst="straightConnector1">
            <a:avLst/>
          </a:prstGeom>
          <a:ln w="38100">
            <a:solidFill>
              <a:schemeClr val="accent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4" name="直接箭头连接符 43"/>
          <p:cNvCxnSpPr>
            <a:stCxn id="42" idx="2"/>
            <a:endCxn id="45" idx="6"/>
          </p:cNvCxnSpPr>
          <p:nvPr/>
        </p:nvCxnSpPr>
        <p:spPr>
          <a:xfrm flipH="1" flipV="1">
            <a:off x="6359363" y="3780459"/>
            <a:ext cx="423436" cy="1"/>
          </a:xfrm>
          <a:prstGeom prst="straightConnector1">
            <a:avLst/>
          </a:prstGeom>
          <a:ln w="38100">
            <a:solidFill>
              <a:schemeClr val="accent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5" name="椭圆 44"/>
          <p:cNvSpPr/>
          <p:nvPr/>
        </p:nvSpPr>
        <p:spPr>
          <a:xfrm>
            <a:off x="5942104" y="3571829"/>
            <a:ext cx="417259" cy="4172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9</a:t>
            </a:r>
            <a:endParaRPr lang="zh-CN" altLang="en-US" dirty="0"/>
          </a:p>
        </p:txBody>
      </p:sp>
      <p:sp>
        <p:nvSpPr>
          <p:cNvPr id="46" name="右箭头 45"/>
          <p:cNvSpPr/>
          <p:nvPr/>
        </p:nvSpPr>
        <p:spPr>
          <a:xfrm>
            <a:off x="8821271" y="3780459"/>
            <a:ext cx="1228164" cy="370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文本框 46"/>
          <p:cNvSpPr txBox="1"/>
          <p:nvPr/>
        </p:nvSpPr>
        <p:spPr>
          <a:xfrm>
            <a:off x="8610363" y="4198586"/>
            <a:ext cx="1919488" cy="369332"/>
          </a:xfrm>
          <a:prstGeom prst="rect">
            <a:avLst/>
          </a:prstGeom>
          <a:noFill/>
        </p:spPr>
        <p:txBody>
          <a:bodyPr wrap="square" rtlCol="0">
            <a:spAutoFit/>
          </a:bodyPr>
          <a:lstStyle/>
          <a:p>
            <a:r>
              <a:rPr lang="zh-CN" altLang="en-US" dirty="0" smtClean="0"/>
              <a:t>无向图搜索树</a:t>
            </a:r>
            <a:endParaRPr lang="zh-CN" altLang="en-US" dirty="0"/>
          </a:p>
        </p:txBody>
      </p:sp>
    </p:spTree>
    <p:extLst>
      <p:ext uri="{BB962C8B-B14F-4D97-AF65-F5344CB8AC3E}">
        <p14:creationId xmlns:p14="http://schemas.microsoft.com/office/powerpoint/2010/main" val="28649602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fade">
                                      <p:cBhvr>
                                        <p:cTn id="23"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US" altLang="zh-CN" dirty="0"/>
              <a:t>3143. [POI 2008]BLO-Blockade</a:t>
            </a:r>
            <a:endParaRPr lang="zh-CN" altLang="en-US" dirty="0"/>
          </a:p>
        </p:txBody>
      </p:sp>
      <p:sp>
        <p:nvSpPr>
          <p:cNvPr id="5" name="文本占位符 4"/>
          <p:cNvSpPr>
            <a:spLocks noGrp="1"/>
          </p:cNvSpPr>
          <p:nvPr>
            <p:ph type="body" idx="1"/>
          </p:nvPr>
        </p:nvSpPr>
        <p:spPr/>
        <p:txBody>
          <a:bodyPr/>
          <a:lstStyle/>
          <a:p>
            <a:r>
              <a:rPr lang="zh-CN" altLang="en-US" dirty="0" smtClean="0"/>
              <a:t>割点与连通块</a:t>
            </a:r>
            <a:endParaRPr lang="zh-CN" altLang="en-US" dirty="0"/>
          </a:p>
        </p:txBody>
      </p:sp>
    </p:spTree>
    <p:extLst>
      <p:ext uri="{BB962C8B-B14F-4D97-AF65-F5344CB8AC3E}">
        <p14:creationId xmlns:p14="http://schemas.microsoft.com/office/powerpoint/2010/main" val="380906217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a:t>
            </a:r>
            <a:r>
              <a:rPr lang="zh-CN" altLang="en-US" dirty="0"/>
              <a:t>题目描述</a:t>
            </a:r>
            <a:r>
              <a:rPr lang="en-US" altLang="zh-CN" dirty="0" smtClean="0"/>
              <a:t>】</a:t>
            </a:r>
            <a:endParaRPr lang="zh-CN" altLang="en-US" dirty="0"/>
          </a:p>
        </p:txBody>
      </p:sp>
      <p:sp>
        <p:nvSpPr>
          <p:cNvPr id="3" name="内容占位符 2"/>
          <p:cNvSpPr>
            <a:spLocks noGrp="1"/>
          </p:cNvSpPr>
          <p:nvPr>
            <p:ph idx="1"/>
          </p:nvPr>
        </p:nvSpPr>
        <p:spPr/>
        <p:txBody>
          <a:bodyPr/>
          <a:lstStyle/>
          <a:p>
            <a:r>
              <a:rPr lang="zh-CN" altLang="en-US" sz="2400" dirty="0"/>
              <a:t>在 </a:t>
            </a:r>
            <a:r>
              <a:rPr lang="en-US" altLang="zh-CN" sz="2400" dirty="0" err="1"/>
              <a:t>Byteotia</a:t>
            </a:r>
            <a:r>
              <a:rPr lang="en-US" altLang="zh-CN" sz="2400" dirty="0"/>
              <a:t> </a:t>
            </a:r>
            <a:r>
              <a:rPr lang="zh-CN" altLang="en-US" sz="2400" dirty="0"/>
              <a:t>有 </a:t>
            </a:r>
            <a:r>
              <a:rPr lang="en-US" altLang="zh-CN" sz="2400" dirty="0"/>
              <a:t>n </a:t>
            </a:r>
            <a:r>
              <a:rPr lang="zh-CN" altLang="en-US" sz="2400" dirty="0"/>
              <a:t>个城镇</a:t>
            </a:r>
            <a:r>
              <a:rPr lang="zh-CN" altLang="en-US" sz="2400" dirty="0" smtClean="0"/>
              <a:t>。一些</a:t>
            </a:r>
            <a:r>
              <a:rPr lang="zh-CN" altLang="en-US" sz="2400" dirty="0"/>
              <a:t>城镇之间由双向道路连接</a:t>
            </a:r>
            <a:r>
              <a:rPr lang="zh-CN" altLang="en-US" sz="2400" dirty="0" smtClean="0"/>
              <a:t>。</a:t>
            </a:r>
            <a:endParaRPr lang="zh-CN" altLang="en-US" sz="2400" dirty="0"/>
          </a:p>
          <a:p>
            <a:r>
              <a:rPr lang="zh-CN" altLang="en-US" sz="2400" dirty="0"/>
              <a:t>在城镇外没有十字路口，尽管可能有桥，隧道或者高架公路（反正不考虑这些）。每两个城镇之间至多只有一条直接连接的道路。人们可以从任意一个城镇直接或间接到达另一个城镇</a:t>
            </a:r>
            <a:r>
              <a:rPr lang="zh-CN" altLang="en-US" sz="2400" dirty="0" smtClean="0"/>
              <a:t>。</a:t>
            </a:r>
            <a:endParaRPr lang="zh-CN" altLang="en-US" sz="2400" dirty="0"/>
          </a:p>
          <a:p>
            <a:r>
              <a:rPr lang="zh-CN" altLang="en-US" sz="2400" dirty="0"/>
              <a:t>每个城镇都有一个公民，他们被孤独所困扰。事实证明，每个公民都想拜访其他所有公民一次（在主人所在的城镇）。所以，一共会有 </a:t>
            </a:r>
            <a:r>
              <a:rPr lang="en-US" altLang="zh-CN" sz="2400" dirty="0"/>
              <a:t>n(n−1) </a:t>
            </a:r>
            <a:r>
              <a:rPr lang="zh-CN" altLang="en-US" sz="2400" dirty="0"/>
              <a:t>次拜访</a:t>
            </a:r>
            <a:r>
              <a:rPr lang="zh-CN" altLang="en-US" sz="2400" dirty="0" smtClean="0"/>
              <a:t>。</a:t>
            </a:r>
            <a:endParaRPr lang="zh-CN" altLang="en-US" sz="2400" dirty="0"/>
          </a:p>
          <a:p>
            <a:r>
              <a:rPr lang="zh-CN" altLang="en-US" sz="2400" dirty="0"/>
              <a:t>不幸的是，一个程序员总罢工正在进行中，那些程序员迫切要求购买某个软件</a:t>
            </a:r>
            <a:r>
              <a:rPr lang="zh-CN" altLang="en-US" sz="2400" dirty="0" smtClean="0"/>
              <a:t>。</a:t>
            </a:r>
            <a:endParaRPr lang="zh-CN" altLang="en-US" sz="2400" dirty="0"/>
          </a:p>
          <a:p>
            <a:r>
              <a:rPr lang="zh-CN" altLang="en-US" sz="2400" dirty="0"/>
              <a:t>作为抗议行动，程序员们计划封锁一些城镇，阻止人们进入，离开或者路过那里</a:t>
            </a:r>
            <a:r>
              <a:rPr lang="zh-CN" altLang="en-US" sz="2400" dirty="0" smtClean="0"/>
              <a:t>。</a:t>
            </a:r>
            <a:endParaRPr lang="zh-CN" altLang="en-US" sz="2400" dirty="0"/>
          </a:p>
          <a:p>
            <a:r>
              <a:rPr lang="zh-CN" altLang="en-US" sz="2400" dirty="0"/>
              <a:t>正如我们所说，他们正在讨论选择哪些城镇会导致最严重的后果</a:t>
            </a:r>
            <a:r>
              <a:rPr lang="zh-CN" altLang="en-US" sz="2400" dirty="0" smtClean="0"/>
              <a:t>。</a:t>
            </a:r>
            <a:endParaRPr lang="zh-CN" altLang="en-US" sz="2400" dirty="0"/>
          </a:p>
          <a:p>
            <a:r>
              <a:rPr lang="zh-CN" altLang="en-US" sz="2400" dirty="0"/>
              <a:t>编写一个程序</a:t>
            </a:r>
            <a:r>
              <a:rPr lang="zh-CN" altLang="en-US" sz="2400" dirty="0" smtClean="0"/>
              <a:t>：</a:t>
            </a:r>
            <a:endParaRPr lang="zh-CN" altLang="en-US" sz="2400" dirty="0"/>
          </a:p>
          <a:p>
            <a:r>
              <a:rPr lang="zh-CN" altLang="en-US" sz="2400" dirty="0"/>
              <a:t>读入 </a:t>
            </a:r>
            <a:r>
              <a:rPr lang="en-US" altLang="zh-CN" sz="2400" dirty="0" err="1"/>
              <a:t>Byteotia</a:t>
            </a:r>
            <a:r>
              <a:rPr lang="en-US" altLang="zh-CN" sz="2400" dirty="0"/>
              <a:t> </a:t>
            </a:r>
            <a:r>
              <a:rPr lang="zh-CN" altLang="en-US" sz="2400" dirty="0"/>
              <a:t>的道路系统，对于每个被决定的城镇，如果它被封锁，有多少访问不会发生，输出结果。</a:t>
            </a:r>
          </a:p>
        </p:txBody>
      </p:sp>
    </p:spTree>
    <p:extLst>
      <p:ext uri="{BB962C8B-B14F-4D97-AF65-F5344CB8AC3E}">
        <p14:creationId xmlns:p14="http://schemas.microsoft.com/office/powerpoint/2010/main" val="78209261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a:t>
            </a:r>
            <a:r>
              <a:rPr lang="zh-CN" altLang="en-US" dirty="0" smtClean="0"/>
              <a:t>试题简述</a:t>
            </a:r>
            <a:r>
              <a:rPr lang="en-US" altLang="zh-CN" dirty="0" smtClean="0"/>
              <a:t>】</a:t>
            </a:r>
            <a:endParaRPr lang="zh-CN" altLang="en-US" dirty="0"/>
          </a:p>
        </p:txBody>
      </p:sp>
      <p:sp>
        <p:nvSpPr>
          <p:cNvPr id="3" name="内容占位符 2"/>
          <p:cNvSpPr>
            <a:spLocks noGrp="1"/>
          </p:cNvSpPr>
          <p:nvPr>
            <p:ph idx="1"/>
          </p:nvPr>
        </p:nvSpPr>
        <p:spPr/>
        <p:txBody>
          <a:bodyPr/>
          <a:lstStyle/>
          <a:p>
            <a:r>
              <a:rPr lang="zh-CN" altLang="en-US" dirty="0" smtClean="0"/>
              <a:t>有一</a:t>
            </a:r>
            <a:r>
              <a:rPr lang="en-US" altLang="zh-CN" dirty="0" smtClean="0"/>
              <a:t>n</a:t>
            </a:r>
            <a:r>
              <a:rPr lang="zh-CN" altLang="en-US" dirty="0" smtClean="0"/>
              <a:t>个点（</a:t>
            </a:r>
            <a:r>
              <a:rPr lang="en-US" altLang="zh-CN" dirty="0" smtClean="0"/>
              <a:t>1~n</a:t>
            </a:r>
            <a:r>
              <a:rPr lang="zh-CN" altLang="en-US" dirty="0" smtClean="0"/>
              <a:t>编号）</a:t>
            </a:r>
            <a:r>
              <a:rPr lang="en-US" altLang="zh-CN" dirty="0" smtClean="0"/>
              <a:t>m</a:t>
            </a:r>
            <a:r>
              <a:rPr lang="zh-CN" altLang="en-US" dirty="0" smtClean="0"/>
              <a:t>条边的无向简单连通图，则对于任意不同两点</a:t>
            </a:r>
            <a:r>
              <a:rPr lang="en-US" altLang="zh-CN" dirty="0" err="1" smtClean="0"/>
              <a:t>u,v</a:t>
            </a:r>
            <a:r>
              <a:rPr lang="zh-CN" altLang="en-US" dirty="0" smtClean="0"/>
              <a:t>，</a:t>
            </a:r>
            <a:r>
              <a:rPr lang="en-US" altLang="zh-CN" dirty="0" smtClean="0"/>
              <a:t>u</a:t>
            </a:r>
            <a:r>
              <a:rPr lang="zh-CN" altLang="en-US" dirty="0" smtClean="0"/>
              <a:t>可达</a:t>
            </a:r>
            <a:r>
              <a:rPr lang="en-US" altLang="zh-CN" dirty="0" smtClean="0"/>
              <a:t>v</a:t>
            </a:r>
            <a:r>
              <a:rPr lang="zh-CN" altLang="en-US" dirty="0" smtClean="0"/>
              <a:t>且</a:t>
            </a:r>
            <a:r>
              <a:rPr lang="en-US" altLang="zh-CN" dirty="0" smtClean="0"/>
              <a:t>v</a:t>
            </a:r>
            <a:r>
              <a:rPr lang="zh-CN" altLang="en-US" dirty="0" smtClean="0"/>
              <a:t>可达</a:t>
            </a:r>
            <a:r>
              <a:rPr lang="en-US" altLang="zh-CN" dirty="0" smtClean="0"/>
              <a:t>u</a:t>
            </a:r>
            <a:r>
              <a:rPr lang="zh-CN" altLang="en-US" dirty="0" smtClean="0"/>
              <a:t>，所以有</a:t>
            </a:r>
            <a:r>
              <a:rPr lang="en-US" altLang="zh-CN" dirty="0" smtClean="0"/>
              <a:t>n(n-1)</a:t>
            </a:r>
            <a:r>
              <a:rPr lang="zh-CN" altLang="en-US" dirty="0" smtClean="0"/>
              <a:t>对点是可达的。</a:t>
            </a:r>
            <a:endParaRPr lang="en-US" altLang="zh-CN" dirty="0" smtClean="0"/>
          </a:p>
          <a:p>
            <a:r>
              <a:rPr lang="zh-CN" altLang="en-US" dirty="0" smtClean="0"/>
              <a:t>求对于所有点，点</a:t>
            </a:r>
            <a:r>
              <a:rPr lang="en-US" altLang="zh-CN" dirty="0" err="1" smtClean="0"/>
              <a:t>i</a:t>
            </a:r>
            <a:r>
              <a:rPr lang="zh-CN" altLang="en-US" dirty="0" smtClean="0"/>
              <a:t>被限制可达后，会有多少对点被限制可达，</a:t>
            </a:r>
            <a:r>
              <a:rPr lang="en-US" altLang="zh-CN" dirty="0" smtClean="0"/>
              <a:t>(</a:t>
            </a:r>
            <a:r>
              <a:rPr lang="en-US" altLang="zh-CN" dirty="0" err="1" smtClean="0"/>
              <a:t>u,v</a:t>
            </a:r>
            <a:r>
              <a:rPr lang="en-US" altLang="zh-CN" dirty="0" smtClean="0"/>
              <a:t>)</a:t>
            </a:r>
            <a:r>
              <a:rPr lang="zh-CN" altLang="en-US" dirty="0" smtClean="0"/>
              <a:t>、</a:t>
            </a:r>
            <a:r>
              <a:rPr lang="en-US" altLang="zh-CN" dirty="0" smtClean="0"/>
              <a:t>(</a:t>
            </a:r>
            <a:r>
              <a:rPr lang="en-US" altLang="zh-CN" dirty="0" err="1" smtClean="0"/>
              <a:t>v,u</a:t>
            </a:r>
            <a:r>
              <a:rPr lang="en-US" altLang="zh-CN" dirty="0" smtClean="0"/>
              <a:t>)</a:t>
            </a:r>
            <a:r>
              <a:rPr lang="zh-CN" altLang="en-US" dirty="0" smtClean="0"/>
              <a:t>为两对可达点（或限制可达点）。</a:t>
            </a:r>
            <a:endParaRPr lang="zh-CN" altLang="en-US" dirty="0"/>
          </a:p>
        </p:txBody>
      </p:sp>
    </p:spTree>
    <p:extLst>
      <p:ext uri="{BB962C8B-B14F-4D97-AF65-F5344CB8AC3E}">
        <p14:creationId xmlns:p14="http://schemas.microsoft.com/office/powerpoint/2010/main" val="336939087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a:t>
            </a:r>
            <a:r>
              <a:rPr lang="zh-CN" altLang="en-US" dirty="0" smtClean="0"/>
              <a:t>输入</a:t>
            </a:r>
            <a:r>
              <a:rPr lang="zh-CN" altLang="en-US" dirty="0"/>
              <a:t>输出</a:t>
            </a:r>
            <a:r>
              <a:rPr lang="zh-CN" altLang="en-US" dirty="0" smtClean="0"/>
              <a:t>格式</a:t>
            </a:r>
            <a:r>
              <a:rPr lang="en-US" altLang="zh-CN" dirty="0" smtClean="0"/>
              <a:t>】</a:t>
            </a:r>
            <a:endParaRPr lang="zh-CN" altLang="en-US" dirty="0"/>
          </a:p>
        </p:txBody>
      </p:sp>
      <p:sp>
        <p:nvSpPr>
          <p:cNvPr id="3" name="内容占位符 2"/>
          <p:cNvSpPr>
            <a:spLocks noGrp="1"/>
          </p:cNvSpPr>
          <p:nvPr>
            <p:ph idx="1"/>
          </p:nvPr>
        </p:nvSpPr>
        <p:spPr/>
        <p:txBody>
          <a:bodyPr/>
          <a:lstStyle/>
          <a:p>
            <a:pPr marL="0" indent="0">
              <a:buNone/>
            </a:pPr>
            <a:r>
              <a:rPr lang="en-US" altLang="zh-CN" dirty="0"/>
              <a:t>【</a:t>
            </a:r>
            <a:r>
              <a:rPr lang="zh-CN" altLang="en-US" dirty="0"/>
              <a:t>输入格式</a:t>
            </a:r>
            <a:r>
              <a:rPr lang="en-US" altLang="zh-CN" dirty="0"/>
              <a:t>】</a:t>
            </a:r>
          </a:p>
          <a:p>
            <a:pPr marL="0" indent="0">
              <a:buNone/>
            </a:pPr>
            <a:r>
              <a:rPr lang="zh-CN" altLang="en-US" dirty="0"/>
              <a:t>第一行读入</a:t>
            </a:r>
            <a:r>
              <a:rPr lang="en-US" altLang="zh-CN" dirty="0"/>
              <a:t>n </a:t>
            </a:r>
            <a:r>
              <a:rPr lang="zh-CN" altLang="en-US" dirty="0"/>
              <a:t>和 </a:t>
            </a:r>
            <a:r>
              <a:rPr lang="en-US" altLang="zh-CN" dirty="0"/>
              <a:t>m,</a:t>
            </a:r>
            <a:r>
              <a:rPr lang="zh-CN" altLang="en-US" dirty="0"/>
              <a:t>分别是城镇数目和道路数目</a:t>
            </a:r>
            <a:r>
              <a:rPr lang="en-US" altLang="zh-CN" dirty="0"/>
              <a:t>,</a:t>
            </a:r>
            <a:r>
              <a:rPr lang="zh-CN" altLang="en-US" dirty="0"/>
              <a:t>城镇编号为：</a:t>
            </a:r>
            <a:r>
              <a:rPr lang="en-US" altLang="zh-CN" dirty="0"/>
              <a:t>1∼n</a:t>
            </a:r>
            <a:r>
              <a:rPr lang="zh-CN" altLang="en-US" dirty="0" smtClean="0"/>
              <a:t>；</a:t>
            </a:r>
            <a:endParaRPr lang="zh-CN" altLang="en-US" dirty="0"/>
          </a:p>
          <a:p>
            <a:pPr marL="0" indent="0">
              <a:buNone/>
            </a:pPr>
            <a:r>
              <a:rPr lang="zh-CN" altLang="en-US" dirty="0"/>
              <a:t>接下来 </a:t>
            </a:r>
            <a:r>
              <a:rPr lang="en-US" altLang="zh-CN" dirty="0"/>
              <a:t>m </a:t>
            </a:r>
            <a:r>
              <a:rPr lang="zh-CN" altLang="en-US" dirty="0"/>
              <a:t>行每行两个数字 </a:t>
            </a:r>
            <a:r>
              <a:rPr lang="en-US" altLang="zh-CN" dirty="0" err="1"/>
              <a:t>a,b</a:t>
            </a:r>
            <a:r>
              <a:rPr lang="zh-CN" altLang="en-US" dirty="0"/>
              <a:t>，表示 </a:t>
            </a:r>
            <a:r>
              <a:rPr lang="en-US" altLang="zh-CN" dirty="0"/>
              <a:t>a </a:t>
            </a:r>
            <a:r>
              <a:rPr lang="zh-CN" altLang="en-US" dirty="0"/>
              <a:t>和 </a:t>
            </a:r>
            <a:r>
              <a:rPr lang="en-US" altLang="zh-CN" dirty="0"/>
              <a:t>b </a:t>
            </a:r>
            <a:r>
              <a:rPr lang="zh-CN" altLang="en-US" dirty="0" smtClean="0"/>
              <a:t>之间有</a:t>
            </a:r>
            <a:r>
              <a:rPr lang="zh-CN" altLang="en-US" dirty="0"/>
              <a:t>一条双向道路</a:t>
            </a:r>
            <a:r>
              <a:rPr lang="zh-CN" altLang="en-US" dirty="0" smtClean="0"/>
              <a:t>；</a:t>
            </a:r>
            <a:endParaRPr lang="zh-CN" altLang="en-US" dirty="0"/>
          </a:p>
          <a:p>
            <a:pPr marL="0" indent="0">
              <a:buNone/>
            </a:pPr>
            <a:r>
              <a:rPr lang="en-US" altLang="zh-CN" dirty="0"/>
              <a:t>【</a:t>
            </a:r>
            <a:r>
              <a:rPr lang="zh-CN" altLang="en-US" dirty="0"/>
              <a:t>输出格式</a:t>
            </a:r>
            <a:r>
              <a:rPr lang="en-US" altLang="zh-CN" dirty="0"/>
              <a:t>】</a:t>
            </a:r>
          </a:p>
          <a:p>
            <a:pPr marL="0" indent="0">
              <a:buNone/>
            </a:pPr>
            <a:r>
              <a:rPr lang="zh-CN" altLang="en-US" dirty="0"/>
              <a:t>输出 </a:t>
            </a:r>
            <a:r>
              <a:rPr lang="en-US" altLang="zh-CN" dirty="0"/>
              <a:t>n </a:t>
            </a:r>
            <a:r>
              <a:rPr lang="zh-CN" altLang="en-US" dirty="0"/>
              <a:t>行，每行一个数字，表示第 </a:t>
            </a:r>
            <a:r>
              <a:rPr lang="en-US" altLang="zh-CN" dirty="0" err="1"/>
              <a:t>i</a:t>
            </a:r>
            <a:r>
              <a:rPr lang="en-US" altLang="zh-CN" dirty="0"/>
              <a:t> </a:t>
            </a:r>
            <a:r>
              <a:rPr lang="zh-CN" altLang="en-US" dirty="0"/>
              <a:t>个城镇被锁时不能发生的访问的数量。</a:t>
            </a:r>
          </a:p>
        </p:txBody>
      </p:sp>
    </p:spTree>
    <p:extLst>
      <p:ext uri="{BB962C8B-B14F-4D97-AF65-F5344CB8AC3E}">
        <p14:creationId xmlns:p14="http://schemas.microsoft.com/office/powerpoint/2010/main" val="211564091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a:t>
            </a:r>
            <a:r>
              <a:rPr lang="zh-CN" altLang="en-US" dirty="0" smtClean="0"/>
              <a:t>样例输入</a:t>
            </a:r>
            <a:r>
              <a:rPr lang="zh-CN" altLang="en-US" dirty="0"/>
              <a:t>输出</a:t>
            </a:r>
            <a:r>
              <a:rPr lang="en-US" altLang="zh-CN" dirty="0" smtClean="0"/>
              <a:t>1</a:t>
            </a:r>
            <a:r>
              <a:rPr lang="en-US" altLang="zh-CN" dirty="0"/>
              <a:t>】</a:t>
            </a:r>
            <a:endParaRPr lang="zh-CN" altLang="en-US" dirty="0"/>
          </a:p>
        </p:txBody>
      </p:sp>
      <p:sp>
        <p:nvSpPr>
          <p:cNvPr id="3" name="内容占位符 2"/>
          <p:cNvSpPr>
            <a:spLocks noGrp="1"/>
          </p:cNvSpPr>
          <p:nvPr>
            <p:ph idx="1"/>
          </p:nvPr>
        </p:nvSpPr>
        <p:spPr>
          <a:xfrm>
            <a:off x="609600" y="1196751"/>
            <a:ext cx="2725271" cy="5033719"/>
          </a:xfrm>
        </p:spPr>
        <p:txBody>
          <a:bodyPr/>
          <a:lstStyle/>
          <a:p>
            <a:pPr marL="0" indent="0">
              <a:buNone/>
            </a:pPr>
            <a:r>
              <a:rPr lang="en-US" altLang="zh-CN" sz="2000" dirty="0"/>
              <a:t>【</a:t>
            </a:r>
            <a:r>
              <a:rPr lang="zh-CN" altLang="en-US" sz="2000" dirty="0"/>
              <a:t>样例输入</a:t>
            </a:r>
            <a:r>
              <a:rPr lang="en-US" altLang="zh-CN" sz="2000" dirty="0"/>
              <a:t>1】</a:t>
            </a:r>
          </a:p>
          <a:p>
            <a:pPr marL="0" indent="0">
              <a:buNone/>
            </a:pPr>
            <a:r>
              <a:rPr lang="en-US" altLang="zh-CN" sz="2000" dirty="0"/>
              <a:t>5 5</a:t>
            </a:r>
          </a:p>
          <a:p>
            <a:pPr marL="0" indent="0">
              <a:buNone/>
            </a:pPr>
            <a:r>
              <a:rPr lang="en-US" altLang="zh-CN" sz="2000" dirty="0"/>
              <a:t>1 2</a:t>
            </a:r>
          </a:p>
          <a:p>
            <a:pPr marL="0" indent="0">
              <a:buNone/>
            </a:pPr>
            <a:r>
              <a:rPr lang="en-US" altLang="zh-CN" sz="2000" dirty="0"/>
              <a:t>2 3</a:t>
            </a:r>
          </a:p>
          <a:p>
            <a:pPr marL="0" indent="0">
              <a:buNone/>
            </a:pPr>
            <a:r>
              <a:rPr lang="en-US" altLang="zh-CN" sz="2000" dirty="0"/>
              <a:t>1 3</a:t>
            </a:r>
          </a:p>
          <a:p>
            <a:pPr marL="0" indent="0">
              <a:buNone/>
            </a:pPr>
            <a:r>
              <a:rPr lang="en-US" altLang="zh-CN" sz="2000" dirty="0"/>
              <a:t>3 4</a:t>
            </a:r>
          </a:p>
          <a:p>
            <a:pPr marL="0" indent="0">
              <a:buNone/>
            </a:pPr>
            <a:r>
              <a:rPr lang="en-US" altLang="zh-CN" sz="2000" dirty="0"/>
              <a:t>4 5</a:t>
            </a:r>
          </a:p>
          <a:p>
            <a:pPr marL="0" indent="0">
              <a:buNone/>
            </a:pPr>
            <a:r>
              <a:rPr lang="en-US" altLang="zh-CN" sz="2000" dirty="0"/>
              <a:t>【</a:t>
            </a:r>
            <a:r>
              <a:rPr lang="zh-CN" altLang="en-US" sz="2000" dirty="0"/>
              <a:t>样例输出</a:t>
            </a:r>
            <a:r>
              <a:rPr lang="en-US" altLang="zh-CN" sz="2000" dirty="0"/>
              <a:t>1】</a:t>
            </a:r>
          </a:p>
          <a:p>
            <a:pPr marL="0" indent="0">
              <a:buNone/>
            </a:pPr>
            <a:r>
              <a:rPr lang="en-US" altLang="zh-CN" sz="2000" dirty="0"/>
              <a:t>8</a:t>
            </a:r>
          </a:p>
          <a:p>
            <a:pPr marL="0" indent="0">
              <a:buNone/>
            </a:pPr>
            <a:r>
              <a:rPr lang="en-US" altLang="zh-CN" sz="2000" dirty="0"/>
              <a:t>8</a:t>
            </a:r>
          </a:p>
          <a:p>
            <a:pPr marL="0" indent="0">
              <a:buNone/>
            </a:pPr>
            <a:r>
              <a:rPr lang="en-US" altLang="zh-CN" sz="2000" dirty="0"/>
              <a:t>16</a:t>
            </a:r>
          </a:p>
          <a:p>
            <a:pPr marL="0" indent="0">
              <a:buNone/>
            </a:pPr>
            <a:r>
              <a:rPr lang="en-US" altLang="zh-CN" sz="2000" dirty="0"/>
              <a:t>14</a:t>
            </a:r>
          </a:p>
          <a:p>
            <a:pPr marL="0" indent="0">
              <a:buNone/>
            </a:pPr>
            <a:r>
              <a:rPr lang="en-US" altLang="zh-CN" sz="2000" dirty="0"/>
              <a:t>8</a:t>
            </a:r>
            <a:endParaRPr lang="zh-CN" altLang="en-US" sz="2000" dirty="0"/>
          </a:p>
        </p:txBody>
      </p:sp>
      <p:sp>
        <p:nvSpPr>
          <p:cNvPr id="4" name="椭圆 3"/>
          <p:cNvSpPr/>
          <p:nvPr/>
        </p:nvSpPr>
        <p:spPr>
          <a:xfrm>
            <a:off x="4064498" y="1277433"/>
            <a:ext cx="403449" cy="40344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1</a:t>
            </a:r>
            <a:endParaRPr lang="zh-CN" altLang="en-US" dirty="0"/>
          </a:p>
        </p:txBody>
      </p:sp>
      <p:sp>
        <p:nvSpPr>
          <p:cNvPr id="5" name="椭圆 4"/>
          <p:cNvSpPr/>
          <p:nvPr/>
        </p:nvSpPr>
        <p:spPr>
          <a:xfrm>
            <a:off x="4064498" y="2349841"/>
            <a:ext cx="403449" cy="403449"/>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2</a:t>
            </a:r>
            <a:endParaRPr lang="zh-CN" altLang="en-US" dirty="0"/>
          </a:p>
        </p:txBody>
      </p:sp>
      <p:sp>
        <p:nvSpPr>
          <p:cNvPr id="6" name="椭圆 5"/>
          <p:cNvSpPr/>
          <p:nvPr/>
        </p:nvSpPr>
        <p:spPr>
          <a:xfrm>
            <a:off x="5128539" y="1277432"/>
            <a:ext cx="403449" cy="403449"/>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3</a:t>
            </a:r>
            <a:endParaRPr lang="zh-CN" altLang="en-US" dirty="0"/>
          </a:p>
        </p:txBody>
      </p:sp>
      <p:sp>
        <p:nvSpPr>
          <p:cNvPr id="7" name="椭圆 6"/>
          <p:cNvSpPr/>
          <p:nvPr/>
        </p:nvSpPr>
        <p:spPr>
          <a:xfrm>
            <a:off x="5128539" y="2349841"/>
            <a:ext cx="403449" cy="403449"/>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4</a:t>
            </a:r>
            <a:endParaRPr lang="zh-CN" altLang="en-US" dirty="0"/>
          </a:p>
        </p:txBody>
      </p:sp>
      <p:cxnSp>
        <p:nvCxnSpPr>
          <p:cNvPr id="8" name="直接连接符 7"/>
          <p:cNvCxnSpPr>
            <a:stCxn id="4" idx="6"/>
            <a:endCxn id="6" idx="2"/>
          </p:cNvCxnSpPr>
          <p:nvPr/>
        </p:nvCxnSpPr>
        <p:spPr>
          <a:xfrm flipV="1">
            <a:off x="4467947" y="1479157"/>
            <a:ext cx="660592" cy="1"/>
          </a:xfrm>
          <a:prstGeom prst="line">
            <a:avLst/>
          </a:prstGeom>
          <a:ln w="38100">
            <a:solidFill>
              <a:schemeClr val="accent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 name="直接连接符 8"/>
          <p:cNvCxnSpPr>
            <a:stCxn id="4" idx="4"/>
            <a:endCxn id="5" idx="0"/>
          </p:cNvCxnSpPr>
          <p:nvPr/>
        </p:nvCxnSpPr>
        <p:spPr>
          <a:xfrm>
            <a:off x="4266223" y="1680882"/>
            <a:ext cx="0" cy="668959"/>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a:stCxn id="6" idx="4"/>
            <a:endCxn id="7" idx="0"/>
          </p:cNvCxnSpPr>
          <p:nvPr/>
        </p:nvCxnSpPr>
        <p:spPr>
          <a:xfrm>
            <a:off x="5330264" y="1680881"/>
            <a:ext cx="0" cy="66896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椭圆 11"/>
          <p:cNvSpPr/>
          <p:nvPr/>
        </p:nvSpPr>
        <p:spPr>
          <a:xfrm>
            <a:off x="5128538" y="3251908"/>
            <a:ext cx="403449" cy="403449"/>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5</a:t>
            </a:r>
            <a:endParaRPr lang="zh-CN" altLang="en-US" dirty="0"/>
          </a:p>
        </p:txBody>
      </p:sp>
      <p:cxnSp>
        <p:nvCxnSpPr>
          <p:cNvPr id="13" name="直接连接符 12"/>
          <p:cNvCxnSpPr>
            <a:stCxn id="6" idx="3"/>
            <a:endCxn id="5" idx="7"/>
          </p:cNvCxnSpPr>
          <p:nvPr/>
        </p:nvCxnSpPr>
        <p:spPr>
          <a:xfrm flipH="1">
            <a:off x="4408863" y="1621797"/>
            <a:ext cx="778760" cy="787128"/>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a:stCxn id="7" idx="4"/>
            <a:endCxn id="12" idx="0"/>
          </p:cNvCxnSpPr>
          <p:nvPr/>
        </p:nvCxnSpPr>
        <p:spPr>
          <a:xfrm flipH="1">
            <a:off x="5330263" y="2753290"/>
            <a:ext cx="1" cy="498618"/>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3" name="右箭头 22"/>
          <p:cNvSpPr/>
          <p:nvPr/>
        </p:nvSpPr>
        <p:spPr>
          <a:xfrm>
            <a:off x="5925671" y="2349841"/>
            <a:ext cx="1030941" cy="28578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文本框 23"/>
          <p:cNvSpPr txBox="1"/>
          <p:nvPr/>
        </p:nvSpPr>
        <p:spPr>
          <a:xfrm>
            <a:off x="7019366" y="1892567"/>
            <a:ext cx="1398494" cy="1200329"/>
          </a:xfrm>
          <a:prstGeom prst="rect">
            <a:avLst/>
          </a:prstGeom>
          <a:noFill/>
        </p:spPr>
        <p:txBody>
          <a:bodyPr wrap="square" rtlCol="0">
            <a:spAutoFit/>
          </a:bodyPr>
          <a:lstStyle/>
          <a:p>
            <a:r>
              <a:rPr lang="en-US" altLang="zh-CN" dirty="0" smtClean="0"/>
              <a:t>(1,2),(2,1)</a:t>
            </a:r>
          </a:p>
          <a:p>
            <a:r>
              <a:rPr lang="en-US" altLang="zh-CN" dirty="0" smtClean="0"/>
              <a:t>(1,3),(3,1)</a:t>
            </a:r>
          </a:p>
          <a:p>
            <a:r>
              <a:rPr lang="en-US" altLang="zh-CN" dirty="0" smtClean="0"/>
              <a:t>(1,4),(4,1)</a:t>
            </a:r>
          </a:p>
          <a:p>
            <a:r>
              <a:rPr lang="en-US" altLang="zh-CN" dirty="0" smtClean="0"/>
              <a:t>(1,5),(5,1)</a:t>
            </a:r>
          </a:p>
        </p:txBody>
      </p:sp>
      <p:sp>
        <p:nvSpPr>
          <p:cNvPr id="25" name="椭圆 24"/>
          <p:cNvSpPr/>
          <p:nvPr/>
        </p:nvSpPr>
        <p:spPr>
          <a:xfrm>
            <a:off x="3992781" y="3935880"/>
            <a:ext cx="403449" cy="403449"/>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1</a:t>
            </a:r>
            <a:endParaRPr lang="zh-CN" altLang="en-US" dirty="0"/>
          </a:p>
        </p:txBody>
      </p:sp>
      <p:sp>
        <p:nvSpPr>
          <p:cNvPr id="26" name="椭圆 25"/>
          <p:cNvSpPr/>
          <p:nvPr/>
        </p:nvSpPr>
        <p:spPr>
          <a:xfrm>
            <a:off x="3992781" y="5008288"/>
            <a:ext cx="403449" cy="403449"/>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2</a:t>
            </a:r>
            <a:endParaRPr lang="zh-CN" altLang="en-US" dirty="0"/>
          </a:p>
        </p:txBody>
      </p:sp>
      <p:sp>
        <p:nvSpPr>
          <p:cNvPr id="27" name="椭圆 26"/>
          <p:cNvSpPr/>
          <p:nvPr/>
        </p:nvSpPr>
        <p:spPr>
          <a:xfrm>
            <a:off x="5056822" y="3935879"/>
            <a:ext cx="403449" cy="40344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3</a:t>
            </a:r>
            <a:endParaRPr lang="zh-CN" altLang="en-US" dirty="0"/>
          </a:p>
        </p:txBody>
      </p:sp>
      <p:sp>
        <p:nvSpPr>
          <p:cNvPr id="28" name="椭圆 27"/>
          <p:cNvSpPr/>
          <p:nvPr/>
        </p:nvSpPr>
        <p:spPr>
          <a:xfrm>
            <a:off x="5056822" y="5008288"/>
            <a:ext cx="403449" cy="403449"/>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4</a:t>
            </a:r>
            <a:endParaRPr lang="zh-CN" altLang="en-US" dirty="0"/>
          </a:p>
        </p:txBody>
      </p:sp>
      <p:cxnSp>
        <p:nvCxnSpPr>
          <p:cNvPr id="29" name="直接连接符 28"/>
          <p:cNvCxnSpPr>
            <a:stCxn id="25" idx="6"/>
            <a:endCxn id="27" idx="2"/>
          </p:cNvCxnSpPr>
          <p:nvPr/>
        </p:nvCxnSpPr>
        <p:spPr>
          <a:xfrm flipV="1">
            <a:off x="4396230" y="4137604"/>
            <a:ext cx="660592" cy="1"/>
          </a:xfrm>
          <a:prstGeom prst="line">
            <a:avLst/>
          </a:prstGeom>
          <a:ln w="38100">
            <a:solidFill>
              <a:schemeClr val="accent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0" name="直接连接符 29"/>
          <p:cNvCxnSpPr>
            <a:stCxn id="25" idx="4"/>
            <a:endCxn id="26" idx="0"/>
          </p:cNvCxnSpPr>
          <p:nvPr/>
        </p:nvCxnSpPr>
        <p:spPr>
          <a:xfrm>
            <a:off x="4194506" y="4339329"/>
            <a:ext cx="0" cy="668959"/>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a:stCxn id="27" idx="4"/>
            <a:endCxn id="28" idx="0"/>
          </p:cNvCxnSpPr>
          <p:nvPr/>
        </p:nvCxnSpPr>
        <p:spPr>
          <a:xfrm>
            <a:off x="5258547" y="4339328"/>
            <a:ext cx="0" cy="66896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32" name="椭圆 31"/>
          <p:cNvSpPr/>
          <p:nvPr/>
        </p:nvSpPr>
        <p:spPr>
          <a:xfrm>
            <a:off x="5056821" y="5910355"/>
            <a:ext cx="403449" cy="403449"/>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5</a:t>
            </a:r>
            <a:endParaRPr lang="zh-CN" altLang="en-US" dirty="0"/>
          </a:p>
        </p:txBody>
      </p:sp>
      <p:cxnSp>
        <p:nvCxnSpPr>
          <p:cNvPr id="33" name="直接连接符 32"/>
          <p:cNvCxnSpPr>
            <a:stCxn id="27" idx="3"/>
            <a:endCxn id="26" idx="7"/>
          </p:cNvCxnSpPr>
          <p:nvPr/>
        </p:nvCxnSpPr>
        <p:spPr>
          <a:xfrm flipH="1">
            <a:off x="4337146" y="4280244"/>
            <a:ext cx="778760" cy="787128"/>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a:stCxn id="28" idx="4"/>
            <a:endCxn id="32" idx="0"/>
          </p:cNvCxnSpPr>
          <p:nvPr/>
        </p:nvCxnSpPr>
        <p:spPr>
          <a:xfrm flipH="1">
            <a:off x="5258546" y="5411737"/>
            <a:ext cx="1" cy="498618"/>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35" name="右箭头 34"/>
          <p:cNvSpPr/>
          <p:nvPr/>
        </p:nvSpPr>
        <p:spPr>
          <a:xfrm>
            <a:off x="5853954" y="5008288"/>
            <a:ext cx="1030941" cy="28578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文本框 35"/>
          <p:cNvSpPr txBox="1"/>
          <p:nvPr/>
        </p:nvSpPr>
        <p:spPr>
          <a:xfrm>
            <a:off x="6956612" y="4551014"/>
            <a:ext cx="3854822" cy="1200329"/>
          </a:xfrm>
          <a:prstGeom prst="rect">
            <a:avLst/>
          </a:prstGeom>
          <a:noFill/>
        </p:spPr>
        <p:txBody>
          <a:bodyPr wrap="square" rtlCol="0">
            <a:spAutoFit/>
          </a:bodyPr>
          <a:lstStyle/>
          <a:p>
            <a:r>
              <a:rPr lang="en-US" altLang="zh-CN" dirty="0" smtClean="0"/>
              <a:t>(1,3),(3,1),(</a:t>
            </a:r>
            <a:r>
              <a:rPr lang="en-US" altLang="zh-CN" dirty="0"/>
              <a:t>2,3</a:t>
            </a:r>
            <a:r>
              <a:rPr lang="en-US" altLang="zh-CN" dirty="0" smtClean="0"/>
              <a:t>),(</a:t>
            </a:r>
            <a:r>
              <a:rPr lang="en-US" altLang="zh-CN" dirty="0"/>
              <a:t>3,2)</a:t>
            </a:r>
            <a:r>
              <a:rPr lang="en-US" altLang="zh-CN" dirty="0" smtClean="0"/>
              <a:t/>
            </a:r>
            <a:br>
              <a:rPr lang="en-US" altLang="zh-CN" dirty="0" smtClean="0"/>
            </a:br>
            <a:r>
              <a:rPr lang="en-US" altLang="zh-CN" dirty="0" smtClean="0"/>
              <a:t>(1,4),(4,1),(1,5),(5,1)</a:t>
            </a:r>
          </a:p>
          <a:p>
            <a:r>
              <a:rPr lang="en-US" altLang="zh-CN" dirty="0" smtClean="0"/>
              <a:t>(2,4),(4,2),(2,5),(5,2)</a:t>
            </a:r>
            <a:endParaRPr lang="en-US" altLang="zh-CN" dirty="0"/>
          </a:p>
          <a:p>
            <a:r>
              <a:rPr lang="en-US" altLang="zh-CN" dirty="0" smtClean="0"/>
              <a:t>(3,4),(4,3),(3,5),(5,3)</a:t>
            </a:r>
          </a:p>
        </p:txBody>
      </p:sp>
    </p:spTree>
    <p:extLst>
      <p:ext uri="{BB962C8B-B14F-4D97-AF65-F5344CB8AC3E}">
        <p14:creationId xmlns:p14="http://schemas.microsoft.com/office/powerpoint/2010/main" val="178124879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431371" y="311972"/>
            <a:ext cx="11334829" cy="441764"/>
          </a:xfrm>
          <a:prstGeom prst="rect">
            <a:avLst/>
          </a:prstGeom>
        </p:spPr>
        <p:txBody>
          <a:bodyPr vert="horz" wrap="square" lIns="0" tIns="8930" rIns="0" bIns="0" numCol="1" rtlCol="0" anchor="ctr" anchorCtr="0" compatLnSpc="1">
            <a:prstTxWarp prst="textNoShape">
              <a:avLst/>
            </a:prstTxWarp>
            <a:spAutoFit/>
          </a:bodyPr>
          <a:lstStyle/>
          <a:p>
            <a:pPr marL="8929">
              <a:spcBef>
                <a:spcPts val="70"/>
              </a:spcBef>
            </a:pPr>
            <a:r>
              <a:rPr lang="en-US" altLang="zh-CN" sz="2812" dirty="0" smtClean="0">
                <a:solidFill>
                  <a:srgbClr val="333333"/>
                </a:solidFill>
                <a:latin typeface="Arial"/>
                <a:cs typeface="Arial"/>
              </a:rPr>
              <a:t>【</a:t>
            </a:r>
            <a:r>
              <a:rPr lang="zh-CN" altLang="en-US" sz="2812" dirty="0" smtClean="0">
                <a:solidFill>
                  <a:srgbClr val="333333"/>
                </a:solidFill>
                <a:latin typeface="Arial"/>
                <a:cs typeface="Arial"/>
              </a:rPr>
              <a:t>试题简述</a:t>
            </a:r>
            <a:r>
              <a:rPr lang="en-US" altLang="zh-CN" sz="2812" dirty="0" smtClean="0">
                <a:solidFill>
                  <a:srgbClr val="333333"/>
                </a:solidFill>
                <a:latin typeface="Arial"/>
                <a:cs typeface="Arial"/>
              </a:rPr>
              <a:t>】</a:t>
            </a:r>
            <a:endParaRPr sz="2812" dirty="0">
              <a:latin typeface="Arial"/>
              <a:cs typeface="Arial"/>
            </a:endParaRPr>
          </a:p>
        </p:txBody>
      </p:sp>
      <p:sp>
        <p:nvSpPr>
          <p:cNvPr id="5" name="内容占位符 4"/>
          <p:cNvSpPr>
            <a:spLocks noGrp="1"/>
          </p:cNvSpPr>
          <p:nvPr>
            <p:ph idx="1"/>
          </p:nvPr>
        </p:nvSpPr>
        <p:spPr>
          <a:xfrm>
            <a:off x="609600" y="1196752"/>
            <a:ext cx="10972800" cy="2774613"/>
          </a:xfrm>
        </p:spPr>
        <p:txBody>
          <a:bodyPr/>
          <a:lstStyle/>
          <a:p>
            <a:pPr marL="8929" marR="3572">
              <a:lnSpc>
                <a:spcPct val="119800"/>
              </a:lnSpc>
              <a:spcBef>
                <a:spcPts val="70"/>
              </a:spcBef>
            </a:pPr>
            <a:r>
              <a:rPr lang="en-US" altLang="zh-CN" dirty="0">
                <a:latin typeface="Arial"/>
                <a:cs typeface="Arial"/>
              </a:rPr>
              <a:t>n</a:t>
            </a:r>
            <a:r>
              <a:rPr lang="zh-CN" altLang="en-US" spc="-14" dirty="0">
                <a:latin typeface="Arial"/>
                <a:cs typeface="Arial"/>
              </a:rPr>
              <a:t> </a:t>
            </a:r>
            <a:r>
              <a:rPr lang="zh-CN" altLang="en-US" dirty="0">
                <a:latin typeface="Arial Unicode MS"/>
                <a:cs typeface="Arial Unicode MS"/>
              </a:rPr>
              <a:t>个点，</a:t>
            </a:r>
            <a:r>
              <a:rPr lang="en-US" altLang="zh-CN" dirty="0">
                <a:latin typeface="Arial"/>
                <a:cs typeface="Arial"/>
              </a:rPr>
              <a:t>m</a:t>
            </a:r>
            <a:r>
              <a:rPr lang="zh-CN" altLang="en-US" spc="-14" dirty="0">
                <a:latin typeface="Arial"/>
                <a:cs typeface="Arial"/>
              </a:rPr>
              <a:t> </a:t>
            </a:r>
            <a:r>
              <a:rPr lang="zh-CN" altLang="en-US" spc="-4" dirty="0">
                <a:latin typeface="Arial Unicode MS"/>
                <a:cs typeface="Arial Unicode MS"/>
              </a:rPr>
              <a:t>条边的无向图，问删掉第 </a:t>
            </a:r>
            <a:r>
              <a:rPr lang="en-US" altLang="zh-CN" dirty="0" err="1">
                <a:latin typeface="Arial"/>
                <a:cs typeface="Arial"/>
              </a:rPr>
              <a:t>i</a:t>
            </a:r>
            <a:r>
              <a:rPr lang="zh-CN" altLang="en-US" spc="-14" dirty="0">
                <a:latin typeface="Arial"/>
                <a:cs typeface="Arial"/>
              </a:rPr>
              <a:t> </a:t>
            </a:r>
            <a:r>
              <a:rPr lang="zh-CN" altLang="en-US" spc="-4" dirty="0">
                <a:latin typeface="Arial Unicode MS"/>
                <a:cs typeface="Arial Unicode MS"/>
              </a:rPr>
              <a:t>个点之后，有多少对点</a:t>
            </a:r>
            <a:r>
              <a:rPr lang="zh-CN" altLang="en-US" spc="-7" dirty="0">
                <a:latin typeface="Arial Unicode MS"/>
                <a:cs typeface="Arial Unicode MS"/>
              </a:rPr>
              <a:t>不互相连通？</a:t>
            </a:r>
            <a:endParaRPr lang="zh-CN" altLang="en-US" dirty="0">
              <a:latin typeface="Arial Unicode MS"/>
              <a:cs typeface="Arial Unicode MS"/>
            </a:endParaRPr>
          </a:p>
          <a:p>
            <a:pPr>
              <a:spcBef>
                <a:spcPts val="14"/>
              </a:spcBef>
            </a:pPr>
            <a:endParaRPr lang="zh-CN" altLang="en-US" sz="2800" dirty="0">
              <a:latin typeface="Arial Unicode MS"/>
              <a:cs typeface="Arial Unicode MS"/>
            </a:endParaRPr>
          </a:p>
          <a:p>
            <a:pPr marL="8929"/>
            <a:r>
              <a:rPr lang="en-US" altLang="zh-CN" dirty="0">
                <a:latin typeface="Arial"/>
                <a:cs typeface="Arial"/>
              </a:rPr>
              <a:t>n,</a:t>
            </a:r>
            <a:r>
              <a:rPr lang="zh-CN" altLang="en-US" spc="18" dirty="0">
                <a:latin typeface="Arial"/>
                <a:cs typeface="Arial"/>
              </a:rPr>
              <a:t> </a:t>
            </a:r>
            <a:r>
              <a:rPr lang="en-US" altLang="zh-CN" spc="35" dirty="0">
                <a:latin typeface="Arial"/>
                <a:cs typeface="Arial"/>
              </a:rPr>
              <a:t>m</a:t>
            </a:r>
            <a:r>
              <a:rPr lang="zh-CN" altLang="en-US" spc="18" dirty="0">
                <a:latin typeface="Arial"/>
                <a:cs typeface="Arial"/>
              </a:rPr>
              <a:t> </a:t>
            </a:r>
            <a:r>
              <a:rPr lang="en-US" altLang="zh-CN" dirty="0">
                <a:latin typeface="Arial"/>
                <a:cs typeface="Arial"/>
              </a:rPr>
              <a:t>&lt;=</a:t>
            </a:r>
            <a:r>
              <a:rPr lang="zh-CN" altLang="en-US" spc="18" dirty="0">
                <a:latin typeface="Arial"/>
                <a:cs typeface="Arial"/>
              </a:rPr>
              <a:t> </a:t>
            </a:r>
            <a:r>
              <a:rPr lang="en-US" altLang="zh-CN" spc="56" dirty="0">
                <a:latin typeface="Arial"/>
                <a:cs typeface="Arial"/>
              </a:rPr>
              <a:t>10^5</a:t>
            </a:r>
            <a:endParaRPr lang="zh-CN" altLang="en-US" dirty="0">
              <a:latin typeface="Arial"/>
              <a:cs typeface="Arial"/>
            </a:endParaRPr>
          </a:p>
          <a:p>
            <a:endParaRPr lang="zh-CN" altLang="en-US" dirty="0"/>
          </a:p>
        </p:txBody>
      </p:sp>
    </p:spTree>
    <p:extLst>
      <p:ext uri="{BB962C8B-B14F-4D97-AF65-F5344CB8AC3E}">
        <p14:creationId xmlns:p14="http://schemas.microsoft.com/office/powerpoint/2010/main" val="13770040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b="0" dirty="0" smtClean="0"/>
              <a:t>DFS</a:t>
            </a:r>
            <a:r>
              <a:rPr lang="zh-CN" altLang="en-US" b="0" dirty="0" smtClean="0"/>
              <a:t>生成</a:t>
            </a:r>
            <a:r>
              <a:rPr lang="zh-CN" altLang="en-US" b="0" dirty="0"/>
              <a:t>树与强连通分量之间的关系</a:t>
            </a:r>
            <a:endParaRPr lang="zh-CN" altLang="en-US" b="1" dirty="0"/>
          </a:p>
        </p:txBody>
      </p:sp>
      <p:sp>
        <p:nvSpPr>
          <p:cNvPr id="3" name="内容占位符 2"/>
          <p:cNvSpPr>
            <a:spLocks noGrp="1"/>
          </p:cNvSpPr>
          <p:nvPr>
            <p:ph idx="1"/>
          </p:nvPr>
        </p:nvSpPr>
        <p:spPr>
          <a:xfrm>
            <a:off x="431371" y="963591"/>
            <a:ext cx="6960531" cy="5173150"/>
          </a:xfrm>
        </p:spPr>
        <p:txBody>
          <a:bodyPr/>
          <a:lstStyle/>
          <a:p>
            <a:r>
              <a:rPr lang="zh-CN" altLang="en-US" sz="2400" dirty="0"/>
              <a:t>如果结点 </a:t>
            </a:r>
            <a:r>
              <a:rPr lang="en-US" altLang="zh-CN" sz="2400" dirty="0"/>
              <a:t>u </a:t>
            </a:r>
            <a:r>
              <a:rPr lang="zh-CN" altLang="en-US" sz="2400" dirty="0"/>
              <a:t>是某个强连通分量在搜索树中遇到的第一个结点，那么这个强连通分量的其余结点肯定是在</a:t>
            </a:r>
            <a:r>
              <a:rPr lang="zh-CN" altLang="en-US" sz="2400" dirty="0" smtClean="0"/>
              <a:t>搜索树以 </a:t>
            </a:r>
            <a:r>
              <a:rPr lang="en-US" altLang="zh-CN" sz="2400" dirty="0"/>
              <a:t>u </a:t>
            </a:r>
            <a:r>
              <a:rPr lang="zh-CN" altLang="en-US" sz="2400" dirty="0"/>
              <a:t>为根的子树中</a:t>
            </a:r>
            <a:r>
              <a:rPr lang="zh-CN" altLang="en-US" sz="2400" dirty="0" smtClean="0"/>
              <a:t>。</a:t>
            </a:r>
            <a:endParaRPr lang="en-US" altLang="zh-CN" sz="2400" dirty="0" smtClean="0"/>
          </a:p>
          <a:p>
            <a:pPr lvl="1"/>
            <a:r>
              <a:rPr lang="zh-CN" altLang="en-US" sz="2000" dirty="0" smtClean="0"/>
              <a:t>结点 </a:t>
            </a:r>
            <a:r>
              <a:rPr lang="en-US" altLang="zh-CN" sz="2000" dirty="0"/>
              <a:t>u </a:t>
            </a:r>
            <a:r>
              <a:rPr lang="zh-CN" altLang="en-US" sz="2000" dirty="0"/>
              <a:t>被称为这个强连通分量的根。</a:t>
            </a:r>
          </a:p>
          <a:p>
            <a:endParaRPr lang="zh-CN" altLang="en-US" sz="2400" dirty="0"/>
          </a:p>
          <a:p>
            <a:r>
              <a:rPr lang="zh-CN" altLang="en-US" sz="2400" dirty="0"/>
              <a:t>反证法</a:t>
            </a:r>
            <a:r>
              <a:rPr lang="zh-CN" altLang="en-US" sz="2400" dirty="0" smtClean="0"/>
              <a:t>：</a:t>
            </a:r>
            <a:endParaRPr lang="en-US" altLang="zh-CN" sz="2400" dirty="0" smtClean="0"/>
          </a:p>
          <a:p>
            <a:pPr lvl="1"/>
            <a:r>
              <a:rPr lang="zh-CN" altLang="en-US" sz="2000" dirty="0" smtClean="0"/>
              <a:t>假设</a:t>
            </a:r>
            <a:r>
              <a:rPr lang="zh-CN" altLang="en-US" sz="2000" dirty="0"/>
              <a:t>有个结点 </a:t>
            </a:r>
            <a:r>
              <a:rPr lang="en-US" altLang="zh-CN" sz="2000" dirty="0"/>
              <a:t>v </a:t>
            </a:r>
            <a:r>
              <a:rPr lang="zh-CN" altLang="en-US" sz="2000" dirty="0"/>
              <a:t>在该强连通分量中但是不在以 </a:t>
            </a:r>
            <a:r>
              <a:rPr lang="en-US" altLang="zh-CN" sz="2000" dirty="0"/>
              <a:t>u </a:t>
            </a:r>
            <a:r>
              <a:rPr lang="zh-CN" altLang="en-US" sz="2000" dirty="0"/>
              <a:t>为根的子树中，那么 </a:t>
            </a:r>
            <a:r>
              <a:rPr lang="en-US" altLang="zh-CN" sz="2000" dirty="0"/>
              <a:t>u </a:t>
            </a:r>
            <a:r>
              <a:rPr lang="zh-CN" altLang="en-US" sz="2000" dirty="0"/>
              <a:t>到 </a:t>
            </a:r>
            <a:r>
              <a:rPr lang="en-US" altLang="zh-CN" sz="2000" dirty="0"/>
              <a:t>v </a:t>
            </a:r>
            <a:r>
              <a:rPr lang="zh-CN" altLang="en-US" sz="2000" dirty="0"/>
              <a:t>的路径中肯定有一条离开子树的边。但是这样的边只可能是横叉边或者反祖边，然而这两条边都要求指向的结点已经被访问过了，这就和 </a:t>
            </a:r>
            <a:r>
              <a:rPr lang="en-US" altLang="zh-CN" sz="2000" dirty="0"/>
              <a:t>u </a:t>
            </a:r>
            <a:r>
              <a:rPr lang="zh-CN" altLang="en-US" sz="2000" dirty="0"/>
              <a:t>是第一个访问的结点矛盾了</a:t>
            </a:r>
            <a:r>
              <a:rPr lang="zh-CN" altLang="en-US" sz="2000" dirty="0" smtClean="0"/>
              <a:t>。</a:t>
            </a:r>
            <a:endParaRPr lang="en-US" altLang="zh-CN" sz="2000" dirty="0" smtClean="0"/>
          </a:p>
          <a:p>
            <a:pPr lvl="1"/>
            <a:r>
              <a:rPr lang="zh-CN" altLang="en-US" sz="2000" dirty="0" smtClean="0"/>
              <a:t>得</a:t>
            </a:r>
            <a:r>
              <a:rPr lang="zh-CN" altLang="en-US" sz="2000" dirty="0"/>
              <a:t>证。</a:t>
            </a:r>
          </a:p>
        </p:txBody>
      </p:sp>
      <p:sp>
        <p:nvSpPr>
          <p:cNvPr id="34" name="椭圆 33"/>
          <p:cNvSpPr/>
          <p:nvPr/>
        </p:nvSpPr>
        <p:spPr>
          <a:xfrm>
            <a:off x="10033063" y="817632"/>
            <a:ext cx="417259" cy="4172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1</a:t>
            </a:r>
            <a:endParaRPr lang="zh-CN" altLang="en-US" dirty="0"/>
          </a:p>
        </p:txBody>
      </p:sp>
      <p:sp>
        <p:nvSpPr>
          <p:cNvPr id="35" name="椭圆 34"/>
          <p:cNvSpPr/>
          <p:nvPr/>
        </p:nvSpPr>
        <p:spPr>
          <a:xfrm>
            <a:off x="10450322" y="2084502"/>
            <a:ext cx="417259" cy="4172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4</a:t>
            </a:r>
            <a:endParaRPr lang="zh-CN" altLang="en-US" dirty="0"/>
          </a:p>
        </p:txBody>
      </p:sp>
      <p:sp>
        <p:nvSpPr>
          <p:cNvPr id="36" name="椭圆 35"/>
          <p:cNvSpPr/>
          <p:nvPr/>
        </p:nvSpPr>
        <p:spPr>
          <a:xfrm>
            <a:off x="10965841" y="1316839"/>
            <a:ext cx="417259" cy="4172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2</a:t>
            </a:r>
            <a:endParaRPr lang="zh-CN" altLang="en-US" dirty="0"/>
          </a:p>
        </p:txBody>
      </p:sp>
      <p:sp>
        <p:nvSpPr>
          <p:cNvPr id="37" name="椭圆 36"/>
          <p:cNvSpPr/>
          <p:nvPr/>
        </p:nvSpPr>
        <p:spPr>
          <a:xfrm>
            <a:off x="11483402" y="2178310"/>
            <a:ext cx="417259" cy="4172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3</a:t>
            </a:r>
            <a:endParaRPr lang="zh-CN" altLang="en-US" dirty="0"/>
          </a:p>
        </p:txBody>
      </p:sp>
      <p:sp>
        <p:nvSpPr>
          <p:cNvPr id="38" name="椭圆 37"/>
          <p:cNvSpPr/>
          <p:nvPr/>
        </p:nvSpPr>
        <p:spPr>
          <a:xfrm>
            <a:off x="9285425" y="1465615"/>
            <a:ext cx="417259" cy="4172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5</a:t>
            </a:r>
            <a:endParaRPr lang="zh-CN" altLang="en-US" dirty="0"/>
          </a:p>
        </p:txBody>
      </p:sp>
      <p:cxnSp>
        <p:nvCxnSpPr>
          <p:cNvPr id="39" name="直接箭头连接符 38"/>
          <p:cNvCxnSpPr>
            <a:stCxn id="34" idx="6"/>
            <a:endCxn id="36" idx="1"/>
          </p:cNvCxnSpPr>
          <p:nvPr/>
        </p:nvCxnSpPr>
        <p:spPr>
          <a:xfrm>
            <a:off x="10450322" y="1026262"/>
            <a:ext cx="576625" cy="35168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40" name="直接箭头连接符 39"/>
          <p:cNvCxnSpPr>
            <a:stCxn id="36" idx="5"/>
            <a:endCxn id="37" idx="1"/>
          </p:cNvCxnSpPr>
          <p:nvPr/>
        </p:nvCxnSpPr>
        <p:spPr>
          <a:xfrm>
            <a:off x="11321994" y="1672992"/>
            <a:ext cx="222514" cy="56642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41" name="直接箭头连接符 40"/>
          <p:cNvCxnSpPr>
            <a:stCxn id="36" idx="3"/>
            <a:endCxn id="35" idx="7"/>
          </p:cNvCxnSpPr>
          <p:nvPr/>
        </p:nvCxnSpPr>
        <p:spPr>
          <a:xfrm flipH="1">
            <a:off x="10806475" y="1672992"/>
            <a:ext cx="220472" cy="47261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42" name="直接箭头连接符 41"/>
          <p:cNvCxnSpPr>
            <a:stCxn id="35" idx="0"/>
            <a:endCxn id="34" idx="4"/>
          </p:cNvCxnSpPr>
          <p:nvPr/>
        </p:nvCxnSpPr>
        <p:spPr>
          <a:xfrm flipH="1" flipV="1">
            <a:off x="10241693" y="1234891"/>
            <a:ext cx="417259" cy="849611"/>
          </a:xfrm>
          <a:prstGeom prst="straightConnector1">
            <a:avLst/>
          </a:prstGeom>
          <a:ln w="38100">
            <a:solidFill>
              <a:srgbClr val="FF0000"/>
            </a:solidFill>
            <a:prstDash val="dashDot"/>
            <a:tailEnd type="triangle"/>
          </a:ln>
        </p:spPr>
        <p:style>
          <a:lnRef idx="1">
            <a:schemeClr val="accent1"/>
          </a:lnRef>
          <a:fillRef idx="0">
            <a:schemeClr val="accent1"/>
          </a:fillRef>
          <a:effectRef idx="0">
            <a:schemeClr val="accent1"/>
          </a:effectRef>
          <a:fontRef idx="minor">
            <a:schemeClr val="tx1"/>
          </a:fontRef>
        </p:style>
      </p:cxnSp>
      <p:cxnSp>
        <p:nvCxnSpPr>
          <p:cNvPr id="43" name="直接箭头连接符 42"/>
          <p:cNvCxnSpPr>
            <a:stCxn id="34" idx="3"/>
            <a:endCxn id="38" idx="7"/>
          </p:cNvCxnSpPr>
          <p:nvPr/>
        </p:nvCxnSpPr>
        <p:spPr>
          <a:xfrm flipH="1">
            <a:off x="9641578" y="1173785"/>
            <a:ext cx="452591" cy="352936"/>
          </a:xfrm>
          <a:prstGeom prst="straightConnector1">
            <a:avLst/>
          </a:prstGeom>
          <a:ln w="38100">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44" name="直接箭头连接符 43"/>
          <p:cNvCxnSpPr>
            <a:stCxn id="38" idx="4"/>
            <a:endCxn id="45" idx="0"/>
          </p:cNvCxnSpPr>
          <p:nvPr/>
        </p:nvCxnSpPr>
        <p:spPr>
          <a:xfrm>
            <a:off x="9494055" y="1882874"/>
            <a:ext cx="539008" cy="1404845"/>
          </a:xfrm>
          <a:prstGeom prst="straightConnector1">
            <a:avLst/>
          </a:prstGeom>
          <a:ln w="38100">
            <a:prstDash val="solid"/>
            <a:tailEnd type="triangle"/>
          </a:ln>
        </p:spPr>
        <p:style>
          <a:lnRef idx="1">
            <a:schemeClr val="accent1"/>
          </a:lnRef>
          <a:fillRef idx="0">
            <a:schemeClr val="accent1"/>
          </a:fillRef>
          <a:effectRef idx="0">
            <a:schemeClr val="accent1"/>
          </a:effectRef>
          <a:fontRef idx="minor">
            <a:schemeClr val="tx1"/>
          </a:fontRef>
        </p:style>
      </p:cxnSp>
      <p:sp>
        <p:nvSpPr>
          <p:cNvPr id="45" name="椭圆 44"/>
          <p:cNvSpPr/>
          <p:nvPr/>
        </p:nvSpPr>
        <p:spPr>
          <a:xfrm>
            <a:off x="9824433" y="3287719"/>
            <a:ext cx="417259" cy="4172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6</a:t>
            </a:r>
            <a:endParaRPr lang="zh-CN" altLang="en-US" dirty="0"/>
          </a:p>
        </p:txBody>
      </p:sp>
      <p:cxnSp>
        <p:nvCxnSpPr>
          <p:cNvPr id="46" name="直接箭头连接符 45"/>
          <p:cNvCxnSpPr>
            <a:stCxn id="45" idx="7"/>
            <a:endCxn id="35" idx="4"/>
          </p:cNvCxnSpPr>
          <p:nvPr/>
        </p:nvCxnSpPr>
        <p:spPr>
          <a:xfrm flipV="1">
            <a:off x="10180586" y="2501761"/>
            <a:ext cx="478366" cy="847064"/>
          </a:xfrm>
          <a:prstGeom prst="straightConnector1">
            <a:avLst/>
          </a:prstGeom>
          <a:ln w="38100">
            <a:solidFill>
              <a:srgbClr val="FF0000"/>
            </a:solidFill>
            <a:prstDash val="dashDot"/>
            <a:tailEnd type="triangle"/>
          </a:ln>
        </p:spPr>
        <p:style>
          <a:lnRef idx="1">
            <a:schemeClr val="accent1"/>
          </a:lnRef>
          <a:fillRef idx="0">
            <a:schemeClr val="accent1"/>
          </a:fillRef>
          <a:effectRef idx="0">
            <a:schemeClr val="accent1"/>
          </a:effectRef>
          <a:fontRef idx="minor">
            <a:schemeClr val="tx1"/>
          </a:fontRef>
        </p:style>
      </p:cxnSp>
      <p:cxnSp>
        <p:nvCxnSpPr>
          <p:cNvPr id="47" name="直接箭头连接符 46"/>
          <p:cNvCxnSpPr>
            <a:stCxn id="35" idx="6"/>
            <a:endCxn id="37" idx="2"/>
          </p:cNvCxnSpPr>
          <p:nvPr/>
        </p:nvCxnSpPr>
        <p:spPr>
          <a:xfrm>
            <a:off x="10867581" y="2293132"/>
            <a:ext cx="615821" cy="93808"/>
          </a:xfrm>
          <a:prstGeom prst="straightConnector1">
            <a:avLst/>
          </a:prstGeom>
          <a:ln w="38100">
            <a:solidFill>
              <a:srgbClr val="7030A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48" name="直接箭头连接符 47"/>
          <p:cNvCxnSpPr>
            <a:stCxn id="38" idx="3"/>
            <a:endCxn id="49" idx="7"/>
          </p:cNvCxnSpPr>
          <p:nvPr/>
        </p:nvCxnSpPr>
        <p:spPr>
          <a:xfrm flipH="1">
            <a:off x="8707780" y="1821768"/>
            <a:ext cx="638751" cy="209018"/>
          </a:xfrm>
          <a:prstGeom prst="straightConnector1">
            <a:avLst/>
          </a:prstGeom>
          <a:ln w="38100">
            <a:prstDash val="solid"/>
            <a:tailEnd type="triangle"/>
          </a:ln>
        </p:spPr>
        <p:style>
          <a:lnRef idx="1">
            <a:schemeClr val="accent1"/>
          </a:lnRef>
          <a:fillRef idx="0">
            <a:schemeClr val="accent1"/>
          </a:fillRef>
          <a:effectRef idx="0">
            <a:schemeClr val="accent1"/>
          </a:effectRef>
          <a:fontRef idx="minor">
            <a:schemeClr val="tx1"/>
          </a:fontRef>
        </p:style>
      </p:cxnSp>
      <p:sp>
        <p:nvSpPr>
          <p:cNvPr id="49" name="椭圆 48"/>
          <p:cNvSpPr/>
          <p:nvPr/>
        </p:nvSpPr>
        <p:spPr>
          <a:xfrm>
            <a:off x="8351627" y="1969680"/>
            <a:ext cx="417259" cy="4172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7</a:t>
            </a:r>
            <a:endParaRPr lang="zh-CN" altLang="en-US" dirty="0"/>
          </a:p>
        </p:txBody>
      </p:sp>
      <p:cxnSp>
        <p:nvCxnSpPr>
          <p:cNvPr id="50" name="直接箭头连接符 49"/>
          <p:cNvCxnSpPr>
            <a:stCxn id="49" idx="5"/>
            <a:endCxn id="51" idx="0"/>
          </p:cNvCxnSpPr>
          <p:nvPr/>
        </p:nvCxnSpPr>
        <p:spPr>
          <a:xfrm>
            <a:off x="8707780" y="2325833"/>
            <a:ext cx="127784" cy="536440"/>
          </a:xfrm>
          <a:prstGeom prst="straightConnector1">
            <a:avLst/>
          </a:prstGeom>
          <a:ln w="38100">
            <a:prstDash val="solid"/>
            <a:tailEnd type="triangle"/>
          </a:ln>
        </p:spPr>
        <p:style>
          <a:lnRef idx="1">
            <a:schemeClr val="accent1"/>
          </a:lnRef>
          <a:fillRef idx="0">
            <a:schemeClr val="accent1"/>
          </a:fillRef>
          <a:effectRef idx="0">
            <a:schemeClr val="accent1"/>
          </a:effectRef>
          <a:fontRef idx="minor">
            <a:schemeClr val="tx1"/>
          </a:fontRef>
        </p:style>
      </p:cxnSp>
      <p:sp>
        <p:nvSpPr>
          <p:cNvPr id="51" name="椭圆 50"/>
          <p:cNvSpPr/>
          <p:nvPr/>
        </p:nvSpPr>
        <p:spPr>
          <a:xfrm>
            <a:off x="8626934" y="2862273"/>
            <a:ext cx="417259" cy="4172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8</a:t>
            </a:r>
            <a:endParaRPr lang="zh-CN" altLang="en-US" dirty="0"/>
          </a:p>
        </p:txBody>
      </p:sp>
      <p:cxnSp>
        <p:nvCxnSpPr>
          <p:cNvPr id="52" name="直接箭头连接符 51"/>
          <p:cNvCxnSpPr>
            <a:stCxn id="51" idx="7"/>
            <a:endCxn id="38" idx="4"/>
          </p:cNvCxnSpPr>
          <p:nvPr/>
        </p:nvCxnSpPr>
        <p:spPr>
          <a:xfrm flipV="1">
            <a:off x="8983087" y="1882874"/>
            <a:ext cx="510968" cy="1040505"/>
          </a:xfrm>
          <a:prstGeom prst="straightConnector1">
            <a:avLst/>
          </a:prstGeom>
          <a:ln w="38100">
            <a:solidFill>
              <a:srgbClr val="FF0000"/>
            </a:solidFill>
            <a:prstDash val="dashDot"/>
            <a:tailEnd type="triangle"/>
          </a:ln>
        </p:spPr>
        <p:style>
          <a:lnRef idx="1">
            <a:schemeClr val="accent1"/>
          </a:lnRef>
          <a:fillRef idx="0">
            <a:schemeClr val="accent1"/>
          </a:fillRef>
          <a:effectRef idx="0">
            <a:schemeClr val="accent1"/>
          </a:effectRef>
          <a:fontRef idx="minor">
            <a:schemeClr val="tx1"/>
          </a:fontRef>
        </p:style>
      </p:cxnSp>
      <p:cxnSp>
        <p:nvCxnSpPr>
          <p:cNvPr id="53" name="直接箭头连接符 52"/>
          <p:cNvCxnSpPr>
            <a:stCxn id="51" idx="4"/>
            <a:endCxn id="54" idx="0"/>
          </p:cNvCxnSpPr>
          <p:nvPr/>
        </p:nvCxnSpPr>
        <p:spPr>
          <a:xfrm flipH="1">
            <a:off x="8707780" y="3279532"/>
            <a:ext cx="127784" cy="433151"/>
          </a:xfrm>
          <a:prstGeom prst="straightConnector1">
            <a:avLst/>
          </a:prstGeom>
          <a:ln w="38100">
            <a:prstDash val="solid"/>
            <a:tailEnd type="triangle"/>
          </a:ln>
        </p:spPr>
        <p:style>
          <a:lnRef idx="1">
            <a:schemeClr val="accent1"/>
          </a:lnRef>
          <a:fillRef idx="0">
            <a:schemeClr val="accent1"/>
          </a:fillRef>
          <a:effectRef idx="0">
            <a:schemeClr val="accent1"/>
          </a:effectRef>
          <a:fontRef idx="minor">
            <a:schemeClr val="tx1"/>
          </a:fontRef>
        </p:style>
      </p:cxnSp>
      <p:sp>
        <p:nvSpPr>
          <p:cNvPr id="54" name="椭圆 53"/>
          <p:cNvSpPr/>
          <p:nvPr/>
        </p:nvSpPr>
        <p:spPr>
          <a:xfrm>
            <a:off x="8499150" y="3712683"/>
            <a:ext cx="417259" cy="4172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9</a:t>
            </a:r>
            <a:endParaRPr lang="zh-CN" altLang="en-US" dirty="0"/>
          </a:p>
        </p:txBody>
      </p:sp>
      <p:pic>
        <p:nvPicPr>
          <p:cNvPr id="55" name="object 4"/>
          <p:cNvPicPr/>
          <p:nvPr/>
        </p:nvPicPr>
        <p:blipFill>
          <a:blip r:embed="rId2" cstate="print"/>
          <a:stretch>
            <a:fillRect/>
          </a:stretch>
        </p:blipFill>
        <p:spPr>
          <a:xfrm>
            <a:off x="7964920" y="4408631"/>
            <a:ext cx="3892786" cy="1531465"/>
          </a:xfrm>
          <a:prstGeom prst="rect">
            <a:avLst/>
          </a:prstGeom>
        </p:spPr>
      </p:pic>
    </p:spTree>
    <p:extLst>
      <p:ext uri="{BB962C8B-B14F-4D97-AF65-F5344CB8AC3E}">
        <p14:creationId xmlns:p14="http://schemas.microsoft.com/office/powerpoint/2010/main" val="241554394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431371" y="251347"/>
            <a:ext cx="11334829" cy="563015"/>
          </a:xfrm>
          <a:prstGeom prst="rect">
            <a:avLst/>
          </a:prstGeom>
        </p:spPr>
        <p:txBody>
          <a:bodyPr vert="horz" wrap="square" lIns="0" tIns="8930" rIns="0" bIns="0" numCol="1" rtlCol="0" anchor="ctr" anchorCtr="0" compatLnSpc="1">
            <a:prstTxWarp prst="textNoShape">
              <a:avLst/>
            </a:prstTxWarp>
            <a:spAutoFit/>
          </a:bodyPr>
          <a:lstStyle/>
          <a:p>
            <a:pPr marL="8929">
              <a:spcBef>
                <a:spcPts val="70"/>
              </a:spcBef>
            </a:pPr>
            <a:r>
              <a:rPr lang="zh-CN" altLang="en-US" sz="3600" dirty="0" smtClean="0">
                <a:solidFill>
                  <a:srgbClr val="333333"/>
                </a:solidFill>
                <a:latin typeface="Arial"/>
                <a:cs typeface="Arial"/>
              </a:rPr>
              <a:t>问题分析</a:t>
            </a:r>
            <a:endParaRPr sz="3600" dirty="0">
              <a:latin typeface="Arial"/>
              <a:cs typeface="Arial"/>
            </a:endParaRPr>
          </a:p>
        </p:txBody>
      </p:sp>
      <mc:AlternateContent xmlns:mc="http://schemas.openxmlformats.org/markup-compatibility/2006">
        <mc:Choice xmlns:a14="http://schemas.microsoft.com/office/drawing/2010/main" Requires="a14">
          <p:sp>
            <p:nvSpPr>
              <p:cNvPr id="5" name="内容占位符 4"/>
              <p:cNvSpPr>
                <a:spLocks noGrp="1"/>
              </p:cNvSpPr>
              <p:nvPr>
                <p:ph idx="1"/>
              </p:nvPr>
            </p:nvSpPr>
            <p:spPr/>
            <p:txBody>
              <a:bodyPr/>
              <a:lstStyle/>
              <a:p>
                <a:pPr marL="8929" marR="3572">
                  <a:lnSpc>
                    <a:spcPct val="117200"/>
                  </a:lnSpc>
                  <a:spcBef>
                    <a:spcPts val="70"/>
                  </a:spcBef>
                </a:pPr>
                <a:r>
                  <a:rPr lang="zh-CN" altLang="en-US" sz="2800" spc="-4" dirty="0" smtClean="0">
                    <a:latin typeface="Arial Unicode MS"/>
                    <a:cs typeface="Arial Unicode MS"/>
                  </a:rPr>
                  <a:t>把某个割点去掉以后，会出现几个连通块，它们之间不能</a:t>
                </a:r>
                <a:r>
                  <a:rPr lang="zh-CN" altLang="en-US" sz="2800" spc="-4" dirty="0">
                    <a:latin typeface="Arial Unicode MS"/>
                    <a:cs typeface="Arial Unicode MS"/>
                  </a:rPr>
                  <a:t>互相</a:t>
                </a:r>
                <a:r>
                  <a:rPr lang="zh-CN" altLang="en-US" sz="2800" spc="-18" dirty="0" smtClean="0">
                    <a:latin typeface="Arial Unicode MS"/>
                    <a:cs typeface="Arial Unicode MS"/>
                  </a:rPr>
                  <a:t>到达</a:t>
                </a:r>
                <a:endParaRPr lang="zh-CN" altLang="en-US" sz="2400" dirty="0">
                  <a:latin typeface="Arial Unicode MS"/>
                  <a:cs typeface="Arial Unicode MS"/>
                </a:endParaRPr>
              </a:p>
              <a:p>
                <a:pPr marL="408979" lvl="1"/>
                <a:r>
                  <a:rPr lang="zh-CN" altLang="en-US" sz="2400" spc="-4" dirty="0">
                    <a:latin typeface="Arial Unicode MS"/>
                    <a:cs typeface="Arial Unicode MS"/>
                  </a:rPr>
                  <a:t>即会分成上面一棵树，下面若干子</a:t>
                </a:r>
                <a:r>
                  <a:rPr lang="zh-CN" altLang="en-US" sz="2400" spc="-4" dirty="0" smtClean="0">
                    <a:latin typeface="Arial Unicode MS"/>
                    <a:cs typeface="Arial Unicode MS"/>
                  </a:rPr>
                  <a:t>树</a:t>
                </a:r>
                <a:endParaRPr lang="zh-CN" altLang="en-US" sz="1600" dirty="0">
                  <a:latin typeface="Arial Unicode MS"/>
                  <a:cs typeface="Arial Unicode MS"/>
                </a:endParaRPr>
              </a:p>
              <a:p>
                <a:pPr marL="408979" marR="3572" lvl="1">
                  <a:lnSpc>
                    <a:spcPct val="117200"/>
                  </a:lnSpc>
                  <a:spcBef>
                    <a:spcPts val="4"/>
                  </a:spcBef>
                </a:pPr>
                <a:r>
                  <a:rPr lang="zh-CN" altLang="en-US" sz="2400" spc="-35" dirty="0">
                    <a:latin typeface="Arial Unicode MS"/>
                    <a:cs typeface="Arial Unicode MS"/>
                  </a:rPr>
                  <a:t>特别</a:t>
                </a:r>
                <a:r>
                  <a:rPr lang="zh-CN" altLang="en-US" sz="2400" spc="-35" dirty="0" smtClean="0">
                    <a:latin typeface="Arial Unicode MS"/>
                    <a:cs typeface="Arial Unicode MS"/>
                  </a:rPr>
                  <a:t>的：</a:t>
                </a:r>
                <a:r>
                  <a:rPr lang="zh-CN" altLang="en-US" sz="2400" dirty="0" smtClean="0"/>
                  <a:t>不是</a:t>
                </a:r>
                <a:r>
                  <a:rPr lang="zh-CN" altLang="en-US" sz="2400" dirty="0"/>
                  <a:t>割点可以认为割掉以后产生一个大小</a:t>
                </a:r>
                <a:r>
                  <a:rPr lang="zh-CN" altLang="en-US" sz="2400" dirty="0" smtClean="0"/>
                  <a:t>为</a:t>
                </a:r>
                <a:r>
                  <a:rPr lang="en-US" altLang="zh-CN" sz="2400" dirty="0" smtClean="0"/>
                  <a:t>1</a:t>
                </a:r>
                <a:r>
                  <a:rPr lang="zh-CN" altLang="en-US" sz="2400" dirty="0"/>
                  <a:t>的联通</a:t>
                </a:r>
                <a:r>
                  <a:rPr lang="zh-CN" altLang="en-US" sz="2400" dirty="0" smtClean="0"/>
                  <a:t>块</a:t>
                </a:r>
                <a:endParaRPr lang="zh-CN" altLang="en-US" sz="2400" dirty="0"/>
              </a:p>
              <a:p>
                <a:pPr marL="8929" marR="3572">
                  <a:lnSpc>
                    <a:spcPct val="117200"/>
                  </a:lnSpc>
                  <a:spcBef>
                    <a:spcPts val="4"/>
                  </a:spcBef>
                </a:pPr>
                <a:r>
                  <a:rPr lang="zh-CN" altLang="en-US" sz="2800" spc="-4" dirty="0" smtClean="0">
                    <a:latin typeface="Arial Unicode MS"/>
                    <a:cs typeface="Arial Unicode MS"/>
                  </a:rPr>
                  <a:t>子</a:t>
                </a:r>
                <a:r>
                  <a:rPr lang="zh-CN" altLang="en-US" sz="2800" spc="-4" dirty="0">
                    <a:latin typeface="Arial Unicode MS"/>
                    <a:cs typeface="Arial Unicode MS"/>
                  </a:rPr>
                  <a:t>树</a:t>
                </a:r>
                <a:r>
                  <a:rPr lang="zh-CN" altLang="en-US" sz="2800" spc="-4" dirty="0" smtClean="0">
                    <a:latin typeface="Arial Unicode MS"/>
                    <a:cs typeface="Arial Unicode MS"/>
                  </a:rPr>
                  <a:t>之间不互通</a:t>
                </a:r>
                <a:r>
                  <a:rPr lang="zh-CN" altLang="en-US" sz="2800" spc="-4" dirty="0">
                    <a:latin typeface="Arial Unicode MS"/>
                    <a:cs typeface="Arial Unicode MS"/>
                  </a:rPr>
                  <a:t>，所有子树和上面那个</a:t>
                </a:r>
                <a:r>
                  <a:rPr lang="zh-CN" altLang="en-US" sz="2800" spc="-4" dirty="0" smtClean="0">
                    <a:latin typeface="Arial Unicode MS"/>
                    <a:cs typeface="Arial Unicode MS"/>
                  </a:rPr>
                  <a:t>树不互通</a:t>
                </a:r>
                <a:r>
                  <a:rPr lang="zh-CN" altLang="en-US" sz="2800" spc="-4" dirty="0">
                    <a:latin typeface="Arial Unicode MS"/>
                    <a:cs typeface="Arial Unicode MS"/>
                  </a:rPr>
                  <a:t>，通过记录树</a:t>
                </a:r>
                <a:r>
                  <a:rPr lang="zh-CN" altLang="en-US" sz="2800" dirty="0">
                    <a:latin typeface="Arial Unicode MS"/>
                    <a:cs typeface="Arial Unicode MS"/>
                  </a:rPr>
                  <a:t>的大小统计答案（两两相乘再相加</a:t>
                </a:r>
                <a:r>
                  <a:rPr lang="zh-CN" altLang="en-US" sz="2800" spc="-35" dirty="0" smtClean="0">
                    <a:latin typeface="Arial Unicode MS"/>
                    <a:cs typeface="Arial Unicode MS"/>
                  </a:rPr>
                  <a:t>）</a:t>
                </a:r>
                <a:endParaRPr lang="en-US" altLang="zh-CN" sz="2800" spc="-35" dirty="0" smtClean="0">
                  <a:latin typeface="Arial Unicode MS"/>
                  <a:cs typeface="Arial Unicode MS"/>
                </a:endParaRPr>
              </a:p>
              <a:p>
                <a:pPr marL="8929" marR="3572">
                  <a:lnSpc>
                    <a:spcPct val="117200"/>
                  </a:lnSpc>
                  <a:spcBef>
                    <a:spcPts val="4"/>
                  </a:spcBef>
                </a:pPr>
                <a:r>
                  <a:rPr lang="zh-CN" altLang="en-US" sz="2800" spc="-35" dirty="0" smtClean="0">
                    <a:latin typeface="Arial Unicode MS"/>
                    <a:cs typeface="Arial Unicode MS"/>
                  </a:rPr>
                  <a:t>具体实现方法：</a:t>
                </a:r>
                <a:endParaRPr lang="en-US" altLang="zh-CN" sz="2800" spc="-35" dirty="0" smtClean="0">
                  <a:latin typeface="Arial Unicode MS"/>
                  <a:cs typeface="Arial Unicode MS"/>
                </a:endParaRPr>
              </a:p>
              <a:p>
                <a:pPr marL="408979" marR="3572" lvl="1">
                  <a:lnSpc>
                    <a:spcPct val="117200"/>
                  </a:lnSpc>
                  <a:spcBef>
                    <a:spcPts val="4"/>
                  </a:spcBef>
                </a:pPr>
                <a:r>
                  <a:rPr lang="zh-CN" altLang="en-US" sz="2400" spc="-35" dirty="0" smtClean="0">
                    <a:latin typeface="Arial Unicode MS"/>
                    <a:cs typeface="Arial Unicode MS"/>
                  </a:rPr>
                  <a:t>删除的点与其他点形成不连通点对</a:t>
                </a:r>
                <a:r>
                  <a:rPr lang="en-US" altLang="zh-CN" sz="2400" dirty="0"/>
                  <a:t>2(</a:t>
                </a:r>
                <a:r>
                  <a:rPr lang="en-US" altLang="zh-CN" sz="2400" i="1" dirty="0"/>
                  <a:t>n</a:t>
                </a:r>
                <a:r>
                  <a:rPr lang="en-US" altLang="zh-CN" sz="2400" dirty="0"/>
                  <a:t>−1)</a:t>
                </a:r>
                <a:endParaRPr lang="en-US" altLang="zh-CN" sz="2400" spc="-35" dirty="0" smtClean="0">
                  <a:latin typeface="Arial Unicode MS"/>
                  <a:cs typeface="Arial Unicode MS"/>
                </a:endParaRPr>
              </a:p>
              <a:p>
                <a:pPr marL="408979" marR="3572" lvl="1">
                  <a:lnSpc>
                    <a:spcPct val="117200"/>
                  </a:lnSpc>
                  <a:spcBef>
                    <a:spcPts val="4"/>
                  </a:spcBef>
                </a:pPr>
                <a:r>
                  <a:rPr lang="zh-CN" altLang="en-US" sz="2400" spc="-35" dirty="0" smtClean="0">
                    <a:latin typeface="Arial Unicode MS"/>
                    <a:cs typeface="Arial Unicode MS"/>
                  </a:rPr>
                  <a:t>若删除的点是割点，则：</a:t>
                </a:r>
                <a:endParaRPr lang="en-US" altLang="zh-CN" sz="2400" spc="-35" dirty="0" smtClean="0">
                  <a:latin typeface="Arial Unicode MS"/>
                  <a:cs typeface="Arial Unicode MS"/>
                </a:endParaRPr>
              </a:p>
              <a:p>
                <a:pPr marL="809029" marR="3572" lvl="2">
                  <a:lnSpc>
                    <a:spcPct val="117200"/>
                  </a:lnSpc>
                  <a:spcBef>
                    <a:spcPts val="4"/>
                  </a:spcBef>
                </a:pPr>
                <a:r>
                  <a:rPr lang="zh-CN" altLang="en-US" sz="2400" dirty="0"/>
                  <a:t>删除该割点产生</a:t>
                </a:r>
                <a:r>
                  <a:rPr lang="en-US" altLang="zh-CN" sz="2400" dirty="0" err="1"/>
                  <a:t>k</a:t>
                </a:r>
                <a:r>
                  <a:rPr lang="en-US" altLang="zh-CN" sz="2400" i="1" dirty="0" err="1"/>
                  <a:t>k</a:t>
                </a:r>
                <a:r>
                  <a:rPr lang="zh-CN" altLang="en-US" sz="2400" dirty="0"/>
                  <a:t>个联通块，则答案就是联通块两两配对产生的贡献之</a:t>
                </a:r>
                <a:r>
                  <a:rPr lang="zh-CN" altLang="en-US" sz="2400" dirty="0" smtClean="0"/>
                  <a:t>和</a:t>
                </a:r>
                <a:endParaRPr lang="en-US" altLang="zh-CN" sz="2400" dirty="0" smtClean="0"/>
              </a:p>
              <a:p>
                <a:pPr marL="809029" marR="3572" lvl="2">
                  <a:lnSpc>
                    <a:spcPct val="117200"/>
                  </a:lnSpc>
                  <a:spcBef>
                    <a:spcPts val="4"/>
                  </a:spcBef>
                </a:pPr>
                <a:r>
                  <a:rPr lang="zh-CN" altLang="en-US" sz="2400" dirty="0" smtClean="0"/>
                  <a:t>答案为：</a:t>
                </a:r>
                <a:r>
                  <a:rPr lang="en-US" altLang="zh-CN" sz="2400" dirty="0" smtClean="0"/>
                  <a:t>2(</a:t>
                </a:r>
                <a:r>
                  <a:rPr lang="en-US" altLang="zh-CN" sz="2400" i="1" dirty="0" smtClean="0"/>
                  <a:t>n</a:t>
                </a:r>
                <a:r>
                  <a:rPr lang="en-US" altLang="zh-CN" sz="2400" dirty="0"/>
                  <a:t>−1</a:t>
                </a:r>
                <a:r>
                  <a:rPr lang="en-US" altLang="zh-CN" sz="2400" dirty="0" smtClean="0"/>
                  <a:t>)+</a:t>
                </a:r>
                <a14:m>
                  <m:oMath xmlns:m="http://schemas.openxmlformats.org/officeDocument/2006/math">
                    <m:nary>
                      <m:naryPr>
                        <m:chr m:val="∑"/>
                        <m:ctrlPr>
                          <a:rPr lang="en-US" altLang="zh-CN" sz="2400" i="1" smtClean="0">
                            <a:latin typeface="Cambria Math" panose="02040503050406030204" pitchFamily="18" charset="0"/>
                          </a:rPr>
                        </m:ctrlPr>
                      </m:naryPr>
                      <m:sub>
                        <m:r>
                          <m:rPr>
                            <m:brk m:alnAt="23"/>
                          </m:rPr>
                          <a:rPr lang="en-US" altLang="zh-CN" sz="2400" b="0" i="1" smtClean="0">
                            <a:latin typeface="Cambria Math" panose="02040503050406030204" pitchFamily="18" charset="0"/>
                          </a:rPr>
                          <m:t>𝑖</m:t>
                        </m:r>
                        <m:r>
                          <a:rPr lang="en-US" altLang="zh-CN" sz="2400" b="0" i="1" smtClean="0">
                            <a:latin typeface="Cambria Math" panose="02040503050406030204" pitchFamily="18" charset="0"/>
                          </a:rPr>
                          <m:t>=1</m:t>
                        </m:r>
                      </m:sub>
                      <m:sup>
                        <m:r>
                          <a:rPr lang="en-US" altLang="zh-CN" sz="2400" b="0" i="1" smtClean="0">
                            <a:latin typeface="Cambria Math" panose="02040503050406030204" pitchFamily="18" charset="0"/>
                          </a:rPr>
                          <m:t>𝑘</m:t>
                        </m:r>
                      </m:sup>
                      <m:e>
                        <m:sSub>
                          <m:sSubPr>
                            <m:ctrlPr>
                              <a:rPr lang="en-US" altLang="zh-CN" sz="2400" i="1" smtClean="0">
                                <a:latin typeface="Cambria Math" panose="02040503050406030204" pitchFamily="18" charset="0"/>
                              </a:rPr>
                            </m:ctrlPr>
                          </m:sSubPr>
                          <m:e>
                            <m:r>
                              <a:rPr lang="en-US" altLang="zh-CN" sz="2400" b="0" i="1" smtClean="0">
                                <a:latin typeface="Cambria Math" panose="02040503050406030204" pitchFamily="18" charset="0"/>
                              </a:rPr>
                              <m:t>𝑠𝑖𝑧𝑒</m:t>
                            </m:r>
                          </m:e>
                          <m:sub>
                            <m:r>
                              <a:rPr lang="en-US" altLang="zh-CN" sz="2400" b="0" i="1" smtClean="0">
                                <a:latin typeface="Cambria Math" panose="02040503050406030204" pitchFamily="18" charset="0"/>
                              </a:rPr>
                              <m:t>𝑖</m:t>
                            </m:r>
                          </m:sub>
                        </m:sSub>
                        <m:r>
                          <a:rPr lang="en-US" altLang="zh-CN" sz="2400" b="0" i="1" smtClean="0">
                            <a:latin typeface="Cambria Math" panose="02040503050406030204" pitchFamily="18" charset="0"/>
                          </a:rPr>
                          <m:t>∗(</m:t>
                        </m:r>
                        <m:r>
                          <a:rPr lang="en-US" altLang="zh-CN" sz="2400" b="0" i="1" smtClean="0">
                            <a:latin typeface="Cambria Math" panose="02040503050406030204" pitchFamily="18" charset="0"/>
                          </a:rPr>
                          <m:t>𝑛</m:t>
                        </m:r>
                        <m:r>
                          <a:rPr lang="en-US" altLang="zh-CN" sz="2400" b="0" i="1" smtClean="0">
                            <a:latin typeface="Cambria Math" panose="02040503050406030204" pitchFamily="18" charset="0"/>
                          </a:rPr>
                          <m:t>−</m:t>
                        </m:r>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𝑠𝑖𝑧𝑒</m:t>
                            </m:r>
                          </m:e>
                          <m:sub>
                            <m:r>
                              <a:rPr lang="en-US" altLang="zh-CN" sz="2400" i="1">
                                <a:latin typeface="Cambria Math" panose="02040503050406030204" pitchFamily="18" charset="0"/>
                              </a:rPr>
                              <m:t>𝑖</m:t>
                            </m:r>
                          </m:sub>
                        </m:sSub>
                        <m:r>
                          <a:rPr lang="en-US" altLang="zh-CN" sz="2400" b="0" i="1" smtClean="0">
                            <a:latin typeface="Cambria Math" panose="02040503050406030204" pitchFamily="18" charset="0"/>
                          </a:rPr>
                          <m:t>−1)</m:t>
                        </m:r>
                      </m:e>
                    </m:nary>
                  </m:oMath>
                </a14:m>
                <a:endParaRPr lang="en-US" altLang="zh-CN" sz="2400" spc="-35" dirty="0" smtClean="0">
                  <a:latin typeface="Arial Unicode MS"/>
                  <a:cs typeface="Arial Unicode MS"/>
                </a:endParaRPr>
              </a:p>
            </p:txBody>
          </p:sp>
        </mc:Choice>
        <mc:Fallback>
          <p:sp>
            <p:nvSpPr>
              <p:cNvPr id="5" name="内容占位符 4"/>
              <p:cNvSpPr>
                <a:spLocks noGrp="1" noRot="1" noChangeAspect="1" noMove="1" noResize="1" noEditPoints="1" noAdjustHandles="1" noChangeArrowheads="1" noChangeShapeType="1" noTextEdit="1"/>
              </p:cNvSpPr>
              <p:nvPr>
                <p:ph idx="1"/>
              </p:nvPr>
            </p:nvSpPr>
            <p:spPr>
              <a:blipFill rotWithShape="0">
                <a:blip r:embed="rId2"/>
                <a:stretch>
                  <a:fillRect l="-1056" t="-379"/>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72599821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US" altLang="zh-CN" dirty="0"/>
              <a:t>1348. [HNOI 2012] </a:t>
            </a:r>
            <a:r>
              <a:rPr lang="zh-CN" altLang="en-US" dirty="0"/>
              <a:t>矿场搭建</a:t>
            </a:r>
          </a:p>
        </p:txBody>
      </p:sp>
      <p:sp>
        <p:nvSpPr>
          <p:cNvPr id="5" name="文本占位符 4"/>
          <p:cNvSpPr>
            <a:spLocks noGrp="1"/>
          </p:cNvSpPr>
          <p:nvPr>
            <p:ph type="body" idx="1"/>
          </p:nvPr>
        </p:nvSpPr>
        <p:spPr/>
        <p:txBody>
          <a:bodyPr/>
          <a:lstStyle/>
          <a:p>
            <a:r>
              <a:rPr lang="zh-CN" altLang="en-US" dirty="0" smtClean="0"/>
              <a:t>割点问题</a:t>
            </a:r>
            <a:endParaRPr lang="zh-CN" altLang="en-US" dirty="0"/>
          </a:p>
        </p:txBody>
      </p:sp>
    </p:spTree>
    <p:extLst>
      <p:ext uri="{BB962C8B-B14F-4D97-AF65-F5344CB8AC3E}">
        <p14:creationId xmlns:p14="http://schemas.microsoft.com/office/powerpoint/2010/main" val="238733082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a:t>
            </a:r>
            <a:r>
              <a:rPr lang="zh-CN" altLang="en-US" dirty="0"/>
              <a:t>题目描述</a:t>
            </a:r>
            <a:r>
              <a:rPr lang="en-US" altLang="zh-CN" dirty="0" smtClean="0"/>
              <a:t>】</a:t>
            </a:r>
            <a:endParaRPr lang="zh-CN" altLang="en-US" dirty="0"/>
          </a:p>
        </p:txBody>
      </p:sp>
      <p:sp>
        <p:nvSpPr>
          <p:cNvPr id="3" name="内容占位符 2"/>
          <p:cNvSpPr>
            <a:spLocks noGrp="1"/>
          </p:cNvSpPr>
          <p:nvPr>
            <p:ph idx="1"/>
          </p:nvPr>
        </p:nvSpPr>
        <p:spPr/>
        <p:txBody>
          <a:bodyPr/>
          <a:lstStyle/>
          <a:p>
            <a:r>
              <a:rPr lang="zh-CN" altLang="en-US" sz="2800" dirty="0"/>
              <a:t>煤矿工地可以看成是由隧道连接挖煤点组成的无向图。（注：根据数据，此处无向图保证初始连通）</a:t>
            </a:r>
            <a:r>
              <a:rPr lang="en-US" altLang="zh-CN" sz="2800" dirty="0"/>
              <a:t>by </a:t>
            </a:r>
            <a:r>
              <a:rPr lang="en-US" altLang="zh-CN" sz="2800" dirty="0" err="1" smtClean="0"/>
              <a:t>wzw</a:t>
            </a:r>
            <a:endParaRPr lang="en-US" altLang="zh-CN" sz="2800" dirty="0"/>
          </a:p>
          <a:p>
            <a:r>
              <a:rPr lang="zh-CN" altLang="en-US" sz="2800" dirty="0"/>
              <a:t>为安全起见，希望在工地发生事故时所有挖煤点的工人都能有一条出路逃到救援出口处。于是矿主决定在某些挖煤点设立救援出口，使得无论哪一个挖煤点坍塌之后，其他挖煤点的工人都有一条道路通向救援出口</a:t>
            </a:r>
            <a:r>
              <a:rPr lang="zh-CN" altLang="en-US" sz="2800" dirty="0" smtClean="0"/>
              <a:t>。</a:t>
            </a:r>
            <a:endParaRPr lang="zh-CN" altLang="en-US" sz="2800" dirty="0"/>
          </a:p>
          <a:p>
            <a:r>
              <a:rPr lang="zh-CN" altLang="en-US" sz="2800" dirty="0"/>
              <a:t>请写一个程序，用来计算至少需要设置几个救援出口，以及不同最少救援出口的设置方案总数。</a:t>
            </a:r>
          </a:p>
        </p:txBody>
      </p:sp>
    </p:spTree>
    <p:extLst>
      <p:ext uri="{BB962C8B-B14F-4D97-AF65-F5344CB8AC3E}">
        <p14:creationId xmlns:p14="http://schemas.microsoft.com/office/powerpoint/2010/main" val="114083236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dirty="0" smtClean="0">
                <a:solidFill>
                  <a:srgbClr val="000000"/>
                </a:solidFill>
                <a:latin typeface="Arial" panose="020B0604020202020204" pitchFamily="34" charset="0"/>
                <a:cs typeface="Arial" panose="020B0604020202020204" pitchFamily="34" charset="0"/>
              </a:rPr>
              <a:t>【输入</a:t>
            </a:r>
            <a:r>
              <a:rPr lang="zh-CN" altLang="zh-CN" dirty="0">
                <a:solidFill>
                  <a:srgbClr val="000000"/>
                </a:solidFill>
                <a:latin typeface="Arial" panose="020B0604020202020204" pitchFamily="34" charset="0"/>
                <a:cs typeface="Arial" panose="020B0604020202020204" pitchFamily="34" charset="0"/>
              </a:rPr>
              <a:t>输出</a:t>
            </a:r>
            <a:r>
              <a:rPr lang="zh-CN" altLang="zh-CN" dirty="0" smtClean="0">
                <a:solidFill>
                  <a:srgbClr val="000000"/>
                </a:solidFill>
                <a:latin typeface="Arial" panose="020B0604020202020204" pitchFamily="34" charset="0"/>
                <a:cs typeface="Arial" panose="020B0604020202020204" pitchFamily="34" charset="0"/>
              </a:rPr>
              <a:t>格式】</a:t>
            </a:r>
            <a:endParaRPr lang="zh-CN" altLang="en-US" dirty="0"/>
          </a:p>
        </p:txBody>
      </p:sp>
      <p:sp>
        <p:nvSpPr>
          <p:cNvPr id="4" name="Rectangle 1"/>
          <p:cNvSpPr>
            <a:spLocks noGrp="1" noChangeArrowheads="1"/>
          </p:cNvSpPr>
          <p:nvPr>
            <p:ph idx="1"/>
          </p:nvPr>
        </p:nvSpPr>
        <p:spPr bwMode="auto">
          <a:xfrm>
            <a:off x="431370" y="1263432"/>
            <a:ext cx="11334829" cy="4929514"/>
          </a:xfrm>
          <a:prstGeom prst="rect">
            <a:avLst/>
          </a:prstGeom>
          <a:noFill/>
          <a:ln>
            <a:noFill/>
          </a:ln>
          <a:effectLst/>
        </p:spPr>
        <p:txBody>
          <a:bodyPr vert="horz" wrap="square" lIns="0" tIns="63480" rIns="0" bIns="6348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2800" b="1"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a:t>
            </a:r>
            <a:r>
              <a:rPr kumimoji="0" lang="zh-CN" sz="2800" b="1"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输入格式</a:t>
            </a:r>
            <a:r>
              <a:rPr kumimoji="0" lang="zh-CN" altLang="zh-CN" sz="2800" b="1"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zh-CN" sz="24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输入有若干组数据。</a:t>
            </a:r>
            <a:endParaRPr kumimoji="0" lang="zh-CN" sz="12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zh-CN" sz="24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每组数据的第一行是一个正整数 </a:t>
            </a:r>
            <a:r>
              <a:rPr kumimoji="0" lang="zh-CN" altLang="zh-CN" sz="2400" b="0" i="1" u="none" strike="noStrike" cap="none" normalizeH="0" baseline="0" dirty="0" smtClean="0">
                <a:ln>
                  <a:noFill/>
                </a:ln>
                <a:solidFill>
                  <a:srgbClr val="000000"/>
                </a:solidFill>
                <a:effectLst/>
                <a:latin typeface="Times New Roman" panose="02020603050405020304" pitchFamily="18" charset="0"/>
                <a:ea typeface="MathJax_Math"/>
                <a:cs typeface="Times New Roman" panose="02020603050405020304" pitchFamily="18" charset="0"/>
              </a:rPr>
              <a:t>N</a:t>
            </a:r>
            <a:r>
              <a:rPr kumimoji="0" lang="zh-CN" sz="24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，表示工地的隧道数。</a:t>
            </a:r>
            <a:endParaRPr kumimoji="0" lang="zh-CN" sz="12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zh-CN" sz="24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接下来的 </a:t>
            </a:r>
            <a:r>
              <a:rPr kumimoji="0" lang="zh-CN" altLang="zh-CN" sz="2400" b="0" i="1" u="none" strike="noStrike" cap="none" normalizeH="0" baseline="0" dirty="0" smtClean="0">
                <a:ln>
                  <a:noFill/>
                </a:ln>
                <a:solidFill>
                  <a:srgbClr val="000000"/>
                </a:solidFill>
                <a:effectLst/>
                <a:latin typeface="Times New Roman" panose="02020603050405020304" pitchFamily="18" charset="0"/>
                <a:ea typeface="MathJax_Math"/>
                <a:cs typeface="Times New Roman" panose="02020603050405020304" pitchFamily="18" charset="0"/>
              </a:rPr>
              <a:t>N</a:t>
            </a:r>
            <a:r>
              <a:rPr kumimoji="0" lang="zh-CN" altLang="zh-CN" sz="24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zh-CN" sz="24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行每行是用空格隔开的两个整数 </a:t>
            </a:r>
            <a:r>
              <a:rPr kumimoji="0" lang="zh-CN" altLang="zh-CN" sz="2400" b="0" i="1" u="none" strike="noStrike" cap="none" normalizeH="0" baseline="0" dirty="0" smtClean="0">
                <a:ln>
                  <a:noFill/>
                </a:ln>
                <a:solidFill>
                  <a:srgbClr val="000000"/>
                </a:solidFill>
                <a:effectLst/>
                <a:latin typeface="Times New Roman" panose="02020603050405020304" pitchFamily="18" charset="0"/>
                <a:ea typeface="MathJax_Math"/>
                <a:cs typeface="Times New Roman" panose="02020603050405020304" pitchFamily="18" charset="0"/>
              </a:rPr>
              <a:t>S</a:t>
            </a:r>
            <a:r>
              <a:rPr kumimoji="0" lang="zh-CN" altLang="zh-CN" sz="24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zh-CN" sz="24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和 </a:t>
            </a:r>
            <a:r>
              <a:rPr kumimoji="0" lang="zh-CN" altLang="zh-CN" sz="2400" b="0" i="1" u="none" strike="noStrike" cap="none" normalizeH="0" baseline="0" dirty="0" smtClean="0">
                <a:ln>
                  <a:noFill/>
                </a:ln>
                <a:solidFill>
                  <a:srgbClr val="000000"/>
                </a:solidFill>
                <a:effectLst/>
                <a:latin typeface="Times New Roman" panose="02020603050405020304" pitchFamily="18" charset="0"/>
                <a:ea typeface="MathJax_Math"/>
                <a:cs typeface="Times New Roman" panose="02020603050405020304" pitchFamily="18" charset="0"/>
              </a:rPr>
              <a:t>T</a:t>
            </a:r>
            <a:r>
              <a:rPr kumimoji="0" lang="zh-CN" sz="24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，表示挖煤点 </a:t>
            </a:r>
            <a:r>
              <a:rPr kumimoji="0" lang="zh-CN" altLang="zh-CN" sz="2400" b="0" i="1" u="none" strike="noStrike" cap="none" normalizeH="0" baseline="0" dirty="0" smtClean="0">
                <a:ln>
                  <a:noFill/>
                </a:ln>
                <a:solidFill>
                  <a:srgbClr val="000000"/>
                </a:solidFill>
                <a:effectLst/>
                <a:latin typeface="Times New Roman" panose="02020603050405020304" pitchFamily="18" charset="0"/>
                <a:ea typeface="MathJax_Math"/>
                <a:cs typeface="Times New Roman" panose="02020603050405020304" pitchFamily="18" charset="0"/>
              </a:rPr>
              <a:t>S</a:t>
            </a:r>
            <a:r>
              <a:rPr kumimoji="0" lang="zh-CN" altLang="zh-CN" sz="24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zh-CN" sz="24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与挖煤点 </a:t>
            </a:r>
            <a:r>
              <a:rPr kumimoji="0" lang="zh-CN" altLang="zh-CN" sz="2400" b="0" i="1" u="none" strike="noStrike" cap="none" normalizeH="0" baseline="0" dirty="0" smtClean="0">
                <a:ln>
                  <a:noFill/>
                </a:ln>
                <a:solidFill>
                  <a:srgbClr val="000000"/>
                </a:solidFill>
                <a:effectLst/>
                <a:latin typeface="Times New Roman" panose="02020603050405020304" pitchFamily="18" charset="0"/>
                <a:ea typeface="MathJax_Math"/>
                <a:cs typeface="Times New Roman" panose="02020603050405020304" pitchFamily="18" charset="0"/>
              </a:rPr>
              <a:t>T</a:t>
            </a:r>
            <a:r>
              <a:rPr kumimoji="0" lang="zh-CN" altLang="zh-CN" sz="24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zh-CN" sz="24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由隧道直接连接。</a:t>
            </a:r>
            <a:endParaRPr kumimoji="0" lang="zh-CN" sz="12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zh-CN" sz="24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输入数据以 </a:t>
            </a:r>
            <a:r>
              <a:rPr kumimoji="0" lang="zh-CN" altLang="zh-CN" sz="2400" b="0" i="0" u="none" strike="noStrike" cap="none" normalizeH="0" baseline="0" dirty="0" smtClean="0">
                <a:ln>
                  <a:noFill/>
                </a:ln>
                <a:solidFill>
                  <a:srgbClr val="000000"/>
                </a:solidFill>
                <a:effectLst/>
                <a:latin typeface="Times New Roman" panose="02020603050405020304" pitchFamily="18" charset="0"/>
                <a:ea typeface="MathJax_Main"/>
                <a:cs typeface="Times New Roman" panose="02020603050405020304" pitchFamily="18" charset="0"/>
              </a:rPr>
              <a:t>0</a:t>
            </a:r>
            <a:r>
              <a:rPr kumimoji="0" lang="zh-CN" altLang="zh-CN" sz="24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zh-CN" sz="24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结尾。</a:t>
            </a:r>
            <a:endParaRPr kumimoji="0" lang="zh-CN" sz="2800" b="1"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2800" b="1"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a:t>
            </a:r>
            <a:r>
              <a:rPr kumimoji="0" lang="zh-CN" sz="2800" b="1"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输出格式</a:t>
            </a:r>
            <a:r>
              <a:rPr kumimoji="0" lang="zh-CN" altLang="zh-CN" sz="2800" b="1"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zh-CN" sz="24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输出有若干行。</a:t>
            </a:r>
            <a:endParaRPr kumimoji="0" lang="zh-CN" sz="12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zh-CN" sz="24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其中第 </a:t>
            </a:r>
            <a:r>
              <a:rPr kumimoji="0" lang="zh-CN" altLang="zh-CN" sz="2400" b="0" i="1" u="none" strike="noStrike" cap="none" normalizeH="0" baseline="0" dirty="0" smtClean="0">
                <a:ln>
                  <a:noFill/>
                </a:ln>
                <a:solidFill>
                  <a:srgbClr val="000000"/>
                </a:solidFill>
                <a:effectLst/>
                <a:latin typeface="Times New Roman" panose="02020603050405020304" pitchFamily="18" charset="0"/>
                <a:ea typeface="MathJax_Math"/>
                <a:cs typeface="Times New Roman" panose="02020603050405020304" pitchFamily="18" charset="0"/>
              </a:rPr>
              <a:t>i</a:t>
            </a:r>
            <a:r>
              <a:rPr kumimoji="0" lang="zh-CN" altLang="zh-CN" sz="24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zh-CN" sz="24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行以 </a:t>
            </a:r>
            <a:r>
              <a:rPr kumimoji="0" lang="zh-CN" altLang="zh-CN" sz="2400" b="0" i="1" u="none" strike="noStrike" cap="none" normalizeH="0" baseline="0" dirty="0" smtClean="0">
                <a:ln>
                  <a:noFill/>
                </a:ln>
                <a:solidFill>
                  <a:srgbClr val="000000"/>
                </a:solidFill>
                <a:effectLst/>
                <a:latin typeface="Times New Roman" panose="02020603050405020304" pitchFamily="18" charset="0"/>
                <a:ea typeface="MathJax_Math"/>
                <a:cs typeface="Times New Roman" panose="02020603050405020304" pitchFamily="18" charset="0"/>
              </a:rPr>
              <a:t>Case</a:t>
            </a:r>
            <a:r>
              <a:rPr kumimoji="0" lang="zh-CN" altLang="zh-CN" sz="2400" b="0" i="0" u="none" strike="noStrike" cap="none" normalizeH="0" baseline="0" dirty="0" smtClean="0">
                <a:ln>
                  <a:noFill/>
                </a:ln>
                <a:solidFill>
                  <a:srgbClr val="000000"/>
                </a:solidFill>
                <a:effectLst/>
                <a:latin typeface="Times New Roman" panose="02020603050405020304" pitchFamily="18" charset="0"/>
                <a:ea typeface="MathJax_Main"/>
                <a:cs typeface="Times New Roman" panose="02020603050405020304" pitchFamily="18" charset="0"/>
              </a:rPr>
              <a:t> </a:t>
            </a:r>
            <a:r>
              <a:rPr kumimoji="0" lang="zh-CN" altLang="zh-CN" sz="2400" b="0" i="1" u="none" strike="noStrike" cap="none" normalizeH="0" baseline="0" dirty="0" smtClean="0">
                <a:ln>
                  <a:noFill/>
                </a:ln>
                <a:solidFill>
                  <a:srgbClr val="000000"/>
                </a:solidFill>
                <a:effectLst/>
                <a:latin typeface="Times New Roman" panose="02020603050405020304" pitchFamily="18" charset="0"/>
                <a:ea typeface="MathJax_Math"/>
                <a:cs typeface="Times New Roman" panose="02020603050405020304" pitchFamily="18" charset="0"/>
              </a:rPr>
              <a:t>i</a:t>
            </a:r>
            <a:r>
              <a:rPr kumimoji="0" lang="zh-CN" altLang="zh-CN" sz="2400" b="0" i="0" u="none" strike="noStrike" cap="none" normalizeH="0" baseline="0" dirty="0" smtClean="0">
                <a:ln>
                  <a:noFill/>
                </a:ln>
                <a:solidFill>
                  <a:srgbClr val="000000"/>
                </a:solidFill>
                <a:effectLst/>
                <a:latin typeface="Times New Roman" panose="02020603050405020304" pitchFamily="18" charset="0"/>
                <a:ea typeface="MathJax_Main"/>
                <a:cs typeface="Times New Roman" panose="02020603050405020304" pitchFamily="18" charset="0"/>
              </a:rPr>
              <a:t>:</a:t>
            </a:r>
            <a:r>
              <a:rPr kumimoji="0" lang="zh-CN" altLang="zh-CN" sz="24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zh-CN" sz="24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开始（注意大小写，</a:t>
            </a:r>
            <a:r>
              <a:rPr kumimoji="0" lang="zh-CN" altLang="zh-CN" sz="2400" b="0" i="1" u="none" strike="noStrike" cap="none" normalizeH="0" baseline="0" dirty="0" smtClean="0">
                <a:ln>
                  <a:noFill/>
                </a:ln>
                <a:solidFill>
                  <a:srgbClr val="000000"/>
                </a:solidFill>
                <a:effectLst/>
                <a:latin typeface="Times New Roman" panose="02020603050405020304" pitchFamily="18" charset="0"/>
                <a:ea typeface="MathJax_Math"/>
                <a:cs typeface="Times New Roman" panose="02020603050405020304" pitchFamily="18" charset="0"/>
              </a:rPr>
              <a:t>Case</a:t>
            </a:r>
            <a:r>
              <a:rPr kumimoji="0" lang="zh-CN" altLang="zh-CN" sz="24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zh-CN" sz="24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与 </a:t>
            </a:r>
            <a:r>
              <a:rPr kumimoji="0" lang="zh-CN" altLang="zh-CN" sz="2400" b="0" i="1" u="none" strike="noStrike" cap="none" normalizeH="0" baseline="0" dirty="0" smtClean="0">
                <a:ln>
                  <a:noFill/>
                </a:ln>
                <a:solidFill>
                  <a:srgbClr val="000000"/>
                </a:solidFill>
                <a:effectLst/>
                <a:latin typeface="Times New Roman" panose="02020603050405020304" pitchFamily="18" charset="0"/>
                <a:ea typeface="MathJax_Math"/>
                <a:cs typeface="Times New Roman" panose="02020603050405020304" pitchFamily="18" charset="0"/>
              </a:rPr>
              <a:t>i</a:t>
            </a:r>
            <a:r>
              <a:rPr kumimoji="0" lang="zh-CN" altLang="zh-CN" sz="24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zh-CN" sz="24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之间有空格，</a:t>
            </a:r>
            <a:r>
              <a:rPr kumimoji="0" lang="zh-CN" altLang="zh-CN" sz="2400" b="0" i="1" u="none" strike="noStrike" cap="none" normalizeH="0" baseline="0" dirty="0" smtClean="0">
                <a:ln>
                  <a:noFill/>
                </a:ln>
                <a:solidFill>
                  <a:srgbClr val="000000"/>
                </a:solidFill>
                <a:effectLst/>
                <a:latin typeface="Times New Roman" panose="02020603050405020304" pitchFamily="18" charset="0"/>
                <a:ea typeface="MathJax_Math"/>
                <a:cs typeface="Times New Roman" panose="02020603050405020304" pitchFamily="18" charset="0"/>
              </a:rPr>
              <a:t>i</a:t>
            </a:r>
            <a:r>
              <a:rPr kumimoji="0" lang="zh-CN" altLang="zh-CN" sz="24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zh-CN" sz="24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与 </a:t>
            </a:r>
            <a:r>
              <a:rPr kumimoji="0" lang="zh-CN" altLang="zh-CN" sz="2400" b="0" i="0" u="none" strike="noStrike" cap="none" normalizeH="0" baseline="0" dirty="0" smtClean="0">
                <a:ln>
                  <a:noFill/>
                </a:ln>
                <a:solidFill>
                  <a:srgbClr val="000000"/>
                </a:solidFill>
                <a:effectLst/>
                <a:latin typeface="Times New Roman" panose="02020603050405020304" pitchFamily="18" charset="0"/>
                <a:ea typeface="MathJax_Main"/>
                <a:cs typeface="Times New Roman" panose="02020603050405020304" pitchFamily="18" charset="0"/>
              </a:rPr>
              <a:t>:</a:t>
            </a:r>
            <a:r>
              <a:rPr kumimoji="0" lang="zh-CN" altLang="zh-CN" sz="24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zh-CN" sz="24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之间无空格，</a:t>
            </a:r>
            <a:r>
              <a:rPr kumimoji="0" lang="zh-CN" altLang="zh-CN" sz="2400" b="0" i="0" u="none" strike="noStrike" cap="none" normalizeH="0" baseline="0" dirty="0" smtClean="0">
                <a:ln>
                  <a:noFill/>
                </a:ln>
                <a:solidFill>
                  <a:srgbClr val="000000"/>
                </a:solidFill>
                <a:effectLst/>
                <a:latin typeface="Times New Roman" panose="02020603050405020304" pitchFamily="18" charset="0"/>
                <a:ea typeface="MathJax_Main"/>
                <a:cs typeface="Times New Roman" panose="02020603050405020304" pitchFamily="18" charset="0"/>
              </a:rPr>
              <a:t>:</a:t>
            </a:r>
            <a:r>
              <a:rPr kumimoji="0" lang="zh-CN" altLang="zh-CN" sz="24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zh-CN" sz="24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之后有空格），其后是用空格隔开的两个正整数，</a:t>
            </a:r>
            <a:endParaRPr kumimoji="0" lang="en-US" altLang="zh-CN" sz="24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endParaRPr>
          </a:p>
          <a:p>
            <a:pPr marL="400050" lvl="1" indent="0">
              <a:buClrTx/>
              <a:buSzTx/>
              <a:buFontTx/>
              <a:buNone/>
            </a:pPr>
            <a:r>
              <a:rPr kumimoji="0" lang="zh-CN" sz="20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第一个正整数表示对于第 </a:t>
            </a:r>
            <a:r>
              <a:rPr kumimoji="0" lang="zh-CN" altLang="zh-CN" sz="2000" b="0" i="1" u="none" strike="noStrike" cap="none" normalizeH="0" baseline="0" dirty="0" smtClean="0">
                <a:ln>
                  <a:noFill/>
                </a:ln>
                <a:solidFill>
                  <a:srgbClr val="000000"/>
                </a:solidFill>
                <a:effectLst/>
                <a:latin typeface="Times New Roman" panose="02020603050405020304" pitchFamily="18" charset="0"/>
                <a:ea typeface="MathJax_Math"/>
                <a:cs typeface="Times New Roman" panose="02020603050405020304" pitchFamily="18" charset="0"/>
              </a:rPr>
              <a:t>i</a:t>
            </a:r>
            <a:r>
              <a:rPr kumimoji="0" lang="zh-CN" altLang="zh-CN" sz="20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zh-CN" sz="20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组输入数据至少需要设置几个救援出口，</a:t>
            </a:r>
            <a:endParaRPr kumimoji="0" lang="en-US" altLang="zh-CN" sz="20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endParaRPr>
          </a:p>
          <a:p>
            <a:pPr marL="400050" lvl="1" indent="0">
              <a:buClrTx/>
              <a:buSzTx/>
              <a:buFontTx/>
              <a:buNone/>
            </a:pPr>
            <a:r>
              <a:rPr kumimoji="0" lang="zh-CN" sz="20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第二个正整数表示对于第 </a:t>
            </a:r>
            <a:r>
              <a:rPr kumimoji="0" lang="zh-CN" altLang="zh-CN" sz="2000" b="0" i="1" u="none" strike="noStrike" cap="none" normalizeH="0" baseline="0" dirty="0" smtClean="0">
                <a:ln>
                  <a:noFill/>
                </a:ln>
                <a:solidFill>
                  <a:srgbClr val="000000"/>
                </a:solidFill>
                <a:effectLst/>
                <a:latin typeface="Times New Roman" panose="02020603050405020304" pitchFamily="18" charset="0"/>
                <a:ea typeface="MathJax_Math"/>
                <a:cs typeface="Times New Roman" panose="02020603050405020304" pitchFamily="18" charset="0"/>
              </a:rPr>
              <a:t>i</a:t>
            </a:r>
            <a:r>
              <a:rPr kumimoji="0" lang="zh-CN" altLang="zh-CN" sz="20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zh-CN" sz="20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组输入数据不同最少救援出口的设置方案总数。</a:t>
            </a:r>
            <a:endParaRPr kumimoji="0" lang="zh-CN" sz="8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zh-CN" sz="24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输入数据保证答案小于 </a:t>
            </a:r>
            <a:r>
              <a:rPr kumimoji="0" lang="zh-CN" altLang="zh-CN" sz="2400" b="0" i="0" u="none" strike="noStrike" cap="none" normalizeH="0" baseline="0" dirty="0" smtClean="0">
                <a:ln>
                  <a:noFill/>
                </a:ln>
                <a:solidFill>
                  <a:srgbClr val="000000"/>
                </a:solidFill>
                <a:effectLst/>
                <a:latin typeface="Times New Roman" panose="02020603050405020304" pitchFamily="18" charset="0"/>
                <a:ea typeface="MathJax_Main"/>
                <a:cs typeface="Times New Roman" panose="02020603050405020304" pitchFamily="18" charset="0"/>
              </a:rPr>
              <a:t>2</a:t>
            </a:r>
            <a:r>
              <a:rPr kumimoji="0" lang="zh-CN" altLang="zh-CN" sz="2400" b="0" i="0" u="none" strike="noStrike" cap="none" normalizeH="0" baseline="30000" dirty="0" smtClean="0">
                <a:ln>
                  <a:noFill/>
                </a:ln>
                <a:solidFill>
                  <a:srgbClr val="000000"/>
                </a:solidFill>
                <a:effectLst/>
                <a:latin typeface="Times New Roman" panose="02020603050405020304" pitchFamily="18" charset="0"/>
                <a:ea typeface="MathJax_Main"/>
                <a:cs typeface="Times New Roman" panose="02020603050405020304" pitchFamily="18" charset="0"/>
              </a:rPr>
              <a:t>64</a:t>
            </a:r>
            <a:r>
              <a:rPr kumimoji="0" lang="zh-CN" sz="24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a:t>
            </a:r>
            <a:endParaRPr kumimoji="0" lang="zh-CN" sz="1200" b="0" i="0" u="none" strike="noStrike" cap="none" normalizeH="0" baseline="0" dirty="0" smtClean="0">
              <a:ln>
                <a:noFill/>
              </a:ln>
              <a:solidFill>
                <a:schemeClr val="tx1"/>
              </a:solidFill>
              <a:effectLst/>
            </a:endParaRPr>
          </a:p>
        </p:txBody>
      </p:sp>
    </p:spTree>
    <p:extLst>
      <p:ext uri="{BB962C8B-B14F-4D97-AF65-F5344CB8AC3E}">
        <p14:creationId xmlns:p14="http://schemas.microsoft.com/office/powerpoint/2010/main" val="418806410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a:t>
            </a:r>
            <a:r>
              <a:rPr lang="zh-CN" altLang="en-US" dirty="0"/>
              <a:t>样例</a:t>
            </a:r>
            <a:r>
              <a:rPr lang="en-US" altLang="zh-CN" dirty="0"/>
              <a:t>1</a:t>
            </a:r>
            <a:r>
              <a:rPr lang="zh-CN" altLang="en-US" dirty="0" smtClean="0"/>
              <a:t>输入</a:t>
            </a:r>
            <a:r>
              <a:rPr lang="zh-CN" altLang="en-US" dirty="0"/>
              <a:t>输出</a:t>
            </a:r>
            <a:r>
              <a:rPr lang="en-US" altLang="zh-CN" dirty="0" smtClean="0"/>
              <a:t>】</a:t>
            </a:r>
            <a:endParaRPr lang="zh-CN" altLang="en-US" dirty="0"/>
          </a:p>
        </p:txBody>
      </p:sp>
      <p:sp>
        <p:nvSpPr>
          <p:cNvPr id="3" name="内容占位符 2"/>
          <p:cNvSpPr>
            <a:spLocks noGrp="1"/>
          </p:cNvSpPr>
          <p:nvPr>
            <p:ph idx="1"/>
          </p:nvPr>
        </p:nvSpPr>
        <p:spPr>
          <a:xfrm>
            <a:off x="431371" y="963590"/>
            <a:ext cx="2966253" cy="5715116"/>
          </a:xfrm>
        </p:spPr>
        <p:txBody>
          <a:bodyPr/>
          <a:lstStyle/>
          <a:p>
            <a:pPr marL="0" indent="0">
              <a:buNone/>
            </a:pPr>
            <a:r>
              <a:rPr lang="en-US" altLang="zh-CN" sz="1400" dirty="0"/>
              <a:t>【</a:t>
            </a:r>
            <a:r>
              <a:rPr lang="zh-CN" altLang="en-US" sz="1400" dirty="0"/>
              <a:t>样例</a:t>
            </a:r>
            <a:r>
              <a:rPr lang="en-US" altLang="zh-CN" sz="1400" dirty="0"/>
              <a:t>1</a:t>
            </a:r>
            <a:r>
              <a:rPr lang="zh-CN" altLang="en-US" sz="1400" dirty="0"/>
              <a:t>输入</a:t>
            </a:r>
            <a:r>
              <a:rPr lang="en-US" altLang="zh-CN" sz="1400" dirty="0"/>
              <a:t>】</a:t>
            </a:r>
          </a:p>
          <a:p>
            <a:pPr marL="0" indent="0">
              <a:buNone/>
            </a:pPr>
            <a:r>
              <a:rPr lang="en-US" altLang="zh-CN" sz="1400" dirty="0"/>
              <a:t>9</a:t>
            </a:r>
          </a:p>
          <a:p>
            <a:pPr marL="0" indent="0">
              <a:buNone/>
            </a:pPr>
            <a:r>
              <a:rPr lang="en-US" altLang="zh-CN" sz="1400" dirty="0"/>
              <a:t>1 3</a:t>
            </a:r>
          </a:p>
          <a:p>
            <a:pPr marL="0" indent="0">
              <a:buNone/>
            </a:pPr>
            <a:r>
              <a:rPr lang="en-US" altLang="zh-CN" sz="1400" dirty="0"/>
              <a:t>4 1</a:t>
            </a:r>
          </a:p>
          <a:p>
            <a:pPr marL="0" indent="0">
              <a:buNone/>
            </a:pPr>
            <a:r>
              <a:rPr lang="en-US" altLang="zh-CN" sz="1400" dirty="0"/>
              <a:t>3 5</a:t>
            </a:r>
          </a:p>
          <a:p>
            <a:pPr marL="0" indent="0">
              <a:buNone/>
            </a:pPr>
            <a:r>
              <a:rPr lang="en-US" altLang="zh-CN" sz="1400" dirty="0"/>
              <a:t>1 2</a:t>
            </a:r>
          </a:p>
          <a:p>
            <a:pPr marL="0" indent="0">
              <a:buNone/>
            </a:pPr>
            <a:r>
              <a:rPr lang="en-US" altLang="zh-CN" sz="1400" dirty="0"/>
              <a:t>2 6</a:t>
            </a:r>
          </a:p>
          <a:p>
            <a:pPr marL="0" indent="0">
              <a:buNone/>
            </a:pPr>
            <a:r>
              <a:rPr lang="en-US" altLang="zh-CN" sz="1400" dirty="0"/>
              <a:t>1 5</a:t>
            </a:r>
          </a:p>
          <a:p>
            <a:pPr marL="0" indent="0">
              <a:buNone/>
            </a:pPr>
            <a:r>
              <a:rPr lang="en-US" altLang="zh-CN" sz="1400" dirty="0"/>
              <a:t>6 3</a:t>
            </a:r>
          </a:p>
          <a:p>
            <a:pPr marL="0" indent="0">
              <a:buNone/>
            </a:pPr>
            <a:r>
              <a:rPr lang="en-US" altLang="zh-CN" sz="1400" dirty="0"/>
              <a:t>1 6</a:t>
            </a:r>
          </a:p>
          <a:p>
            <a:pPr marL="0" indent="0">
              <a:buNone/>
            </a:pPr>
            <a:r>
              <a:rPr lang="en-US" altLang="zh-CN" sz="1400" dirty="0"/>
              <a:t>3 2</a:t>
            </a:r>
          </a:p>
          <a:p>
            <a:pPr marL="0" indent="0">
              <a:buNone/>
            </a:pPr>
            <a:r>
              <a:rPr lang="en-US" altLang="zh-CN" sz="1400" dirty="0"/>
              <a:t>6</a:t>
            </a:r>
          </a:p>
          <a:p>
            <a:pPr marL="0" indent="0">
              <a:buNone/>
            </a:pPr>
            <a:r>
              <a:rPr lang="en-US" altLang="zh-CN" sz="1400" dirty="0"/>
              <a:t>1 2</a:t>
            </a:r>
          </a:p>
          <a:p>
            <a:pPr marL="0" indent="0">
              <a:buNone/>
            </a:pPr>
            <a:r>
              <a:rPr lang="en-US" altLang="zh-CN" sz="1400" dirty="0"/>
              <a:t>1 3</a:t>
            </a:r>
          </a:p>
          <a:p>
            <a:pPr marL="0" indent="0">
              <a:buNone/>
            </a:pPr>
            <a:r>
              <a:rPr lang="en-US" altLang="zh-CN" sz="1400" dirty="0"/>
              <a:t>2 4</a:t>
            </a:r>
          </a:p>
          <a:p>
            <a:pPr marL="0" indent="0">
              <a:buNone/>
            </a:pPr>
            <a:r>
              <a:rPr lang="en-US" altLang="zh-CN" sz="1400" dirty="0"/>
              <a:t>2 5</a:t>
            </a:r>
          </a:p>
          <a:p>
            <a:pPr marL="0" indent="0">
              <a:buNone/>
            </a:pPr>
            <a:r>
              <a:rPr lang="en-US" altLang="zh-CN" sz="1400" dirty="0"/>
              <a:t>3 6</a:t>
            </a:r>
          </a:p>
          <a:p>
            <a:pPr marL="0" indent="0">
              <a:buNone/>
            </a:pPr>
            <a:r>
              <a:rPr lang="en-US" altLang="zh-CN" sz="1400" dirty="0"/>
              <a:t>3 7</a:t>
            </a:r>
          </a:p>
          <a:p>
            <a:pPr marL="0" indent="0">
              <a:buNone/>
            </a:pPr>
            <a:r>
              <a:rPr lang="en-US" altLang="zh-CN" sz="1400" dirty="0"/>
              <a:t>0</a:t>
            </a:r>
          </a:p>
          <a:p>
            <a:pPr marL="0" indent="0">
              <a:buNone/>
            </a:pPr>
            <a:r>
              <a:rPr lang="en-US" altLang="zh-CN" sz="1400" dirty="0"/>
              <a:t>【</a:t>
            </a:r>
            <a:r>
              <a:rPr lang="zh-CN" altLang="en-US" sz="1400" dirty="0"/>
              <a:t>样例</a:t>
            </a:r>
            <a:r>
              <a:rPr lang="en-US" altLang="zh-CN" sz="1400" dirty="0"/>
              <a:t>1</a:t>
            </a:r>
            <a:r>
              <a:rPr lang="zh-CN" altLang="en-US" sz="1400" dirty="0"/>
              <a:t>输出</a:t>
            </a:r>
            <a:r>
              <a:rPr lang="en-US" altLang="zh-CN" sz="1400" dirty="0"/>
              <a:t>】</a:t>
            </a:r>
          </a:p>
          <a:p>
            <a:pPr marL="0" indent="0">
              <a:buNone/>
            </a:pPr>
            <a:r>
              <a:rPr lang="en-US" altLang="zh-CN" sz="1400" dirty="0"/>
              <a:t>Case 1: 2 4</a:t>
            </a:r>
          </a:p>
          <a:p>
            <a:pPr marL="0" indent="0">
              <a:buNone/>
            </a:pPr>
            <a:r>
              <a:rPr lang="en-US" altLang="zh-CN" sz="1400" dirty="0"/>
              <a:t>Case 2: 4 1</a:t>
            </a:r>
            <a:endParaRPr lang="zh-CN" altLang="en-US" sz="1400" dirty="0"/>
          </a:p>
        </p:txBody>
      </p:sp>
    </p:spTree>
    <p:extLst>
      <p:ext uri="{BB962C8B-B14F-4D97-AF65-F5344CB8AC3E}">
        <p14:creationId xmlns:p14="http://schemas.microsoft.com/office/powerpoint/2010/main" val="58132030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431371" y="311972"/>
            <a:ext cx="11334829" cy="441764"/>
          </a:xfrm>
          <a:prstGeom prst="rect">
            <a:avLst/>
          </a:prstGeom>
        </p:spPr>
        <p:txBody>
          <a:bodyPr vert="horz" wrap="square" lIns="0" tIns="8930" rIns="0" bIns="0" numCol="1" rtlCol="0" anchor="ctr" anchorCtr="0" compatLnSpc="1">
            <a:prstTxWarp prst="textNoShape">
              <a:avLst/>
            </a:prstTxWarp>
            <a:spAutoFit/>
          </a:bodyPr>
          <a:lstStyle/>
          <a:p>
            <a:pPr marL="8929">
              <a:spcBef>
                <a:spcPts val="70"/>
              </a:spcBef>
            </a:pPr>
            <a:r>
              <a:rPr lang="en-US" altLang="zh-CN" sz="2812" dirty="0" smtClean="0">
                <a:solidFill>
                  <a:srgbClr val="333333"/>
                </a:solidFill>
                <a:latin typeface="Arial"/>
                <a:cs typeface="Arial"/>
              </a:rPr>
              <a:t>【</a:t>
            </a:r>
            <a:r>
              <a:rPr lang="zh-CN" altLang="en-US" sz="2812" dirty="0" smtClean="0">
                <a:solidFill>
                  <a:srgbClr val="333333"/>
                </a:solidFill>
                <a:latin typeface="Arial"/>
                <a:cs typeface="Arial"/>
              </a:rPr>
              <a:t>问题简述</a:t>
            </a:r>
            <a:r>
              <a:rPr lang="en-US" altLang="zh-CN" sz="2812" dirty="0" smtClean="0">
                <a:solidFill>
                  <a:srgbClr val="333333"/>
                </a:solidFill>
                <a:latin typeface="Arial"/>
                <a:cs typeface="Arial"/>
              </a:rPr>
              <a:t>】</a:t>
            </a:r>
            <a:endParaRPr sz="2812" dirty="0">
              <a:latin typeface="Microsoft JhengHei UI"/>
              <a:cs typeface="Microsoft JhengHei UI"/>
            </a:endParaRPr>
          </a:p>
        </p:txBody>
      </p:sp>
      <p:sp>
        <p:nvSpPr>
          <p:cNvPr id="6" name="内容占位符 5"/>
          <p:cNvSpPr>
            <a:spLocks noGrp="1"/>
          </p:cNvSpPr>
          <p:nvPr>
            <p:ph idx="1"/>
          </p:nvPr>
        </p:nvSpPr>
        <p:spPr>
          <a:xfrm>
            <a:off x="609600" y="1196752"/>
            <a:ext cx="10766612" cy="3653154"/>
          </a:xfrm>
        </p:spPr>
        <p:txBody>
          <a:bodyPr/>
          <a:lstStyle/>
          <a:p>
            <a:pPr marL="8929" marR="3572" algn="just">
              <a:lnSpc>
                <a:spcPct val="118500"/>
              </a:lnSpc>
              <a:spcBef>
                <a:spcPts val="105"/>
              </a:spcBef>
            </a:pPr>
            <a:r>
              <a:rPr lang="zh-CN" altLang="en-US" spc="-7" dirty="0">
                <a:latin typeface="Arial Unicode MS"/>
                <a:cs typeface="Arial Unicode MS"/>
              </a:rPr>
              <a:t>矿场是 </a:t>
            </a:r>
            <a:r>
              <a:rPr lang="en-US" altLang="zh-CN" dirty="0">
                <a:latin typeface="Arial"/>
                <a:cs typeface="Arial"/>
              </a:rPr>
              <a:t>n</a:t>
            </a:r>
            <a:r>
              <a:rPr lang="zh-CN" altLang="en-US" spc="-18" dirty="0">
                <a:latin typeface="Arial"/>
                <a:cs typeface="Arial"/>
              </a:rPr>
              <a:t> </a:t>
            </a:r>
            <a:r>
              <a:rPr lang="zh-CN" altLang="en-US" dirty="0">
                <a:latin typeface="Arial Unicode MS"/>
                <a:cs typeface="Arial Unicode MS"/>
              </a:rPr>
              <a:t>个挖煤点，</a:t>
            </a:r>
            <a:r>
              <a:rPr lang="en-US" altLang="zh-CN" dirty="0">
                <a:latin typeface="Arial"/>
                <a:cs typeface="Arial"/>
              </a:rPr>
              <a:t>m</a:t>
            </a:r>
            <a:r>
              <a:rPr lang="zh-CN" altLang="en-US" spc="-18" dirty="0">
                <a:latin typeface="Arial"/>
                <a:cs typeface="Arial"/>
              </a:rPr>
              <a:t> </a:t>
            </a:r>
            <a:r>
              <a:rPr lang="zh-CN" altLang="en-US" spc="-4" dirty="0">
                <a:latin typeface="Arial Unicode MS"/>
                <a:cs typeface="Arial Unicode MS"/>
              </a:rPr>
              <a:t>条边的无向图，问至少要在多少个挖煤点设计救援出口，使得当某一个挖煤点坍塌时，其它挖煤点都有道路通向救援出口。</a:t>
            </a:r>
            <a:endParaRPr lang="zh-CN" altLang="en-US" dirty="0">
              <a:latin typeface="Arial Unicode MS"/>
              <a:cs typeface="Arial Unicode MS"/>
            </a:endParaRPr>
          </a:p>
          <a:p>
            <a:pPr>
              <a:spcBef>
                <a:spcPts val="14"/>
              </a:spcBef>
            </a:pPr>
            <a:endParaRPr lang="zh-CN" altLang="en-US" sz="2800" dirty="0">
              <a:latin typeface="Arial Unicode MS"/>
              <a:cs typeface="Arial Unicode MS"/>
            </a:endParaRPr>
          </a:p>
          <a:p>
            <a:pPr marL="8929" algn="just"/>
            <a:r>
              <a:rPr lang="en-US" altLang="zh-CN" dirty="0">
                <a:latin typeface="Arial"/>
                <a:cs typeface="Arial"/>
              </a:rPr>
              <a:t>n</a:t>
            </a:r>
            <a:r>
              <a:rPr lang="zh-CN" altLang="en-US" spc="18" dirty="0">
                <a:latin typeface="Arial"/>
                <a:cs typeface="Arial"/>
              </a:rPr>
              <a:t> </a:t>
            </a:r>
            <a:r>
              <a:rPr lang="en-US" altLang="zh-CN" dirty="0">
                <a:latin typeface="Arial"/>
                <a:cs typeface="Arial"/>
              </a:rPr>
              <a:t>&lt;=</a:t>
            </a:r>
            <a:r>
              <a:rPr lang="zh-CN" altLang="en-US" spc="21" dirty="0">
                <a:latin typeface="Arial"/>
                <a:cs typeface="Arial"/>
              </a:rPr>
              <a:t> </a:t>
            </a:r>
            <a:r>
              <a:rPr lang="en-US" altLang="zh-CN" spc="-18" dirty="0">
                <a:latin typeface="Arial"/>
                <a:cs typeface="Arial"/>
              </a:rPr>
              <a:t>500</a:t>
            </a:r>
            <a:endParaRPr lang="zh-CN" altLang="en-US" dirty="0">
              <a:latin typeface="Arial"/>
              <a:cs typeface="Arial"/>
            </a:endParaRPr>
          </a:p>
          <a:p>
            <a:endParaRPr lang="zh-CN" altLang="en-US" dirty="0"/>
          </a:p>
        </p:txBody>
      </p:sp>
    </p:spTree>
    <p:extLst>
      <p:ext uri="{BB962C8B-B14F-4D97-AF65-F5344CB8AC3E}">
        <p14:creationId xmlns:p14="http://schemas.microsoft.com/office/powerpoint/2010/main" val="30411872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431371" y="311972"/>
            <a:ext cx="11334829" cy="441764"/>
          </a:xfrm>
          <a:prstGeom prst="rect">
            <a:avLst/>
          </a:prstGeom>
        </p:spPr>
        <p:txBody>
          <a:bodyPr vert="horz" wrap="square" lIns="0" tIns="8930" rIns="0" bIns="0" numCol="1" rtlCol="0" anchor="ctr" anchorCtr="0" compatLnSpc="1">
            <a:prstTxWarp prst="textNoShape">
              <a:avLst/>
            </a:prstTxWarp>
            <a:spAutoFit/>
          </a:bodyPr>
          <a:lstStyle/>
          <a:p>
            <a:pPr marL="8929">
              <a:spcBef>
                <a:spcPts val="70"/>
              </a:spcBef>
            </a:pPr>
            <a:r>
              <a:rPr lang="zh-CN" altLang="en-US" sz="2812" dirty="0" smtClean="0">
                <a:solidFill>
                  <a:srgbClr val="333333"/>
                </a:solidFill>
                <a:latin typeface="Arial"/>
                <a:cs typeface="Arial"/>
              </a:rPr>
              <a:t>问题分析</a:t>
            </a:r>
            <a:endParaRPr sz="2812" dirty="0">
              <a:latin typeface="Microsoft JhengHei UI"/>
              <a:cs typeface="Microsoft JhengHei UI"/>
            </a:endParaRPr>
          </a:p>
        </p:txBody>
      </p:sp>
      <p:sp>
        <p:nvSpPr>
          <p:cNvPr id="6" name="内容占位符 5"/>
          <p:cNvSpPr>
            <a:spLocks noGrp="1"/>
          </p:cNvSpPr>
          <p:nvPr>
            <p:ph idx="1"/>
          </p:nvPr>
        </p:nvSpPr>
        <p:spPr>
          <a:xfrm>
            <a:off x="609600" y="1196752"/>
            <a:ext cx="11156600" cy="4800636"/>
          </a:xfrm>
        </p:spPr>
        <p:txBody>
          <a:bodyPr/>
          <a:lstStyle/>
          <a:p>
            <a:pPr marL="8929">
              <a:spcBef>
                <a:spcPts val="70"/>
              </a:spcBef>
            </a:pPr>
            <a:r>
              <a:rPr lang="zh-CN" altLang="en-US" spc="-4" dirty="0">
                <a:latin typeface="Arial Unicode MS"/>
                <a:cs typeface="Arial Unicode MS"/>
              </a:rPr>
              <a:t>只要考虑坍塌在割点的</a:t>
            </a:r>
            <a:r>
              <a:rPr lang="zh-CN" altLang="en-US" spc="-4" dirty="0" smtClean="0">
                <a:latin typeface="Arial Unicode MS"/>
                <a:cs typeface="Arial Unicode MS"/>
              </a:rPr>
              <a:t>情况</a:t>
            </a:r>
            <a:endParaRPr lang="zh-CN" altLang="en-US" sz="2800" dirty="0">
              <a:latin typeface="Arial Unicode MS"/>
              <a:cs typeface="Arial Unicode MS"/>
            </a:endParaRPr>
          </a:p>
          <a:p>
            <a:pPr marL="8929" marR="3572">
              <a:lnSpc>
                <a:spcPct val="117200"/>
              </a:lnSpc>
            </a:pPr>
            <a:r>
              <a:rPr lang="zh-CN" altLang="en-US" spc="-4" dirty="0">
                <a:latin typeface="Arial Unicode MS"/>
                <a:cs typeface="Arial Unicode MS"/>
              </a:rPr>
              <a:t>删去所有割点得到若干连通块，如果图中只有一个连通块，一</a:t>
            </a:r>
            <a:r>
              <a:rPr lang="zh-CN" altLang="en-US" spc="-7" dirty="0">
                <a:latin typeface="Arial Unicode MS"/>
                <a:cs typeface="Arial Unicode MS"/>
              </a:rPr>
              <a:t>共只需要设两</a:t>
            </a:r>
            <a:r>
              <a:rPr lang="zh-CN" altLang="en-US" spc="-7" dirty="0" smtClean="0">
                <a:latin typeface="Arial Unicode MS"/>
                <a:cs typeface="Arial Unicode MS"/>
              </a:rPr>
              <a:t>个</a:t>
            </a:r>
            <a:endParaRPr lang="zh-CN" altLang="en-US" sz="2800" dirty="0">
              <a:latin typeface="Arial Unicode MS"/>
              <a:cs typeface="Arial Unicode MS"/>
            </a:endParaRPr>
          </a:p>
          <a:p>
            <a:pPr marL="8929" marR="3572">
              <a:lnSpc>
                <a:spcPct val="117200"/>
              </a:lnSpc>
            </a:pPr>
            <a:r>
              <a:rPr lang="zh-CN" altLang="en-US" spc="-4" dirty="0">
                <a:latin typeface="Arial Unicode MS"/>
                <a:cs typeface="Arial Unicode MS"/>
              </a:rPr>
              <a:t>若一个连通块可以到达两个割点的话则不用设置救援出口，否</a:t>
            </a:r>
            <a:r>
              <a:rPr lang="zh-CN" altLang="en-US" spc="-7" dirty="0">
                <a:latin typeface="Arial Unicode MS"/>
                <a:cs typeface="Arial Unicode MS"/>
              </a:rPr>
              <a:t>则要设置一</a:t>
            </a:r>
            <a:r>
              <a:rPr lang="zh-CN" altLang="en-US" spc="-7" dirty="0" smtClean="0">
                <a:latin typeface="Arial Unicode MS"/>
                <a:cs typeface="Arial Unicode MS"/>
              </a:rPr>
              <a:t>个</a:t>
            </a:r>
            <a:endParaRPr lang="zh-CN" altLang="en-US" sz="3200" dirty="0">
              <a:latin typeface="Arial Unicode MS"/>
              <a:cs typeface="Arial Unicode MS"/>
            </a:endParaRPr>
          </a:p>
          <a:p>
            <a:pPr marL="8929"/>
            <a:r>
              <a:rPr lang="zh-CN" altLang="en-US" dirty="0">
                <a:latin typeface="Arial Unicode MS"/>
                <a:cs typeface="Arial Unicode MS"/>
              </a:rPr>
              <a:t>全都暴力处理，复杂度不超过 </a:t>
            </a:r>
            <a:r>
              <a:rPr lang="en-US" altLang="zh-CN" spc="-7" dirty="0">
                <a:latin typeface="Arial"/>
                <a:cs typeface="Arial"/>
              </a:rPr>
              <a:t>O(n^3)</a:t>
            </a:r>
            <a:endParaRPr lang="zh-CN" altLang="en-US" dirty="0">
              <a:latin typeface="Arial"/>
              <a:cs typeface="Arial"/>
            </a:endParaRPr>
          </a:p>
          <a:p>
            <a:endParaRPr lang="zh-CN" altLang="en-US" dirty="0"/>
          </a:p>
        </p:txBody>
      </p:sp>
    </p:spTree>
    <p:extLst>
      <p:ext uri="{BB962C8B-B14F-4D97-AF65-F5344CB8AC3E}">
        <p14:creationId xmlns:p14="http://schemas.microsoft.com/office/powerpoint/2010/main" val="243722615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US" altLang="zh-CN" dirty="0"/>
              <a:t>3157. [POJ 3694]Network</a:t>
            </a:r>
            <a:endParaRPr lang="zh-CN" altLang="en-US" dirty="0"/>
          </a:p>
        </p:txBody>
      </p:sp>
      <p:sp>
        <p:nvSpPr>
          <p:cNvPr id="5" name="文本占位符 4"/>
          <p:cNvSpPr>
            <a:spLocks noGrp="1"/>
          </p:cNvSpPr>
          <p:nvPr>
            <p:ph type="body" idx="1"/>
          </p:nvPr>
        </p:nvSpPr>
        <p:spPr/>
        <p:txBody>
          <a:bodyPr/>
          <a:lstStyle/>
          <a:p>
            <a:r>
              <a:rPr lang="zh-CN" altLang="en-US" dirty="0" smtClean="0"/>
              <a:t>桥与边双连通分量</a:t>
            </a:r>
            <a:endParaRPr lang="zh-CN" altLang="en-US" dirty="0"/>
          </a:p>
        </p:txBody>
      </p:sp>
    </p:spTree>
    <p:extLst>
      <p:ext uri="{BB962C8B-B14F-4D97-AF65-F5344CB8AC3E}">
        <p14:creationId xmlns:p14="http://schemas.microsoft.com/office/powerpoint/2010/main" val="353262789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a:t>
            </a:r>
            <a:r>
              <a:rPr lang="zh-CN" altLang="en-US" dirty="0"/>
              <a:t>题目描述</a:t>
            </a:r>
            <a:r>
              <a:rPr lang="en-US" altLang="zh-CN" dirty="0" smtClean="0"/>
              <a:t>】</a:t>
            </a:r>
            <a:endParaRPr lang="zh-CN" altLang="en-US" dirty="0"/>
          </a:p>
        </p:txBody>
      </p:sp>
      <p:sp>
        <p:nvSpPr>
          <p:cNvPr id="3" name="内容占位符 2"/>
          <p:cNvSpPr>
            <a:spLocks noGrp="1"/>
          </p:cNvSpPr>
          <p:nvPr>
            <p:ph idx="1"/>
          </p:nvPr>
        </p:nvSpPr>
        <p:spPr/>
        <p:txBody>
          <a:bodyPr/>
          <a:lstStyle/>
          <a:p>
            <a:r>
              <a:rPr lang="zh-CN" altLang="en-US" dirty="0"/>
              <a:t>网络管理员管理大型网络。网络由</a:t>
            </a:r>
            <a:r>
              <a:rPr lang="en-US" altLang="zh-CN" dirty="0"/>
              <a:t>N</a:t>
            </a:r>
            <a:r>
              <a:rPr lang="zh-CN" altLang="en-US" dirty="0"/>
              <a:t>台计算机和</a:t>
            </a:r>
            <a:r>
              <a:rPr lang="en-US" altLang="zh-CN" dirty="0"/>
              <a:t>M</a:t>
            </a:r>
            <a:r>
              <a:rPr lang="zh-CN" altLang="en-US" dirty="0"/>
              <a:t>对计算机之间的链路组成。任何一对计算机都是通过连续链接直接或间接连接的，因此数据可以在任意两台计算机之间进行转换。管理员发现某些链接对网络至关重要，因为其中任何一个链接的失败都可能导致某些计算机之间的数据无法转换。他把这种联系称为桥梁。他计划一个接一个地增加一些新的链接，以消除所有的桥梁。</a:t>
            </a:r>
          </a:p>
        </p:txBody>
      </p:sp>
    </p:spTree>
    <p:extLst>
      <p:ext uri="{BB962C8B-B14F-4D97-AF65-F5344CB8AC3E}">
        <p14:creationId xmlns:p14="http://schemas.microsoft.com/office/powerpoint/2010/main" val="135370918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a:t>
            </a:r>
            <a:r>
              <a:rPr lang="zh-CN" altLang="en-US" dirty="0" smtClean="0"/>
              <a:t>输入</a:t>
            </a:r>
            <a:r>
              <a:rPr lang="zh-CN" altLang="en-US" dirty="0"/>
              <a:t>输出</a:t>
            </a:r>
            <a:r>
              <a:rPr lang="zh-CN" altLang="en-US" dirty="0" smtClean="0"/>
              <a:t>格式</a:t>
            </a:r>
            <a:r>
              <a:rPr lang="en-US" altLang="zh-CN" dirty="0" smtClean="0"/>
              <a:t>】</a:t>
            </a:r>
            <a:endParaRPr lang="zh-CN" altLang="en-US" dirty="0"/>
          </a:p>
        </p:txBody>
      </p:sp>
      <p:sp>
        <p:nvSpPr>
          <p:cNvPr id="3" name="内容占位符 2"/>
          <p:cNvSpPr>
            <a:spLocks noGrp="1"/>
          </p:cNvSpPr>
          <p:nvPr>
            <p:ph idx="1"/>
          </p:nvPr>
        </p:nvSpPr>
        <p:spPr/>
        <p:txBody>
          <a:bodyPr/>
          <a:lstStyle/>
          <a:p>
            <a:pPr marL="0" indent="0">
              <a:buNone/>
            </a:pPr>
            <a:r>
              <a:rPr lang="en-US" altLang="zh-CN" sz="1800" dirty="0"/>
              <a:t>【</a:t>
            </a:r>
            <a:r>
              <a:rPr lang="zh-CN" altLang="en-US" sz="1800" dirty="0"/>
              <a:t>输入格式</a:t>
            </a:r>
            <a:r>
              <a:rPr lang="en-US" altLang="zh-CN" sz="1800" dirty="0"/>
              <a:t>】</a:t>
            </a:r>
          </a:p>
          <a:p>
            <a:pPr marL="0" indent="0">
              <a:buNone/>
            </a:pPr>
            <a:r>
              <a:rPr lang="zh-CN" altLang="en-US" sz="1800" dirty="0"/>
              <a:t>输入包含多组测试数据</a:t>
            </a:r>
            <a:r>
              <a:rPr lang="zh-CN" altLang="en-US" sz="1800" dirty="0" smtClean="0"/>
              <a:t>。</a:t>
            </a:r>
            <a:endParaRPr lang="zh-CN" altLang="en-US" sz="1800" dirty="0"/>
          </a:p>
          <a:p>
            <a:pPr marL="0" indent="0">
              <a:buNone/>
            </a:pPr>
            <a:r>
              <a:rPr lang="zh-CN" altLang="en-US" sz="1800" dirty="0"/>
              <a:t>每组测试数据，第一行包含两个整数 </a:t>
            </a:r>
            <a:r>
              <a:rPr lang="en-US" altLang="zh-CN" sz="1800" dirty="0"/>
              <a:t>N </a:t>
            </a:r>
            <a:r>
              <a:rPr lang="zh-CN" altLang="en-US" sz="1800" dirty="0"/>
              <a:t>和 </a:t>
            </a:r>
            <a:r>
              <a:rPr lang="en-US" altLang="zh-CN" sz="1800" dirty="0"/>
              <a:t>M</a:t>
            </a:r>
            <a:r>
              <a:rPr lang="zh-CN" altLang="en-US" sz="1800" dirty="0" smtClean="0"/>
              <a:t>。</a:t>
            </a:r>
            <a:endParaRPr lang="zh-CN" altLang="en-US" sz="1800" dirty="0"/>
          </a:p>
          <a:p>
            <a:pPr marL="0" indent="0">
              <a:buNone/>
            </a:pPr>
            <a:r>
              <a:rPr lang="zh-CN" altLang="en-US" sz="1800" dirty="0"/>
              <a:t>接下来 </a:t>
            </a:r>
            <a:r>
              <a:rPr lang="en-US" altLang="zh-CN" sz="1800" dirty="0"/>
              <a:t>M </a:t>
            </a:r>
            <a:r>
              <a:rPr lang="zh-CN" altLang="en-US" sz="1800" dirty="0"/>
              <a:t>行，每行包含两个整数 </a:t>
            </a:r>
            <a:r>
              <a:rPr lang="en-US" altLang="zh-CN" sz="1800" dirty="0"/>
              <a:t>A </a:t>
            </a:r>
            <a:r>
              <a:rPr lang="zh-CN" altLang="en-US" sz="1800" dirty="0"/>
              <a:t>和 </a:t>
            </a:r>
            <a:r>
              <a:rPr lang="en-US" altLang="zh-CN" sz="1800" dirty="0"/>
              <a:t>B</a:t>
            </a:r>
            <a:r>
              <a:rPr lang="zh-CN" altLang="en-US" sz="1800" dirty="0"/>
              <a:t>，表示点 </a:t>
            </a:r>
            <a:r>
              <a:rPr lang="en-US" altLang="zh-CN" sz="1800" dirty="0"/>
              <a:t>A </a:t>
            </a:r>
            <a:r>
              <a:rPr lang="zh-CN" altLang="en-US" sz="1800" dirty="0"/>
              <a:t>和点 </a:t>
            </a:r>
            <a:r>
              <a:rPr lang="en-US" altLang="zh-CN" sz="1800" dirty="0"/>
              <a:t>B </a:t>
            </a:r>
            <a:r>
              <a:rPr lang="zh-CN" altLang="en-US" sz="1800" dirty="0"/>
              <a:t>之间有一条边，点的编号为 </a:t>
            </a:r>
            <a:r>
              <a:rPr lang="en-US" altLang="zh-CN" sz="1800" dirty="0"/>
              <a:t>1∼N</a:t>
            </a:r>
            <a:r>
              <a:rPr lang="zh-CN" altLang="en-US" sz="1800" dirty="0" smtClean="0"/>
              <a:t>。</a:t>
            </a:r>
            <a:endParaRPr lang="zh-CN" altLang="en-US" sz="1800" dirty="0"/>
          </a:p>
          <a:p>
            <a:pPr marL="0" indent="0">
              <a:buNone/>
            </a:pPr>
            <a:r>
              <a:rPr lang="zh-CN" altLang="en-US" sz="1800" dirty="0"/>
              <a:t>接下来一行，包含整数 </a:t>
            </a:r>
            <a:r>
              <a:rPr lang="en-US" altLang="zh-CN" sz="1800" dirty="0"/>
              <a:t>Q</a:t>
            </a:r>
            <a:r>
              <a:rPr lang="zh-CN" altLang="en-US" sz="1800" dirty="0" smtClean="0"/>
              <a:t>。</a:t>
            </a:r>
            <a:endParaRPr lang="zh-CN" altLang="en-US" sz="1800" dirty="0"/>
          </a:p>
          <a:p>
            <a:pPr marL="0" indent="0">
              <a:buNone/>
            </a:pPr>
            <a:r>
              <a:rPr lang="zh-CN" altLang="en-US" sz="1800" dirty="0"/>
              <a:t>在接下来 </a:t>
            </a:r>
            <a:r>
              <a:rPr lang="en-US" altLang="zh-CN" sz="1800" dirty="0"/>
              <a:t>Q </a:t>
            </a:r>
            <a:r>
              <a:rPr lang="zh-CN" altLang="en-US" sz="1800" dirty="0"/>
              <a:t>行，每行包含两个整数 </a:t>
            </a:r>
            <a:r>
              <a:rPr lang="en-US" altLang="zh-CN" sz="1800" dirty="0"/>
              <a:t>A </a:t>
            </a:r>
            <a:r>
              <a:rPr lang="zh-CN" altLang="en-US" sz="1800" dirty="0"/>
              <a:t>和 </a:t>
            </a:r>
            <a:r>
              <a:rPr lang="en-US" altLang="zh-CN" sz="1800" dirty="0"/>
              <a:t>B</a:t>
            </a:r>
            <a:r>
              <a:rPr lang="zh-CN" altLang="en-US" sz="1800" dirty="0"/>
              <a:t>，表示在 </a:t>
            </a:r>
            <a:r>
              <a:rPr lang="en-US" altLang="zh-CN" sz="1800" dirty="0"/>
              <a:t>A </a:t>
            </a:r>
            <a:r>
              <a:rPr lang="zh-CN" altLang="en-US" sz="1800" dirty="0"/>
              <a:t>和 </a:t>
            </a:r>
            <a:r>
              <a:rPr lang="en-US" altLang="zh-CN" sz="1800" dirty="0"/>
              <a:t>B </a:t>
            </a:r>
            <a:r>
              <a:rPr lang="zh-CN" altLang="en-US" sz="1800" dirty="0"/>
              <a:t>之间加一条边后剩余的桥梁数</a:t>
            </a:r>
            <a:r>
              <a:rPr lang="zh-CN" altLang="en-US" sz="1800" dirty="0" smtClean="0"/>
              <a:t>。</a:t>
            </a:r>
            <a:endParaRPr lang="zh-CN" altLang="en-US" sz="1800" dirty="0"/>
          </a:p>
          <a:p>
            <a:pPr marL="0" indent="0">
              <a:buNone/>
            </a:pPr>
            <a:r>
              <a:rPr lang="zh-CN" altLang="en-US" sz="1800" dirty="0"/>
              <a:t>当输入 </a:t>
            </a:r>
            <a:r>
              <a:rPr lang="en-US" altLang="zh-CN" sz="1800" dirty="0"/>
              <a:t>0 0 </a:t>
            </a:r>
            <a:r>
              <a:rPr lang="zh-CN" altLang="en-US" sz="1800" dirty="0"/>
              <a:t>时表示输入终止。</a:t>
            </a:r>
          </a:p>
          <a:p>
            <a:pPr marL="0" indent="0">
              <a:buNone/>
            </a:pPr>
            <a:endParaRPr lang="zh-CN" altLang="en-US" sz="1800" dirty="0"/>
          </a:p>
          <a:p>
            <a:pPr marL="0" indent="0">
              <a:buNone/>
            </a:pPr>
            <a:r>
              <a:rPr lang="en-US" altLang="zh-CN" sz="1800" dirty="0"/>
              <a:t>【</a:t>
            </a:r>
            <a:r>
              <a:rPr lang="zh-CN" altLang="en-US" sz="1800" dirty="0"/>
              <a:t>输出格式</a:t>
            </a:r>
            <a:r>
              <a:rPr lang="en-US" altLang="zh-CN" sz="1800" dirty="0"/>
              <a:t>】</a:t>
            </a:r>
          </a:p>
          <a:p>
            <a:pPr marL="0" indent="0">
              <a:buNone/>
            </a:pPr>
            <a:r>
              <a:rPr lang="zh-CN" altLang="en-US" sz="1800" dirty="0"/>
              <a:t>每组数据第一行输出 </a:t>
            </a:r>
            <a:r>
              <a:rPr lang="en-US" altLang="zh-CN" sz="1800" dirty="0"/>
              <a:t>Case x:</a:t>
            </a:r>
            <a:r>
              <a:rPr lang="zh-CN" altLang="en-US" sz="1800" dirty="0"/>
              <a:t>，其中 </a:t>
            </a:r>
            <a:r>
              <a:rPr lang="en-US" altLang="zh-CN" sz="1800" dirty="0"/>
              <a:t>x </a:t>
            </a:r>
            <a:r>
              <a:rPr lang="zh-CN" altLang="en-US" sz="1800" dirty="0"/>
              <a:t>为组别编号，从 </a:t>
            </a:r>
            <a:r>
              <a:rPr lang="en-US" altLang="zh-CN" sz="1800" dirty="0"/>
              <a:t>1 </a:t>
            </a:r>
            <a:r>
              <a:rPr lang="zh-CN" altLang="en-US" sz="1800" dirty="0"/>
              <a:t>开始</a:t>
            </a:r>
            <a:r>
              <a:rPr lang="zh-CN" altLang="en-US" sz="1800" dirty="0" smtClean="0"/>
              <a:t>。</a:t>
            </a:r>
            <a:endParaRPr lang="zh-CN" altLang="en-US" sz="1800" dirty="0"/>
          </a:p>
          <a:p>
            <a:pPr marL="0" indent="0">
              <a:buNone/>
            </a:pPr>
            <a:r>
              <a:rPr lang="zh-CN" altLang="en-US" sz="1800" dirty="0"/>
              <a:t>接下来 </a:t>
            </a:r>
            <a:r>
              <a:rPr lang="en-US" altLang="zh-CN" sz="1800" dirty="0"/>
              <a:t>Q </a:t>
            </a:r>
            <a:r>
              <a:rPr lang="zh-CN" altLang="en-US" sz="1800" dirty="0"/>
              <a:t>行，每行输出一个整数，表示一次询问的结果</a:t>
            </a:r>
            <a:r>
              <a:rPr lang="zh-CN" altLang="en-US" sz="1800" dirty="0" smtClean="0"/>
              <a:t>。</a:t>
            </a:r>
            <a:endParaRPr lang="zh-CN" altLang="en-US" sz="1800" dirty="0"/>
          </a:p>
          <a:p>
            <a:pPr marL="0" indent="0">
              <a:buNone/>
            </a:pPr>
            <a:r>
              <a:rPr lang="zh-CN" altLang="en-US" sz="1800" dirty="0"/>
              <a:t>每组数据输出完毕后，输出一个空行。</a:t>
            </a:r>
          </a:p>
        </p:txBody>
      </p:sp>
    </p:spTree>
    <p:extLst>
      <p:ext uri="{BB962C8B-B14F-4D97-AF65-F5344CB8AC3E}">
        <p14:creationId xmlns:p14="http://schemas.microsoft.com/office/powerpoint/2010/main" val="9709323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b="1" dirty="0" err="1" smtClean="0"/>
              <a:t>Dfs</a:t>
            </a:r>
            <a:r>
              <a:rPr lang="zh-CN" altLang="en-US" b="1" dirty="0" smtClean="0"/>
              <a:t>求强连通子图</a:t>
            </a:r>
            <a:endParaRPr lang="zh-CN" altLang="en-US" b="1" dirty="0"/>
          </a:p>
        </p:txBody>
      </p:sp>
      <p:sp>
        <p:nvSpPr>
          <p:cNvPr id="3" name="内容占位符 2"/>
          <p:cNvSpPr>
            <a:spLocks noGrp="1"/>
          </p:cNvSpPr>
          <p:nvPr>
            <p:ph idx="1"/>
          </p:nvPr>
        </p:nvSpPr>
        <p:spPr>
          <a:xfrm>
            <a:off x="519952" y="1026423"/>
            <a:ext cx="8059272" cy="5374378"/>
          </a:xfrm>
        </p:spPr>
        <p:txBody>
          <a:bodyPr/>
          <a:lstStyle/>
          <a:p>
            <a:r>
              <a:rPr lang="zh-CN" altLang="en-US" sz="2800" dirty="0" smtClean="0"/>
              <a:t>怎么</a:t>
            </a:r>
            <a:r>
              <a:rPr lang="zh-CN" altLang="en-US" sz="2800" dirty="0"/>
              <a:t>在</a:t>
            </a:r>
            <a:r>
              <a:rPr lang="zh-CN" altLang="en-US" sz="2800" dirty="0">
                <a:solidFill>
                  <a:srgbClr val="FF0000"/>
                </a:solidFill>
              </a:rPr>
              <a:t>退回</a:t>
            </a:r>
            <a:r>
              <a:rPr lang="zh-CN" altLang="en-US" sz="2800" dirty="0"/>
              <a:t>到这个点的时候，知道所有和这个点</a:t>
            </a:r>
            <a:r>
              <a:rPr lang="en-US" altLang="zh-CN" sz="2800" dirty="0"/>
              <a:t>u</a:t>
            </a:r>
            <a:r>
              <a:rPr lang="zh-CN" altLang="en-US" sz="2800" dirty="0"/>
              <a:t>构成强连通分量的点呢</a:t>
            </a:r>
            <a:r>
              <a:rPr lang="zh-CN" altLang="en-US" sz="2800" dirty="0" smtClean="0"/>
              <a:t>？</a:t>
            </a:r>
            <a:endParaRPr lang="zh-CN" altLang="en-US" sz="2800" dirty="0"/>
          </a:p>
          <a:p>
            <a:r>
              <a:rPr lang="zh-CN" altLang="en-US" sz="2800" dirty="0" smtClean="0"/>
              <a:t>开</a:t>
            </a:r>
            <a:r>
              <a:rPr lang="zh-CN" altLang="en-US" sz="2800" dirty="0" smtClean="0">
                <a:solidFill>
                  <a:srgbClr val="FF0000"/>
                </a:solidFill>
              </a:rPr>
              <a:t>栈记录</a:t>
            </a:r>
            <a:endParaRPr lang="en-US" altLang="zh-CN" sz="2800" dirty="0">
              <a:solidFill>
                <a:srgbClr val="FF0000"/>
              </a:solidFill>
            </a:endParaRPr>
          </a:p>
          <a:p>
            <a:r>
              <a:rPr lang="zh-CN" altLang="en-US" sz="2800" dirty="0"/>
              <a:t>如果在这个点之后被遍历到的点已经能与其下面的一部分点（也可能就只有他一个点</a:t>
            </a:r>
            <a:r>
              <a:rPr lang="zh-CN" altLang="en-US" sz="2800" dirty="0" smtClean="0"/>
              <a:t>）构成</a:t>
            </a:r>
            <a:r>
              <a:rPr lang="zh-CN" altLang="en-US" sz="2800" dirty="0"/>
              <a:t>强连通分量，即它已经是最大的</a:t>
            </a:r>
            <a:r>
              <a:rPr lang="zh-CN" altLang="en-US" sz="2800" dirty="0" smtClean="0"/>
              <a:t>。把</a:t>
            </a:r>
            <a:r>
              <a:rPr lang="zh-CN" altLang="en-US" sz="2800" dirty="0"/>
              <a:t>它们一起从栈里弹出来就行了</a:t>
            </a:r>
            <a:r>
              <a:rPr lang="zh-CN" altLang="en-US" sz="2800" dirty="0" smtClean="0"/>
              <a:t>。</a:t>
            </a:r>
            <a:endParaRPr lang="zh-CN" altLang="en-US" sz="2800" dirty="0"/>
          </a:p>
          <a:p>
            <a:r>
              <a:rPr lang="zh-CN" altLang="en-US" sz="2800" dirty="0"/>
              <a:t>所以最后处理到点</a:t>
            </a:r>
            <a:r>
              <a:rPr lang="en-US" altLang="zh-CN" sz="2800" dirty="0"/>
              <a:t>u</a:t>
            </a:r>
            <a:r>
              <a:rPr lang="zh-CN" altLang="en-US" sz="2800" dirty="0"/>
              <a:t>时如果</a:t>
            </a:r>
            <a:r>
              <a:rPr lang="en-US" altLang="zh-CN" sz="2800" dirty="0"/>
              <a:t>u</a:t>
            </a:r>
            <a:r>
              <a:rPr lang="zh-CN" altLang="en-US" sz="2800" dirty="0"/>
              <a:t>的子孙没有指向其祖先的边，那么它之后的点肯定都已经处理好</a:t>
            </a:r>
            <a:r>
              <a:rPr lang="zh-CN" altLang="en-US" sz="2800" dirty="0" smtClean="0"/>
              <a:t>了。</a:t>
            </a:r>
            <a:endParaRPr lang="zh-CN" altLang="en-US" sz="2800" dirty="0"/>
          </a:p>
          <a:p>
            <a:r>
              <a:rPr lang="zh-CN" altLang="en-US" sz="2800" dirty="0" smtClean="0"/>
              <a:t>所以</a:t>
            </a:r>
            <a:r>
              <a:rPr lang="zh-CN" altLang="en-US" sz="2800" dirty="0"/>
              <a:t>就可以保证栈里留下来</a:t>
            </a:r>
            <a:r>
              <a:rPr lang="en-US" altLang="zh-CN" sz="2800" dirty="0"/>
              <a:t>u</a:t>
            </a:r>
            <a:r>
              <a:rPr lang="zh-CN" altLang="en-US" sz="2800" dirty="0"/>
              <a:t>后的点都是能与它构成强连通分量的。</a:t>
            </a:r>
          </a:p>
        </p:txBody>
      </p:sp>
      <p:sp>
        <p:nvSpPr>
          <p:cNvPr id="4" name="椭圆 3"/>
          <p:cNvSpPr/>
          <p:nvPr/>
        </p:nvSpPr>
        <p:spPr>
          <a:xfrm>
            <a:off x="10140640" y="1026423"/>
            <a:ext cx="417259" cy="4172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1</a:t>
            </a:r>
            <a:endParaRPr lang="zh-CN" altLang="en-US" dirty="0"/>
          </a:p>
        </p:txBody>
      </p:sp>
      <p:sp>
        <p:nvSpPr>
          <p:cNvPr id="5" name="椭圆 4"/>
          <p:cNvSpPr/>
          <p:nvPr/>
        </p:nvSpPr>
        <p:spPr>
          <a:xfrm>
            <a:off x="10557899" y="2293293"/>
            <a:ext cx="417259" cy="4172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4</a:t>
            </a:r>
            <a:endParaRPr lang="zh-CN" altLang="en-US" dirty="0"/>
          </a:p>
        </p:txBody>
      </p:sp>
      <p:sp>
        <p:nvSpPr>
          <p:cNvPr id="6" name="椭圆 5"/>
          <p:cNvSpPr/>
          <p:nvPr/>
        </p:nvSpPr>
        <p:spPr>
          <a:xfrm>
            <a:off x="11073418" y="1525630"/>
            <a:ext cx="417259" cy="4172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2</a:t>
            </a:r>
            <a:endParaRPr lang="zh-CN" altLang="en-US" dirty="0"/>
          </a:p>
        </p:txBody>
      </p:sp>
      <p:sp>
        <p:nvSpPr>
          <p:cNvPr id="7" name="椭圆 6"/>
          <p:cNvSpPr/>
          <p:nvPr/>
        </p:nvSpPr>
        <p:spPr>
          <a:xfrm>
            <a:off x="11590979" y="2387101"/>
            <a:ext cx="417259" cy="4172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3</a:t>
            </a:r>
            <a:endParaRPr lang="zh-CN" altLang="en-US" dirty="0"/>
          </a:p>
        </p:txBody>
      </p:sp>
      <p:sp>
        <p:nvSpPr>
          <p:cNvPr id="8" name="椭圆 7"/>
          <p:cNvSpPr/>
          <p:nvPr/>
        </p:nvSpPr>
        <p:spPr>
          <a:xfrm>
            <a:off x="9393002" y="1674406"/>
            <a:ext cx="417259" cy="4172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5</a:t>
            </a:r>
            <a:endParaRPr lang="zh-CN" altLang="en-US" dirty="0"/>
          </a:p>
        </p:txBody>
      </p:sp>
      <p:cxnSp>
        <p:nvCxnSpPr>
          <p:cNvPr id="9" name="直接箭头连接符 8"/>
          <p:cNvCxnSpPr>
            <a:stCxn id="4" idx="6"/>
            <a:endCxn id="6" idx="1"/>
          </p:cNvCxnSpPr>
          <p:nvPr/>
        </p:nvCxnSpPr>
        <p:spPr>
          <a:xfrm>
            <a:off x="10557899" y="1235053"/>
            <a:ext cx="576625" cy="35168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0" name="直接箭头连接符 9"/>
          <p:cNvCxnSpPr>
            <a:stCxn id="6" idx="5"/>
            <a:endCxn id="7" idx="1"/>
          </p:cNvCxnSpPr>
          <p:nvPr/>
        </p:nvCxnSpPr>
        <p:spPr>
          <a:xfrm>
            <a:off x="11429571" y="1881783"/>
            <a:ext cx="222514" cy="56642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1" name="直接箭头连接符 10"/>
          <p:cNvCxnSpPr>
            <a:stCxn id="6" idx="3"/>
            <a:endCxn id="5" idx="7"/>
          </p:cNvCxnSpPr>
          <p:nvPr/>
        </p:nvCxnSpPr>
        <p:spPr>
          <a:xfrm flipH="1">
            <a:off x="10914052" y="1881783"/>
            <a:ext cx="220472" cy="47261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2" name="直接箭头连接符 11"/>
          <p:cNvCxnSpPr>
            <a:stCxn id="5" idx="0"/>
            <a:endCxn id="4" idx="4"/>
          </p:cNvCxnSpPr>
          <p:nvPr/>
        </p:nvCxnSpPr>
        <p:spPr>
          <a:xfrm flipH="1" flipV="1">
            <a:off x="10349270" y="1443682"/>
            <a:ext cx="417259" cy="849611"/>
          </a:xfrm>
          <a:prstGeom prst="straightConnector1">
            <a:avLst/>
          </a:prstGeom>
          <a:ln w="38100">
            <a:solidFill>
              <a:srgbClr val="FF0000"/>
            </a:solidFill>
            <a:prstDash val="dashDot"/>
            <a:tailEnd type="triangle"/>
          </a:ln>
        </p:spPr>
        <p:style>
          <a:lnRef idx="1">
            <a:schemeClr val="accent1"/>
          </a:lnRef>
          <a:fillRef idx="0">
            <a:schemeClr val="accent1"/>
          </a:fillRef>
          <a:effectRef idx="0">
            <a:schemeClr val="accent1"/>
          </a:effectRef>
          <a:fontRef idx="minor">
            <a:schemeClr val="tx1"/>
          </a:fontRef>
        </p:style>
      </p:cxnSp>
      <p:cxnSp>
        <p:nvCxnSpPr>
          <p:cNvPr id="13" name="直接箭头连接符 12"/>
          <p:cNvCxnSpPr>
            <a:stCxn id="4" idx="3"/>
            <a:endCxn id="8" idx="7"/>
          </p:cNvCxnSpPr>
          <p:nvPr/>
        </p:nvCxnSpPr>
        <p:spPr>
          <a:xfrm flipH="1">
            <a:off x="9749155" y="1382576"/>
            <a:ext cx="452591" cy="352936"/>
          </a:xfrm>
          <a:prstGeom prst="straightConnector1">
            <a:avLst/>
          </a:prstGeom>
          <a:ln w="38100">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4" name="直接箭头连接符 13"/>
          <p:cNvCxnSpPr>
            <a:stCxn id="8" idx="4"/>
            <a:endCxn id="15" idx="0"/>
          </p:cNvCxnSpPr>
          <p:nvPr/>
        </p:nvCxnSpPr>
        <p:spPr>
          <a:xfrm>
            <a:off x="9601632" y="2091665"/>
            <a:ext cx="539008" cy="1404845"/>
          </a:xfrm>
          <a:prstGeom prst="straightConnector1">
            <a:avLst/>
          </a:prstGeom>
          <a:ln w="38100">
            <a:prstDash val="solid"/>
            <a:tailEnd type="triangle"/>
          </a:ln>
        </p:spPr>
        <p:style>
          <a:lnRef idx="1">
            <a:schemeClr val="accent1"/>
          </a:lnRef>
          <a:fillRef idx="0">
            <a:schemeClr val="accent1"/>
          </a:fillRef>
          <a:effectRef idx="0">
            <a:schemeClr val="accent1"/>
          </a:effectRef>
          <a:fontRef idx="minor">
            <a:schemeClr val="tx1"/>
          </a:fontRef>
        </p:style>
      </p:cxnSp>
      <p:sp>
        <p:nvSpPr>
          <p:cNvPr id="15" name="椭圆 14"/>
          <p:cNvSpPr/>
          <p:nvPr/>
        </p:nvSpPr>
        <p:spPr>
          <a:xfrm>
            <a:off x="9932010" y="3496510"/>
            <a:ext cx="417259" cy="4172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6</a:t>
            </a:r>
            <a:endParaRPr lang="zh-CN" altLang="en-US" dirty="0"/>
          </a:p>
        </p:txBody>
      </p:sp>
      <p:cxnSp>
        <p:nvCxnSpPr>
          <p:cNvPr id="16" name="直接箭头连接符 15"/>
          <p:cNvCxnSpPr>
            <a:stCxn id="15" idx="7"/>
            <a:endCxn id="5" idx="4"/>
          </p:cNvCxnSpPr>
          <p:nvPr/>
        </p:nvCxnSpPr>
        <p:spPr>
          <a:xfrm flipV="1">
            <a:off x="10288163" y="2710552"/>
            <a:ext cx="478366" cy="847064"/>
          </a:xfrm>
          <a:prstGeom prst="straightConnector1">
            <a:avLst/>
          </a:prstGeom>
          <a:ln w="38100">
            <a:solidFill>
              <a:srgbClr val="FF0000"/>
            </a:solidFill>
            <a:prstDash val="dashDot"/>
            <a:tailEnd type="triangle"/>
          </a:ln>
        </p:spPr>
        <p:style>
          <a:lnRef idx="1">
            <a:schemeClr val="accent1"/>
          </a:lnRef>
          <a:fillRef idx="0">
            <a:schemeClr val="accent1"/>
          </a:fillRef>
          <a:effectRef idx="0">
            <a:schemeClr val="accent1"/>
          </a:effectRef>
          <a:fontRef idx="minor">
            <a:schemeClr val="tx1"/>
          </a:fontRef>
        </p:style>
      </p:cxnSp>
      <p:cxnSp>
        <p:nvCxnSpPr>
          <p:cNvPr id="17" name="直接箭头连接符 16"/>
          <p:cNvCxnSpPr>
            <a:stCxn id="5" idx="6"/>
            <a:endCxn id="7" idx="2"/>
          </p:cNvCxnSpPr>
          <p:nvPr/>
        </p:nvCxnSpPr>
        <p:spPr>
          <a:xfrm>
            <a:off x="10975158" y="2501923"/>
            <a:ext cx="615821" cy="93808"/>
          </a:xfrm>
          <a:prstGeom prst="straightConnector1">
            <a:avLst/>
          </a:prstGeom>
          <a:ln w="38100">
            <a:solidFill>
              <a:srgbClr val="7030A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8" name="直接箭头连接符 17"/>
          <p:cNvCxnSpPr>
            <a:stCxn id="8" idx="3"/>
            <a:endCxn id="19" idx="7"/>
          </p:cNvCxnSpPr>
          <p:nvPr/>
        </p:nvCxnSpPr>
        <p:spPr>
          <a:xfrm flipH="1">
            <a:off x="8815357" y="2030559"/>
            <a:ext cx="638751" cy="209018"/>
          </a:xfrm>
          <a:prstGeom prst="straightConnector1">
            <a:avLst/>
          </a:prstGeom>
          <a:ln w="38100">
            <a:prstDash val="solid"/>
            <a:tailEnd type="triangle"/>
          </a:ln>
        </p:spPr>
        <p:style>
          <a:lnRef idx="1">
            <a:schemeClr val="accent1"/>
          </a:lnRef>
          <a:fillRef idx="0">
            <a:schemeClr val="accent1"/>
          </a:fillRef>
          <a:effectRef idx="0">
            <a:schemeClr val="accent1"/>
          </a:effectRef>
          <a:fontRef idx="minor">
            <a:schemeClr val="tx1"/>
          </a:fontRef>
        </p:style>
      </p:cxnSp>
      <p:sp>
        <p:nvSpPr>
          <p:cNvPr id="19" name="椭圆 18"/>
          <p:cNvSpPr/>
          <p:nvPr/>
        </p:nvSpPr>
        <p:spPr>
          <a:xfrm>
            <a:off x="8459204" y="2178471"/>
            <a:ext cx="417259" cy="4172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7</a:t>
            </a:r>
            <a:endParaRPr lang="zh-CN" altLang="en-US" dirty="0"/>
          </a:p>
        </p:txBody>
      </p:sp>
      <p:cxnSp>
        <p:nvCxnSpPr>
          <p:cNvPr id="20" name="直接箭头连接符 19"/>
          <p:cNvCxnSpPr>
            <a:stCxn id="19" idx="5"/>
            <a:endCxn id="21" idx="0"/>
          </p:cNvCxnSpPr>
          <p:nvPr/>
        </p:nvCxnSpPr>
        <p:spPr>
          <a:xfrm>
            <a:off x="8815357" y="2534624"/>
            <a:ext cx="127784" cy="536440"/>
          </a:xfrm>
          <a:prstGeom prst="straightConnector1">
            <a:avLst/>
          </a:prstGeom>
          <a:ln w="38100">
            <a:prstDash val="solid"/>
            <a:tailEnd type="triangle"/>
          </a:ln>
        </p:spPr>
        <p:style>
          <a:lnRef idx="1">
            <a:schemeClr val="accent1"/>
          </a:lnRef>
          <a:fillRef idx="0">
            <a:schemeClr val="accent1"/>
          </a:fillRef>
          <a:effectRef idx="0">
            <a:schemeClr val="accent1"/>
          </a:effectRef>
          <a:fontRef idx="minor">
            <a:schemeClr val="tx1"/>
          </a:fontRef>
        </p:style>
      </p:cxnSp>
      <p:sp>
        <p:nvSpPr>
          <p:cNvPr id="21" name="椭圆 20"/>
          <p:cNvSpPr/>
          <p:nvPr/>
        </p:nvSpPr>
        <p:spPr>
          <a:xfrm>
            <a:off x="8734511" y="3071064"/>
            <a:ext cx="417259" cy="4172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8</a:t>
            </a:r>
            <a:endParaRPr lang="zh-CN" altLang="en-US" dirty="0"/>
          </a:p>
        </p:txBody>
      </p:sp>
      <p:cxnSp>
        <p:nvCxnSpPr>
          <p:cNvPr id="22" name="直接箭头连接符 21"/>
          <p:cNvCxnSpPr>
            <a:stCxn id="21" idx="7"/>
            <a:endCxn id="8" idx="4"/>
          </p:cNvCxnSpPr>
          <p:nvPr/>
        </p:nvCxnSpPr>
        <p:spPr>
          <a:xfrm flipV="1">
            <a:off x="9090664" y="2091665"/>
            <a:ext cx="510968" cy="1040505"/>
          </a:xfrm>
          <a:prstGeom prst="straightConnector1">
            <a:avLst/>
          </a:prstGeom>
          <a:ln w="38100">
            <a:solidFill>
              <a:srgbClr val="FF0000"/>
            </a:solidFill>
            <a:prstDash val="dashDot"/>
            <a:tailEnd type="triangle"/>
          </a:ln>
        </p:spPr>
        <p:style>
          <a:lnRef idx="1">
            <a:schemeClr val="accent1"/>
          </a:lnRef>
          <a:fillRef idx="0">
            <a:schemeClr val="accent1"/>
          </a:fillRef>
          <a:effectRef idx="0">
            <a:schemeClr val="accent1"/>
          </a:effectRef>
          <a:fontRef idx="minor">
            <a:schemeClr val="tx1"/>
          </a:fontRef>
        </p:style>
      </p:cxnSp>
      <p:cxnSp>
        <p:nvCxnSpPr>
          <p:cNvPr id="23" name="直接箭头连接符 22"/>
          <p:cNvCxnSpPr>
            <a:stCxn id="21" idx="4"/>
            <a:endCxn id="24" idx="0"/>
          </p:cNvCxnSpPr>
          <p:nvPr/>
        </p:nvCxnSpPr>
        <p:spPr>
          <a:xfrm flipH="1">
            <a:off x="8815357" y="3488323"/>
            <a:ext cx="127784" cy="433151"/>
          </a:xfrm>
          <a:prstGeom prst="straightConnector1">
            <a:avLst/>
          </a:prstGeom>
          <a:ln w="38100">
            <a:prstDash val="solid"/>
            <a:tailEnd type="triangle"/>
          </a:ln>
        </p:spPr>
        <p:style>
          <a:lnRef idx="1">
            <a:schemeClr val="accent1"/>
          </a:lnRef>
          <a:fillRef idx="0">
            <a:schemeClr val="accent1"/>
          </a:fillRef>
          <a:effectRef idx="0">
            <a:schemeClr val="accent1"/>
          </a:effectRef>
          <a:fontRef idx="minor">
            <a:schemeClr val="tx1"/>
          </a:fontRef>
        </p:style>
      </p:cxnSp>
      <p:sp>
        <p:nvSpPr>
          <p:cNvPr id="24" name="椭圆 23"/>
          <p:cNvSpPr/>
          <p:nvPr/>
        </p:nvSpPr>
        <p:spPr>
          <a:xfrm>
            <a:off x="8606727" y="3921474"/>
            <a:ext cx="417259" cy="4172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9</a:t>
            </a:r>
            <a:endParaRPr lang="zh-CN" altLang="en-US" dirty="0"/>
          </a:p>
        </p:txBody>
      </p:sp>
    </p:spTree>
    <p:extLst>
      <p:ext uri="{BB962C8B-B14F-4D97-AF65-F5344CB8AC3E}">
        <p14:creationId xmlns:p14="http://schemas.microsoft.com/office/powerpoint/2010/main" val="297893888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a:t>
            </a:r>
            <a:r>
              <a:rPr lang="zh-CN" altLang="en-US" dirty="0" smtClean="0"/>
              <a:t>样例输入</a:t>
            </a:r>
            <a:r>
              <a:rPr lang="zh-CN" altLang="en-US" dirty="0"/>
              <a:t>输出</a:t>
            </a:r>
            <a:r>
              <a:rPr lang="en-US" altLang="zh-CN" dirty="0" smtClean="0"/>
              <a:t>】</a:t>
            </a:r>
            <a:endParaRPr lang="zh-CN" altLang="en-US" dirty="0"/>
          </a:p>
        </p:txBody>
      </p:sp>
      <p:sp>
        <p:nvSpPr>
          <p:cNvPr id="3" name="内容占位符 2"/>
          <p:cNvSpPr>
            <a:spLocks noGrp="1"/>
          </p:cNvSpPr>
          <p:nvPr>
            <p:ph idx="1"/>
          </p:nvPr>
        </p:nvSpPr>
        <p:spPr>
          <a:xfrm>
            <a:off x="609600" y="1196752"/>
            <a:ext cx="10972800" cy="5410236"/>
          </a:xfrm>
        </p:spPr>
        <p:txBody>
          <a:bodyPr/>
          <a:lstStyle/>
          <a:p>
            <a:pPr marL="0" indent="0">
              <a:buNone/>
            </a:pPr>
            <a:r>
              <a:rPr lang="en-US" altLang="zh-CN" sz="1200" dirty="0"/>
              <a:t>【</a:t>
            </a:r>
            <a:r>
              <a:rPr lang="zh-CN" altLang="en-US" sz="1200" dirty="0"/>
              <a:t>样例输入</a:t>
            </a:r>
            <a:r>
              <a:rPr lang="en-US" altLang="zh-CN" sz="1200" dirty="0"/>
              <a:t>】</a:t>
            </a:r>
          </a:p>
          <a:p>
            <a:pPr marL="0" indent="0">
              <a:buNone/>
            </a:pPr>
            <a:r>
              <a:rPr lang="en-US" altLang="zh-CN" sz="1200" dirty="0"/>
              <a:t>3 2</a:t>
            </a:r>
          </a:p>
          <a:p>
            <a:pPr marL="0" indent="0">
              <a:buNone/>
            </a:pPr>
            <a:r>
              <a:rPr lang="en-US" altLang="zh-CN" sz="1200" dirty="0"/>
              <a:t>1 2</a:t>
            </a:r>
          </a:p>
          <a:p>
            <a:pPr marL="0" indent="0">
              <a:buNone/>
            </a:pPr>
            <a:r>
              <a:rPr lang="en-US" altLang="zh-CN" sz="1200" dirty="0"/>
              <a:t>2 3</a:t>
            </a:r>
          </a:p>
          <a:p>
            <a:pPr marL="0" indent="0">
              <a:buNone/>
            </a:pPr>
            <a:r>
              <a:rPr lang="en-US" altLang="zh-CN" sz="1200" dirty="0"/>
              <a:t>2</a:t>
            </a:r>
          </a:p>
          <a:p>
            <a:pPr marL="0" indent="0">
              <a:buNone/>
            </a:pPr>
            <a:r>
              <a:rPr lang="en-US" altLang="zh-CN" sz="1200" dirty="0"/>
              <a:t>1 2</a:t>
            </a:r>
          </a:p>
          <a:p>
            <a:pPr marL="0" indent="0">
              <a:buNone/>
            </a:pPr>
            <a:r>
              <a:rPr lang="en-US" altLang="zh-CN" sz="1200" dirty="0"/>
              <a:t>1 3</a:t>
            </a:r>
          </a:p>
          <a:p>
            <a:pPr marL="0" indent="0">
              <a:buNone/>
            </a:pPr>
            <a:r>
              <a:rPr lang="en-US" altLang="zh-CN" sz="1200" dirty="0"/>
              <a:t>4 4</a:t>
            </a:r>
          </a:p>
          <a:p>
            <a:pPr marL="0" indent="0">
              <a:buNone/>
            </a:pPr>
            <a:r>
              <a:rPr lang="en-US" altLang="zh-CN" sz="1200" dirty="0"/>
              <a:t>1 2</a:t>
            </a:r>
          </a:p>
          <a:p>
            <a:pPr marL="0" indent="0">
              <a:buNone/>
            </a:pPr>
            <a:r>
              <a:rPr lang="en-US" altLang="zh-CN" sz="1200" dirty="0"/>
              <a:t>2 1</a:t>
            </a:r>
          </a:p>
          <a:p>
            <a:pPr marL="0" indent="0">
              <a:buNone/>
            </a:pPr>
            <a:r>
              <a:rPr lang="en-US" altLang="zh-CN" sz="1200" dirty="0"/>
              <a:t>2 3</a:t>
            </a:r>
          </a:p>
          <a:p>
            <a:pPr marL="0" indent="0">
              <a:buNone/>
            </a:pPr>
            <a:r>
              <a:rPr lang="en-US" altLang="zh-CN" sz="1200" dirty="0"/>
              <a:t>1 4</a:t>
            </a:r>
          </a:p>
          <a:p>
            <a:pPr marL="0" indent="0">
              <a:buNone/>
            </a:pPr>
            <a:r>
              <a:rPr lang="en-US" altLang="zh-CN" sz="1200" dirty="0"/>
              <a:t>2</a:t>
            </a:r>
          </a:p>
          <a:p>
            <a:pPr marL="0" indent="0">
              <a:buNone/>
            </a:pPr>
            <a:r>
              <a:rPr lang="en-US" altLang="zh-CN" sz="1200" dirty="0"/>
              <a:t>1 2</a:t>
            </a:r>
          </a:p>
          <a:p>
            <a:pPr marL="0" indent="0">
              <a:buNone/>
            </a:pPr>
            <a:r>
              <a:rPr lang="en-US" altLang="zh-CN" sz="1200" dirty="0"/>
              <a:t>3 4</a:t>
            </a:r>
          </a:p>
          <a:p>
            <a:pPr marL="0" indent="0">
              <a:buNone/>
            </a:pPr>
            <a:r>
              <a:rPr lang="en-US" altLang="zh-CN" sz="1200" dirty="0"/>
              <a:t>0 0</a:t>
            </a:r>
          </a:p>
          <a:p>
            <a:pPr marL="0" indent="0">
              <a:buNone/>
            </a:pPr>
            <a:r>
              <a:rPr lang="en-US" altLang="zh-CN" sz="1200" dirty="0"/>
              <a:t>【</a:t>
            </a:r>
            <a:r>
              <a:rPr lang="zh-CN" altLang="en-US" sz="1200" dirty="0"/>
              <a:t>样例输出</a:t>
            </a:r>
            <a:r>
              <a:rPr lang="en-US" altLang="zh-CN" sz="1200" dirty="0"/>
              <a:t>】</a:t>
            </a:r>
          </a:p>
          <a:p>
            <a:pPr marL="0" indent="0">
              <a:buNone/>
            </a:pPr>
            <a:r>
              <a:rPr lang="en-US" altLang="zh-CN" sz="1200" dirty="0"/>
              <a:t>Case 1:</a:t>
            </a:r>
          </a:p>
          <a:p>
            <a:pPr marL="0" indent="0">
              <a:buNone/>
            </a:pPr>
            <a:r>
              <a:rPr lang="en-US" altLang="zh-CN" sz="1200" dirty="0"/>
              <a:t>1</a:t>
            </a:r>
          </a:p>
          <a:p>
            <a:pPr marL="0" indent="0">
              <a:buNone/>
            </a:pPr>
            <a:r>
              <a:rPr lang="en-US" altLang="zh-CN" sz="1200" dirty="0" smtClean="0"/>
              <a:t>0</a:t>
            </a:r>
            <a:endParaRPr lang="en-US" altLang="zh-CN" sz="1200" dirty="0"/>
          </a:p>
          <a:p>
            <a:pPr marL="0" indent="0">
              <a:buNone/>
            </a:pPr>
            <a:r>
              <a:rPr lang="en-US" altLang="zh-CN" sz="1200" dirty="0"/>
              <a:t>Case 2:</a:t>
            </a:r>
          </a:p>
          <a:p>
            <a:pPr marL="0" indent="0">
              <a:buNone/>
            </a:pPr>
            <a:r>
              <a:rPr lang="en-US" altLang="zh-CN" sz="1200" dirty="0"/>
              <a:t>2</a:t>
            </a:r>
          </a:p>
          <a:p>
            <a:pPr marL="0" indent="0">
              <a:buNone/>
            </a:pPr>
            <a:r>
              <a:rPr lang="en-US" altLang="zh-CN" sz="1200" dirty="0"/>
              <a:t>0</a:t>
            </a:r>
            <a:endParaRPr lang="zh-CN" altLang="en-US" sz="1200" dirty="0"/>
          </a:p>
        </p:txBody>
      </p:sp>
    </p:spTree>
    <p:extLst>
      <p:ext uri="{BB962C8B-B14F-4D97-AF65-F5344CB8AC3E}">
        <p14:creationId xmlns:p14="http://schemas.microsoft.com/office/powerpoint/2010/main" val="221912497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cap="none" dirty="0" smtClean="0"/>
              <a:t>Network</a:t>
            </a:r>
            <a:endParaRPr lang="zh-CN" altLang="en-US" cap="none" dirty="0"/>
          </a:p>
        </p:txBody>
      </p:sp>
      <p:sp>
        <p:nvSpPr>
          <p:cNvPr id="3" name="内容占位符 2"/>
          <p:cNvSpPr>
            <a:spLocks noGrp="1"/>
          </p:cNvSpPr>
          <p:nvPr>
            <p:ph idx="1"/>
          </p:nvPr>
        </p:nvSpPr>
        <p:spPr>
          <a:prstGeom prst="rect">
            <a:avLst/>
          </a:prstGeom>
        </p:spPr>
        <p:txBody>
          <a:bodyPr>
            <a:normAutofit fontScale="85000" lnSpcReduction="20000"/>
          </a:bodyPr>
          <a:lstStyle/>
          <a:p>
            <a:r>
              <a:rPr lang="zh-CN" altLang="en-US" cap="none" dirty="0" smtClean="0"/>
              <a:t>使用</a:t>
            </a:r>
            <a:r>
              <a:rPr lang="en-US" altLang="zh-CN" cap="none" dirty="0" err="1" smtClean="0"/>
              <a:t>Tarjan</a:t>
            </a:r>
            <a:r>
              <a:rPr lang="zh-CN" altLang="en-US" cap="none" dirty="0" smtClean="0"/>
              <a:t>算法求出图中所有</a:t>
            </a:r>
            <a:r>
              <a:rPr lang="zh-CN" altLang="en-US" cap="none" dirty="0"/>
              <a:t>的</a:t>
            </a:r>
            <a:r>
              <a:rPr lang="zh-CN" altLang="en-US" cap="none" dirty="0" smtClean="0"/>
              <a:t>桥；</a:t>
            </a:r>
            <a:endParaRPr lang="en-US" altLang="zh-CN" cap="none" dirty="0" smtClean="0"/>
          </a:p>
          <a:p>
            <a:r>
              <a:rPr lang="zh-CN" altLang="en-US" cap="none" dirty="0" smtClean="0"/>
              <a:t>找到图中的每一个双</a:t>
            </a:r>
            <a:r>
              <a:rPr lang="zh-CN" altLang="en-US" cap="none" dirty="0"/>
              <a:t>联通</a:t>
            </a:r>
            <a:r>
              <a:rPr lang="zh-CN" altLang="en-US" cap="none" dirty="0" smtClean="0"/>
              <a:t>分量，缩成一个点，此时图变成了一棵树；</a:t>
            </a:r>
            <a:endParaRPr lang="en-US" altLang="zh-CN" cap="none" dirty="0" smtClean="0"/>
          </a:p>
          <a:p>
            <a:r>
              <a:rPr lang="zh-CN" altLang="en-US" cap="none" dirty="0" smtClean="0"/>
              <a:t>每次</a:t>
            </a:r>
            <a:r>
              <a:rPr lang="zh-CN" altLang="en-US" cap="none" dirty="0"/>
              <a:t>加入一条边</a:t>
            </a:r>
            <a:r>
              <a:rPr lang="en-US" altLang="zh-CN" cap="none" dirty="0"/>
              <a:t>(</a:t>
            </a:r>
            <a:r>
              <a:rPr lang="en-US" altLang="zh-CN" cap="none" dirty="0" err="1"/>
              <a:t>x,y</a:t>
            </a:r>
            <a:r>
              <a:rPr lang="en-US" altLang="zh-CN" cap="none" dirty="0"/>
              <a:t>)</a:t>
            </a:r>
            <a:r>
              <a:rPr lang="zh-CN" altLang="en-US" cap="none" dirty="0"/>
              <a:t>，相当于</a:t>
            </a:r>
            <a:r>
              <a:rPr lang="en-US" altLang="zh-CN" cap="none" dirty="0"/>
              <a:t>x</a:t>
            </a:r>
            <a:r>
              <a:rPr lang="zh-CN" altLang="en-US" cap="none" dirty="0"/>
              <a:t>到</a:t>
            </a:r>
            <a:r>
              <a:rPr lang="en-US" altLang="zh-CN" cap="none" dirty="0" err="1"/>
              <a:t>lca</a:t>
            </a:r>
            <a:r>
              <a:rPr lang="en-US" altLang="zh-CN" cap="none" dirty="0"/>
              <a:t>(</a:t>
            </a:r>
            <a:r>
              <a:rPr lang="en-US" altLang="zh-CN" cap="none" dirty="0" err="1"/>
              <a:t>x,y</a:t>
            </a:r>
            <a:r>
              <a:rPr lang="en-US" altLang="zh-CN" cap="none" dirty="0"/>
              <a:t>)</a:t>
            </a:r>
            <a:r>
              <a:rPr lang="zh-CN" altLang="en-US" cap="none" dirty="0"/>
              <a:t>、</a:t>
            </a:r>
            <a:r>
              <a:rPr lang="en-US" altLang="zh-CN" cap="none" dirty="0"/>
              <a:t>y</a:t>
            </a:r>
            <a:r>
              <a:rPr lang="zh-CN" altLang="en-US" cap="none" dirty="0"/>
              <a:t>到</a:t>
            </a:r>
            <a:r>
              <a:rPr lang="en-US" altLang="zh-CN" cap="none" dirty="0" err="1"/>
              <a:t>lca</a:t>
            </a:r>
            <a:r>
              <a:rPr lang="en-US" altLang="zh-CN" cap="none" dirty="0"/>
              <a:t>(</a:t>
            </a:r>
            <a:r>
              <a:rPr lang="en-US" altLang="zh-CN" cap="none" dirty="0" err="1"/>
              <a:t>x,y</a:t>
            </a:r>
            <a:r>
              <a:rPr lang="en-US" altLang="zh-CN" cap="none" dirty="0"/>
              <a:t>)</a:t>
            </a:r>
            <a:r>
              <a:rPr lang="zh-CN" altLang="en-US" cap="none" dirty="0"/>
              <a:t>和</a:t>
            </a:r>
            <a:r>
              <a:rPr lang="en-US" altLang="zh-CN" cap="none" dirty="0"/>
              <a:t>(</a:t>
            </a:r>
            <a:r>
              <a:rPr lang="en-US" altLang="zh-CN" cap="none" dirty="0" err="1"/>
              <a:t>x,y</a:t>
            </a:r>
            <a:r>
              <a:rPr lang="en-US" altLang="zh-CN" cap="none" dirty="0"/>
              <a:t>)</a:t>
            </a:r>
            <a:r>
              <a:rPr lang="zh-CN" altLang="en-US" cap="none" dirty="0"/>
              <a:t>这条边构成了一个</a:t>
            </a:r>
            <a:r>
              <a:rPr lang="zh-CN" altLang="en-US" cap="none" dirty="0" smtClean="0"/>
              <a:t>环；</a:t>
            </a:r>
            <a:endParaRPr lang="en-US" altLang="zh-CN" cap="none" dirty="0" smtClean="0"/>
          </a:p>
          <a:p>
            <a:r>
              <a:rPr lang="zh-CN" altLang="en-US" cap="none" dirty="0" smtClean="0"/>
              <a:t>在环上的边都不是</a:t>
            </a:r>
            <a:r>
              <a:rPr lang="zh-CN" altLang="en-US" cap="none" dirty="0"/>
              <a:t>割</a:t>
            </a:r>
            <a:r>
              <a:rPr lang="zh-CN" altLang="en-US" cap="none" dirty="0" smtClean="0"/>
              <a:t>边，于是可以给这些边打上标记，</a:t>
            </a:r>
            <a:r>
              <a:rPr lang="zh-CN" altLang="en-US" cap="none" dirty="0"/>
              <a:t>并更新割边个数</a:t>
            </a:r>
            <a:r>
              <a:rPr lang="zh-CN" altLang="en-US" cap="none" dirty="0" smtClean="0"/>
              <a:t>。</a:t>
            </a:r>
            <a:endParaRPr lang="en-US" altLang="zh-CN" cap="none" dirty="0" smtClean="0"/>
          </a:p>
          <a:p>
            <a:r>
              <a:rPr lang="zh-CN" altLang="en-US" cap="none" dirty="0" smtClean="0"/>
              <a:t>当然以前标记过的边就不要重复计算了；</a:t>
            </a:r>
            <a:endParaRPr lang="en-US" altLang="zh-CN" cap="none" dirty="0" smtClean="0"/>
          </a:p>
          <a:p>
            <a:r>
              <a:rPr lang="zh-CN" altLang="en-US" cap="none" dirty="0"/>
              <a:t>处理</a:t>
            </a:r>
            <a:r>
              <a:rPr lang="zh-CN" altLang="en-US" cap="none" dirty="0" smtClean="0"/>
              <a:t>环的过程中，对于标记过的边可用并查集路径压缩加以优化，不重复经过以保证时间。</a:t>
            </a:r>
            <a:endParaRPr lang="en-US" altLang="zh-CN" cap="none" dirty="0" smtClean="0"/>
          </a:p>
          <a:p>
            <a:r>
              <a:rPr lang="zh-CN" altLang="en-US" cap="none" dirty="0" smtClean="0"/>
              <a:t>思考：在仙人掌上多次询问两点之间的最短路径？</a:t>
            </a:r>
            <a:endParaRPr lang="en-US" altLang="zh-CN" cap="none" dirty="0" smtClean="0"/>
          </a:p>
        </p:txBody>
      </p:sp>
    </p:spTree>
    <p:extLst>
      <p:ext uri="{BB962C8B-B14F-4D97-AF65-F5344CB8AC3E}">
        <p14:creationId xmlns:p14="http://schemas.microsoft.com/office/powerpoint/2010/main" val="309662480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fade">
                                      <p:cBhvr>
                                        <p:cTn id="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US" altLang="zh-CN" dirty="0"/>
              <a:t>3250. [POJ 2942]</a:t>
            </a:r>
            <a:r>
              <a:rPr lang="zh-CN" altLang="en-US" dirty="0"/>
              <a:t>圆桌</a:t>
            </a:r>
            <a:r>
              <a:rPr lang="zh-CN" altLang="en-US" dirty="0" smtClean="0"/>
              <a:t>骑士</a:t>
            </a:r>
            <a:endParaRPr lang="zh-CN" altLang="en-US" dirty="0"/>
          </a:p>
        </p:txBody>
      </p:sp>
      <p:sp>
        <p:nvSpPr>
          <p:cNvPr id="5" name="文本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95477867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cap="none" dirty="0"/>
              <a:t>Knights of the Round Table</a:t>
            </a:r>
            <a:endParaRPr lang="zh-CN" altLang="en-US" cap="none" dirty="0"/>
          </a:p>
        </p:txBody>
      </p:sp>
      <p:sp>
        <p:nvSpPr>
          <p:cNvPr id="3" name="内容占位符 2"/>
          <p:cNvSpPr>
            <a:spLocks noGrp="1"/>
          </p:cNvSpPr>
          <p:nvPr>
            <p:ph idx="1"/>
          </p:nvPr>
        </p:nvSpPr>
        <p:spPr>
          <a:prstGeom prst="rect">
            <a:avLst/>
          </a:prstGeom>
        </p:spPr>
        <p:txBody>
          <a:bodyPr>
            <a:normAutofit fontScale="92500"/>
          </a:bodyPr>
          <a:lstStyle/>
          <a:p>
            <a:r>
              <a:rPr lang="zh-CN" altLang="en-US" cap="none" dirty="0"/>
              <a:t>题目大意：</a:t>
            </a:r>
            <a:r>
              <a:rPr lang="zh-CN" altLang="en-US" cap="none" dirty="0" smtClean="0"/>
              <a:t>给定</a:t>
            </a:r>
            <a:r>
              <a:rPr lang="zh-CN" altLang="en-US" cap="none" dirty="0"/>
              <a:t>若干</a:t>
            </a:r>
            <a:r>
              <a:rPr lang="zh-CN" altLang="en-US" cap="none" dirty="0" smtClean="0"/>
              <a:t>骑士和</a:t>
            </a:r>
            <a:r>
              <a:rPr lang="zh-CN" altLang="en-US" cap="none" dirty="0"/>
              <a:t>他们之间的仇恨关系，规定召开圆桌会议时，两个有仇恨的骑士不能坐在相邻位置，且召开一次圆桌会议的骑士人数必须为奇数，求有多少骑士永远不可能参加某一次圆桌会议</a:t>
            </a:r>
            <a:r>
              <a:rPr lang="zh-CN" altLang="en-US" cap="none" dirty="0" smtClean="0"/>
              <a:t>。</a:t>
            </a:r>
            <a:endParaRPr lang="zh-CN" altLang="en-US" cap="none" dirty="0"/>
          </a:p>
          <a:p>
            <a:r>
              <a:rPr lang="zh-CN" altLang="en-US" cap="none" dirty="0"/>
              <a:t>模型转化</a:t>
            </a:r>
            <a:r>
              <a:rPr lang="zh-CN" altLang="en-US" cap="none" dirty="0" smtClean="0"/>
              <a:t>：建补图</a:t>
            </a:r>
            <a:r>
              <a:rPr lang="en-US" altLang="zh-CN" cap="none" dirty="0" smtClean="0"/>
              <a:t>——</a:t>
            </a:r>
            <a:r>
              <a:rPr lang="zh-CN" altLang="en-US" cap="none" dirty="0" smtClean="0"/>
              <a:t>没有</a:t>
            </a:r>
            <a:r>
              <a:rPr lang="zh-CN" altLang="en-US" cap="none" dirty="0"/>
              <a:t>仇恨的骑士间连边</a:t>
            </a:r>
            <a:r>
              <a:rPr lang="zh-CN" altLang="en-US" cap="none" dirty="0" smtClean="0"/>
              <a:t>。</a:t>
            </a:r>
            <a:endParaRPr lang="en-US" altLang="zh-CN" cap="none" dirty="0"/>
          </a:p>
          <a:p>
            <a:r>
              <a:rPr lang="zh-CN" altLang="en-US" cap="none" dirty="0" smtClean="0"/>
              <a:t>几</a:t>
            </a:r>
            <a:r>
              <a:rPr lang="zh-CN" altLang="en-US" cap="none" dirty="0"/>
              <a:t>个骑士可以召开圆桌会议的条件是它们构成一个奇</a:t>
            </a:r>
            <a:r>
              <a:rPr lang="zh-CN" altLang="en-US" cap="none" dirty="0" smtClean="0"/>
              <a:t>环</a:t>
            </a:r>
            <a:r>
              <a:rPr lang="zh-CN" altLang="en-US" cap="none" dirty="0"/>
              <a:t>。</a:t>
            </a:r>
            <a:endParaRPr lang="en-US" altLang="zh-CN" cap="none" dirty="0" smtClean="0"/>
          </a:p>
          <a:p>
            <a:r>
              <a:rPr lang="zh-CN" altLang="en-US" cap="none" dirty="0" smtClean="0"/>
              <a:t>问题</a:t>
            </a:r>
            <a:r>
              <a:rPr lang="zh-CN" altLang="en-US" cap="none" dirty="0"/>
              <a:t>转化为：求有多少个骑士不包含在任何奇环内</a:t>
            </a:r>
            <a:r>
              <a:rPr lang="zh-CN" altLang="en-US" cap="none" dirty="0" smtClean="0"/>
              <a:t>。</a:t>
            </a:r>
            <a:endParaRPr lang="zh-CN" altLang="en-US" cap="none" dirty="0"/>
          </a:p>
        </p:txBody>
      </p:sp>
    </p:spTree>
    <p:extLst>
      <p:ext uri="{BB962C8B-B14F-4D97-AF65-F5344CB8AC3E}">
        <p14:creationId xmlns:p14="http://schemas.microsoft.com/office/powerpoint/2010/main" val="165601377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cap="none" dirty="0"/>
              <a:t>Knights of the Round Table</a:t>
            </a:r>
            <a:endParaRPr lang="zh-CN" altLang="en-US" cap="none" dirty="0"/>
          </a:p>
        </p:txBody>
      </p:sp>
      <p:sp>
        <p:nvSpPr>
          <p:cNvPr id="3" name="内容占位符 2"/>
          <p:cNvSpPr>
            <a:spLocks noGrp="1"/>
          </p:cNvSpPr>
          <p:nvPr>
            <p:ph idx="1"/>
          </p:nvPr>
        </p:nvSpPr>
        <p:spPr>
          <a:xfrm>
            <a:off x="609600" y="1196752"/>
            <a:ext cx="6185647" cy="4459977"/>
          </a:xfrm>
          <a:prstGeom prst="rect">
            <a:avLst/>
          </a:prstGeom>
        </p:spPr>
        <p:txBody>
          <a:bodyPr>
            <a:noAutofit/>
          </a:bodyPr>
          <a:lstStyle/>
          <a:p>
            <a:r>
              <a:rPr lang="zh-CN" altLang="en-US" sz="2800" cap="none" dirty="0"/>
              <a:t>引理：若某个点双连通分量</a:t>
            </a:r>
            <a:r>
              <a:rPr lang="zh-CN" altLang="en-US" sz="2800" cap="none" dirty="0" smtClean="0"/>
              <a:t>中存在奇</a:t>
            </a:r>
            <a:r>
              <a:rPr lang="zh-CN" altLang="en-US" sz="2800" cap="none" dirty="0"/>
              <a:t>环，</a:t>
            </a:r>
            <a:r>
              <a:rPr lang="zh-CN" altLang="en-US" sz="2800" cap="none" dirty="0" smtClean="0"/>
              <a:t>则该</a:t>
            </a:r>
            <a:r>
              <a:rPr lang="zh-CN" altLang="en-US" sz="2800" cap="none" dirty="0"/>
              <a:t>点双联通分量</a:t>
            </a:r>
            <a:r>
              <a:rPr lang="zh-CN" altLang="en-US" sz="2800" cap="none" dirty="0" smtClean="0"/>
              <a:t>中</a:t>
            </a:r>
            <a:r>
              <a:rPr lang="zh-CN" altLang="en-US" sz="2800" cap="none" dirty="0"/>
              <a:t>的</a:t>
            </a:r>
            <a:r>
              <a:rPr lang="zh-CN" altLang="en-US" sz="2800" cap="none" dirty="0" smtClean="0"/>
              <a:t>所有点都在某个</a:t>
            </a:r>
            <a:r>
              <a:rPr lang="zh-CN" altLang="en-US" sz="2800" cap="none" dirty="0"/>
              <a:t>奇环内</a:t>
            </a:r>
            <a:r>
              <a:rPr lang="zh-CN" altLang="en-US" sz="2800" cap="none" dirty="0" smtClean="0"/>
              <a:t>。</a:t>
            </a:r>
            <a:endParaRPr lang="en-US" altLang="zh-CN" sz="2800" cap="none" dirty="0" smtClean="0"/>
          </a:p>
          <a:p>
            <a:endParaRPr lang="en-US" altLang="zh-CN" sz="2800" cap="none" dirty="0" smtClean="0"/>
          </a:p>
          <a:p>
            <a:r>
              <a:rPr lang="zh-CN" altLang="en-US" sz="2800" cap="none" dirty="0" smtClean="0"/>
              <a:t>用经典</a:t>
            </a:r>
            <a:r>
              <a:rPr lang="en-US" altLang="zh-CN" sz="2800" cap="none" dirty="0" smtClean="0"/>
              <a:t>Tarjan</a:t>
            </a:r>
            <a:r>
              <a:rPr lang="zh-CN" altLang="en-US" sz="2800" cap="none" dirty="0" smtClean="0"/>
              <a:t>算法找出所有点</a:t>
            </a:r>
            <a:r>
              <a:rPr lang="zh-CN" altLang="en-US" sz="2800" cap="none" dirty="0"/>
              <a:t>双联通</a:t>
            </a:r>
            <a:r>
              <a:rPr lang="zh-CN" altLang="en-US" sz="2800" cap="none" dirty="0" smtClean="0"/>
              <a:t>分量。</a:t>
            </a:r>
            <a:endParaRPr lang="en-US" altLang="zh-CN" sz="2800" cap="none" dirty="0" smtClean="0"/>
          </a:p>
          <a:p>
            <a:r>
              <a:rPr lang="zh-CN" altLang="en-US" sz="2800" cap="none" dirty="0" smtClean="0"/>
              <a:t>判定</a:t>
            </a:r>
            <a:r>
              <a:rPr lang="zh-CN" altLang="en-US" sz="2800" cap="none" dirty="0"/>
              <a:t>每个点双联通分量是不是二分图，就可以知道它有没有奇环。</a:t>
            </a:r>
            <a:endParaRPr lang="en-US" altLang="zh-CN" sz="2800" cap="none" dirty="0"/>
          </a:p>
        </p:txBody>
      </p:sp>
      <mc:AlternateContent xmlns:mc="http://schemas.openxmlformats.org/markup-compatibility/2006">
        <mc:Choice xmlns:p14="http://schemas.microsoft.com/office/powerpoint/2010/main" Requires="p14">
          <p:contentPart p14:bwMode="auto" r:id="rId2">
            <p14:nvContentPartPr>
              <p14:cNvPr id="4" name="墨迹 3"/>
              <p14:cNvContentPartPr/>
              <p14:nvPr/>
            </p14:nvContentPartPr>
            <p14:xfrm>
              <a:off x="6894000" y="1929240"/>
              <a:ext cx="4281480" cy="3414960"/>
            </p14:xfrm>
          </p:contentPart>
        </mc:Choice>
        <mc:Fallback>
          <p:pic>
            <p:nvPicPr>
              <p:cNvPr id="4" name="墨迹 3"/>
              <p:cNvPicPr/>
              <p:nvPr/>
            </p:nvPicPr>
            <p:blipFill>
              <a:blip r:embed="rId3"/>
              <a:stretch>
                <a:fillRect/>
              </a:stretch>
            </p:blipFill>
            <p:spPr>
              <a:xfrm>
                <a:off x="6883920" y="1921320"/>
                <a:ext cx="4302360" cy="3436560"/>
              </a:xfrm>
              <a:prstGeom prst="rect">
                <a:avLst/>
              </a:prstGeom>
            </p:spPr>
          </p:pic>
        </mc:Fallback>
      </mc:AlternateContent>
    </p:spTree>
    <p:extLst>
      <p:ext uri="{BB962C8B-B14F-4D97-AF65-F5344CB8AC3E}">
        <p14:creationId xmlns:p14="http://schemas.microsoft.com/office/powerpoint/2010/main" val="48084430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title"/>
          </p:nvPr>
        </p:nvSpPr>
        <p:spPr>
          <a:prstGeom prst="rect">
            <a:avLst/>
          </a:prstGeom>
        </p:spPr>
        <p:txBody>
          <a:bodyPr vert="horz" wrap="square" lIns="0" tIns="8930" rIns="0" bIns="0" numCol="1" rtlCol="0" anchor="ctr" anchorCtr="0" compatLnSpc="1">
            <a:prstTxWarp prst="textNoShape">
              <a:avLst/>
            </a:prstTxWarp>
            <a:spAutoFit/>
          </a:bodyPr>
          <a:lstStyle/>
          <a:p>
            <a:pPr marL="8929">
              <a:spcBef>
                <a:spcPts val="70"/>
              </a:spcBef>
            </a:pPr>
            <a:r>
              <a:rPr sz="2812" dirty="0">
                <a:solidFill>
                  <a:srgbClr val="333333"/>
                </a:solidFill>
                <a:latin typeface="Arial"/>
                <a:cs typeface="Arial"/>
              </a:rPr>
              <a:t>SDOI2010. </a:t>
            </a:r>
            <a:r>
              <a:rPr sz="2812" spc="-7" dirty="0">
                <a:solidFill>
                  <a:srgbClr val="333333"/>
                </a:solidFill>
                <a:latin typeface="Microsoft JhengHei UI"/>
                <a:cs typeface="Microsoft JhengHei UI"/>
              </a:rPr>
              <a:t>所驼门王的宝藏</a:t>
            </a:r>
            <a:endParaRPr sz="2812" dirty="0">
              <a:latin typeface="Microsoft JhengHei UI"/>
              <a:cs typeface="Microsoft JhengHei UI"/>
            </a:endParaRPr>
          </a:p>
        </p:txBody>
      </p:sp>
      <p:sp>
        <p:nvSpPr>
          <p:cNvPr id="6" name="内容占位符 5"/>
          <p:cNvSpPr>
            <a:spLocks noGrp="1"/>
          </p:cNvSpPr>
          <p:nvPr>
            <p:ph idx="1"/>
          </p:nvPr>
        </p:nvSpPr>
        <p:spPr>
          <a:xfrm>
            <a:off x="609600" y="1196752"/>
            <a:ext cx="10685929" cy="5096472"/>
          </a:xfrm>
        </p:spPr>
        <p:txBody>
          <a:bodyPr/>
          <a:lstStyle/>
          <a:p>
            <a:pPr marL="8929" marR="3572" algn="just">
              <a:lnSpc>
                <a:spcPct val="118900"/>
              </a:lnSpc>
              <a:spcBef>
                <a:spcPts val="95"/>
              </a:spcBef>
            </a:pPr>
            <a:r>
              <a:rPr lang="zh-CN" altLang="en-US" sz="3200" spc="-18" dirty="0">
                <a:latin typeface="Arial Unicode MS"/>
                <a:cs typeface="Arial Unicode MS"/>
              </a:rPr>
              <a:t>一个 </a:t>
            </a:r>
            <a:r>
              <a:rPr lang="en-US" altLang="zh-CN" sz="3200" dirty="0">
                <a:latin typeface="Arial"/>
                <a:cs typeface="Arial"/>
              </a:rPr>
              <a:t>R</a:t>
            </a:r>
            <a:r>
              <a:rPr lang="zh-CN" altLang="en-US" sz="3200" spc="-46" dirty="0">
                <a:latin typeface="Arial"/>
                <a:cs typeface="Arial"/>
              </a:rPr>
              <a:t> </a:t>
            </a:r>
            <a:r>
              <a:rPr lang="zh-CN" altLang="en-US" sz="3200" dirty="0">
                <a:latin typeface="Arial"/>
                <a:cs typeface="Arial"/>
              </a:rPr>
              <a:t>*</a:t>
            </a:r>
            <a:r>
              <a:rPr lang="zh-CN" altLang="en-US" sz="3200" spc="-46" dirty="0">
                <a:latin typeface="Arial"/>
                <a:cs typeface="Arial"/>
              </a:rPr>
              <a:t> </a:t>
            </a:r>
            <a:r>
              <a:rPr lang="en-US" altLang="zh-CN" sz="3200" dirty="0">
                <a:latin typeface="Arial"/>
                <a:cs typeface="Arial"/>
              </a:rPr>
              <a:t>C</a:t>
            </a:r>
            <a:r>
              <a:rPr lang="zh-CN" altLang="en-US" sz="3200" spc="-46" dirty="0">
                <a:latin typeface="Arial"/>
                <a:cs typeface="Arial"/>
              </a:rPr>
              <a:t> </a:t>
            </a:r>
            <a:r>
              <a:rPr lang="zh-CN" altLang="en-US" sz="3200" spc="-7" dirty="0">
                <a:latin typeface="Arial Unicode MS"/>
                <a:cs typeface="Arial Unicode MS"/>
              </a:rPr>
              <a:t>的网格图，其中有 </a:t>
            </a:r>
            <a:r>
              <a:rPr lang="en-US" altLang="zh-CN" sz="3200" dirty="0">
                <a:latin typeface="Arial"/>
                <a:cs typeface="Arial"/>
              </a:rPr>
              <a:t>N</a:t>
            </a:r>
            <a:r>
              <a:rPr lang="zh-CN" altLang="en-US" sz="3200" spc="-46" dirty="0">
                <a:latin typeface="Arial"/>
                <a:cs typeface="Arial"/>
              </a:rPr>
              <a:t> </a:t>
            </a:r>
            <a:r>
              <a:rPr lang="zh-CN" altLang="en-US" sz="3200" spc="-4" dirty="0">
                <a:latin typeface="Arial Unicode MS"/>
                <a:cs typeface="Arial Unicode MS"/>
              </a:rPr>
              <a:t>个宫殿，每个宫殿有一个传送门。传送门是 </a:t>
            </a:r>
            <a:r>
              <a:rPr lang="en-US" altLang="zh-CN" sz="3200" dirty="0">
                <a:latin typeface="Arial"/>
                <a:cs typeface="Arial"/>
              </a:rPr>
              <a:t>3</a:t>
            </a:r>
            <a:r>
              <a:rPr lang="zh-CN" altLang="en-US" sz="3200" spc="-7" dirty="0">
                <a:latin typeface="Arial"/>
                <a:cs typeface="Arial"/>
              </a:rPr>
              <a:t> </a:t>
            </a:r>
            <a:r>
              <a:rPr lang="zh-CN" altLang="en-US" sz="3200" spc="-4" dirty="0">
                <a:latin typeface="Arial Unicode MS"/>
                <a:cs typeface="Arial Unicode MS"/>
              </a:rPr>
              <a:t>种其中的一种，横天门可以传送到同一行的任意一个，纵寰门可以传送到同一列任意一个，自由门可以传送到周围 </a:t>
            </a:r>
            <a:r>
              <a:rPr lang="en-US" altLang="zh-CN" sz="3200" dirty="0">
                <a:latin typeface="Arial"/>
                <a:cs typeface="Arial"/>
              </a:rPr>
              <a:t>8</a:t>
            </a:r>
            <a:r>
              <a:rPr lang="zh-CN" altLang="en-US" sz="3200" spc="-7" dirty="0">
                <a:latin typeface="Arial"/>
                <a:cs typeface="Arial"/>
              </a:rPr>
              <a:t> </a:t>
            </a:r>
            <a:r>
              <a:rPr lang="zh-CN" altLang="en-US" sz="3200" dirty="0">
                <a:latin typeface="Arial Unicode MS"/>
                <a:cs typeface="Arial Unicode MS"/>
              </a:rPr>
              <a:t>格任意一个（如果有）</a:t>
            </a:r>
            <a:r>
              <a:rPr lang="zh-CN" altLang="en-US" sz="3200" spc="-35" dirty="0">
                <a:latin typeface="Arial Unicode MS"/>
                <a:cs typeface="Arial Unicode MS"/>
              </a:rPr>
              <a:t>。</a:t>
            </a:r>
            <a:endParaRPr lang="zh-CN" altLang="en-US" sz="3200" dirty="0">
              <a:latin typeface="Arial Unicode MS"/>
              <a:cs typeface="Arial Unicode MS"/>
            </a:endParaRPr>
          </a:p>
          <a:p>
            <a:pPr>
              <a:spcBef>
                <a:spcPts val="60"/>
              </a:spcBef>
            </a:pPr>
            <a:endParaRPr lang="zh-CN" altLang="en-US" sz="2800" dirty="0">
              <a:latin typeface="Arial Unicode MS"/>
              <a:cs typeface="Arial Unicode MS"/>
            </a:endParaRPr>
          </a:p>
          <a:p>
            <a:pPr marL="8929"/>
            <a:r>
              <a:rPr lang="zh-CN" altLang="en-US" sz="3200" spc="-4" dirty="0">
                <a:latin typeface="Arial Unicode MS"/>
                <a:cs typeface="Arial Unicode MS"/>
              </a:rPr>
              <a:t>可以从某个宫殿开始寻宝，问最多可以去多少个宫殿？</a:t>
            </a:r>
            <a:endParaRPr lang="zh-CN" altLang="en-US" sz="3200" dirty="0">
              <a:latin typeface="Arial Unicode MS"/>
              <a:cs typeface="Arial Unicode MS"/>
            </a:endParaRPr>
          </a:p>
          <a:p>
            <a:pPr>
              <a:spcBef>
                <a:spcPts val="49"/>
              </a:spcBef>
            </a:pPr>
            <a:endParaRPr lang="zh-CN" altLang="en-US" sz="2800" dirty="0">
              <a:latin typeface="Arial Unicode MS"/>
              <a:cs typeface="Arial Unicode MS"/>
            </a:endParaRPr>
          </a:p>
          <a:p>
            <a:pPr marL="8929"/>
            <a:r>
              <a:rPr lang="en-US" altLang="zh-CN" sz="3200" dirty="0">
                <a:latin typeface="Arial"/>
                <a:cs typeface="Arial"/>
              </a:rPr>
              <a:t>N</a:t>
            </a:r>
            <a:r>
              <a:rPr lang="zh-CN" altLang="en-US" sz="3200" spc="53" dirty="0">
                <a:latin typeface="Arial"/>
                <a:cs typeface="Arial"/>
              </a:rPr>
              <a:t> </a:t>
            </a:r>
            <a:r>
              <a:rPr lang="en-US" altLang="zh-CN" sz="3200" dirty="0">
                <a:latin typeface="Arial"/>
                <a:cs typeface="Arial"/>
              </a:rPr>
              <a:t>&lt;=</a:t>
            </a:r>
            <a:r>
              <a:rPr lang="zh-CN" altLang="en-US" sz="3200" spc="53" dirty="0">
                <a:latin typeface="Arial"/>
                <a:cs typeface="Arial"/>
              </a:rPr>
              <a:t> </a:t>
            </a:r>
            <a:r>
              <a:rPr lang="en-US" altLang="zh-CN" sz="3200" dirty="0">
                <a:latin typeface="Arial"/>
                <a:cs typeface="Arial"/>
              </a:rPr>
              <a:t>10^5</a:t>
            </a:r>
            <a:r>
              <a:rPr lang="zh-CN" altLang="en-US" sz="3200" dirty="0">
                <a:latin typeface="Arial Unicode MS"/>
                <a:cs typeface="Arial Unicode MS"/>
              </a:rPr>
              <a:t>，</a:t>
            </a:r>
            <a:r>
              <a:rPr lang="en-US" altLang="zh-CN" sz="3200" dirty="0">
                <a:latin typeface="Arial"/>
                <a:cs typeface="Arial"/>
              </a:rPr>
              <a:t>R,</a:t>
            </a:r>
            <a:r>
              <a:rPr lang="zh-CN" altLang="en-US" sz="3200" spc="56" dirty="0">
                <a:latin typeface="Arial"/>
                <a:cs typeface="Arial"/>
              </a:rPr>
              <a:t> </a:t>
            </a:r>
            <a:r>
              <a:rPr lang="en-US" altLang="zh-CN" sz="3200" dirty="0">
                <a:latin typeface="Arial"/>
                <a:cs typeface="Arial"/>
              </a:rPr>
              <a:t>C</a:t>
            </a:r>
            <a:r>
              <a:rPr lang="zh-CN" altLang="en-US" sz="3200" spc="53" dirty="0">
                <a:latin typeface="Arial"/>
                <a:cs typeface="Arial"/>
              </a:rPr>
              <a:t> </a:t>
            </a:r>
            <a:r>
              <a:rPr lang="en-US" altLang="zh-CN" sz="3200" dirty="0">
                <a:latin typeface="Arial"/>
                <a:cs typeface="Arial"/>
              </a:rPr>
              <a:t>&lt;=</a:t>
            </a:r>
            <a:r>
              <a:rPr lang="zh-CN" altLang="en-US" sz="3200" spc="56" dirty="0">
                <a:latin typeface="Arial"/>
                <a:cs typeface="Arial"/>
              </a:rPr>
              <a:t> </a:t>
            </a:r>
            <a:r>
              <a:rPr lang="en-US" altLang="zh-CN" sz="3200" spc="56" dirty="0">
                <a:latin typeface="Arial"/>
                <a:cs typeface="Arial"/>
              </a:rPr>
              <a:t>10^6</a:t>
            </a:r>
            <a:endParaRPr lang="zh-CN" altLang="en-US" sz="3200" dirty="0">
              <a:latin typeface="Arial"/>
              <a:cs typeface="Arial"/>
            </a:endParaRPr>
          </a:p>
          <a:p>
            <a:endParaRPr lang="zh-CN" altLang="en-US" dirty="0"/>
          </a:p>
        </p:txBody>
      </p:sp>
    </p:spTree>
    <p:extLst>
      <p:ext uri="{BB962C8B-B14F-4D97-AF65-F5344CB8AC3E}">
        <p14:creationId xmlns:p14="http://schemas.microsoft.com/office/powerpoint/2010/main" val="350689834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title"/>
          </p:nvPr>
        </p:nvSpPr>
        <p:spPr>
          <a:prstGeom prst="rect">
            <a:avLst/>
          </a:prstGeom>
        </p:spPr>
        <p:txBody>
          <a:bodyPr vert="horz" wrap="square" lIns="0" tIns="8930" rIns="0" bIns="0" numCol="1" rtlCol="0" anchor="ctr" anchorCtr="0" compatLnSpc="1">
            <a:prstTxWarp prst="textNoShape">
              <a:avLst/>
            </a:prstTxWarp>
            <a:spAutoFit/>
          </a:bodyPr>
          <a:lstStyle/>
          <a:p>
            <a:pPr marL="8929">
              <a:spcBef>
                <a:spcPts val="70"/>
              </a:spcBef>
            </a:pPr>
            <a:r>
              <a:rPr sz="2812" dirty="0">
                <a:solidFill>
                  <a:srgbClr val="333333"/>
                </a:solidFill>
                <a:latin typeface="Arial"/>
                <a:cs typeface="Arial"/>
              </a:rPr>
              <a:t>SDOI2010. </a:t>
            </a:r>
            <a:r>
              <a:rPr sz="2812" spc="-7" dirty="0">
                <a:solidFill>
                  <a:srgbClr val="333333"/>
                </a:solidFill>
                <a:latin typeface="Microsoft JhengHei UI"/>
                <a:cs typeface="Microsoft JhengHei UI"/>
              </a:rPr>
              <a:t>所驼门王的宝藏</a:t>
            </a:r>
            <a:endParaRPr sz="2812">
              <a:latin typeface="Microsoft JhengHei UI"/>
              <a:cs typeface="Microsoft JhengHei UI"/>
            </a:endParaRPr>
          </a:p>
        </p:txBody>
      </p:sp>
      <p:sp>
        <p:nvSpPr>
          <p:cNvPr id="6" name="内容占位符 5"/>
          <p:cNvSpPr>
            <a:spLocks noGrp="1"/>
          </p:cNvSpPr>
          <p:nvPr>
            <p:ph idx="1"/>
          </p:nvPr>
        </p:nvSpPr>
        <p:spPr>
          <a:xfrm>
            <a:off x="609600" y="1196752"/>
            <a:ext cx="11277600" cy="5132330"/>
          </a:xfrm>
        </p:spPr>
        <p:txBody>
          <a:bodyPr/>
          <a:lstStyle/>
          <a:p>
            <a:pPr marL="8929" marR="3572">
              <a:lnSpc>
                <a:spcPct val="117200"/>
              </a:lnSpc>
              <a:spcBef>
                <a:spcPts val="70"/>
              </a:spcBef>
            </a:pPr>
            <a:r>
              <a:rPr lang="zh-CN" altLang="en-US" sz="3200" spc="-4" dirty="0">
                <a:latin typeface="Arial Unicode MS"/>
                <a:cs typeface="Arial Unicode MS"/>
              </a:rPr>
              <a:t>每一行找一个横天门，向同一行的横天门连双向边，向同一行</a:t>
            </a:r>
            <a:r>
              <a:rPr lang="zh-CN" altLang="en-US" sz="3200" spc="-7" dirty="0">
                <a:latin typeface="Arial Unicode MS"/>
                <a:cs typeface="Arial Unicode MS"/>
              </a:rPr>
              <a:t>其它门连单向边</a:t>
            </a:r>
            <a:endParaRPr lang="zh-CN" altLang="en-US" sz="3200" dirty="0">
              <a:latin typeface="Arial Unicode MS"/>
              <a:cs typeface="Arial Unicode MS"/>
            </a:endParaRPr>
          </a:p>
          <a:p>
            <a:pPr>
              <a:spcBef>
                <a:spcPts val="49"/>
              </a:spcBef>
            </a:pPr>
            <a:endParaRPr lang="zh-CN" altLang="en-US" sz="2800" dirty="0">
              <a:latin typeface="Arial Unicode MS"/>
              <a:cs typeface="Arial Unicode MS"/>
            </a:endParaRPr>
          </a:p>
          <a:p>
            <a:pPr marL="8929"/>
            <a:r>
              <a:rPr lang="zh-CN" altLang="en-US" sz="3200" spc="-11" dirty="0">
                <a:latin typeface="Arial Unicode MS"/>
                <a:cs typeface="Arial Unicode MS"/>
              </a:rPr>
              <a:t>纵上同理</a:t>
            </a:r>
            <a:endParaRPr lang="zh-CN" altLang="en-US" sz="3200" dirty="0">
              <a:latin typeface="Arial Unicode MS"/>
              <a:cs typeface="Arial Unicode MS"/>
            </a:endParaRPr>
          </a:p>
          <a:p>
            <a:pPr marL="8929" marR="674614">
              <a:lnSpc>
                <a:spcPts val="6187"/>
              </a:lnSpc>
              <a:spcBef>
                <a:spcPts val="716"/>
              </a:spcBef>
            </a:pPr>
            <a:r>
              <a:rPr lang="zh-CN" altLang="en-US" sz="3200" spc="-4" dirty="0">
                <a:latin typeface="Arial Unicode MS"/>
                <a:cs typeface="Arial Unicode MS"/>
              </a:rPr>
              <a:t>自由门用 </a:t>
            </a:r>
            <a:r>
              <a:rPr lang="en-US" altLang="zh-CN" sz="3200" dirty="0">
                <a:latin typeface="Arial"/>
                <a:cs typeface="Arial"/>
              </a:rPr>
              <a:t>map</a:t>
            </a:r>
            <a:r>
              <a:rPr lang="zh-CN" altLang="en-US" sz="3200" spc="-4" dirty="0">
                <a:latin typeface="Arial"/>
                <a:cs typeface="Arial"/>
              </a:rPr>
              <a:t> </a:t>
            </a:r>
            <a:r>
              <a:rPr lang="zh-CN" altLang="en-US" sz="3200" spc="-4" dirty="0">
                <a:latin typeface="Arial Unicode MS"/>
                <a:cs typeface="Arial Unicode MS"/>
              </a:rPr>
              <a:t>判断周围 </a:t>
            </a:r>
            <a:r>
              <a:rPr lang="en-US" altLang="zh-CN" sz="3200" dirty="0">
                <a:latin typeface="Arial"/>
                <a:cs typeface="Arial"/>
              </a:rPr>
              <a:t>8</a:t>
            </a:r>
            <a:r>
              <a:rPr lang="zh-CN" altLang="en-US" sz="3200" spc="-4" dirty="0">
                <a:latin typeface="Arial"/>
                <a:cs typeface="Arial"/>
              </a:rPr>
              <a:t> </a:t>
            </a:r>
            <a:r>
              <a:rPr lang="zh-CN" altLang="en-US" sz="3200" spc="-4" dirty="0">
                <a:latin typeface="Arial Unicode MS"/>
                <a:cs typeface="Arial Unicode MS"/>
              </a:rPr>
              <a:t>个格子有没有宫殿，有则连边一个强连通分量可以完全遍历。</a:t>
            </a:r>
            <a:endParaRPr lang="zh-CN" altLang="en-US" sz="3200" dirty="0">
              <a:latin typeface="Arial Unicode MS"/>
              <a:cs typeface="Arial Unicode MS"/>
            </a:endParaRPr>
          </a:p>
          <a:p>
            <a:pPr>
              <a:lnSpc>
                <a:spcPct val="100000"/>
              </a:lnSpc>
            </a:pPr>
            <a:endParaRPr lang="zh-CN" altLang="en-US" sz="2000" dirty="0">
              <a:latin typeface="Arial Unicode MS"/>
              <a:cs typeface="Arial Unicode MS"/>
            </a:endParaRPr>
          </a:p>
          <a:p>
            <a:pPr marL="8929"/>
            <a:r>
              <a:rPr lang="en-US" altLang="zh-CN" sz="3200" spc="-63" dirty="0" err="1">
                <a:latin typeface="Arial"/>
                <a:cs typeface="Arial"/>
              </a:rPr>
              <a:t>Tarjan</a:t>
            </a:r>
            <a:r>
              <a:rPr lang="zh-CN" altLang="en-US" sz="3200" spc="-60" dirty="0">
                <a:latin typeface="Arial"/>
                <a:cs typeface="Arial"/>
              </a:rPr>
              <a:t> </a:t>
            </a:r>
            <a:r>
              <a:rPr lang="zh-CN" altLang="en-US" sz="3200" spc="-4" dirty="0">
                <a:latin typeface="Arial Unicode MS"/>
                <a:cs typeface="Arial Unicode MS"/>
              </a:rPr>
              <a:t>缩点以后，在拓扑图中求点权的最长路径，</a:t>
            </a:r>
            <a:r>
              <a:rPr lang="en-US" altLang="zh-CN" sz="3200" spc="-35" dirty="0">
                <a:latin typeface="Arial"/>
                <a:cs typeface="Arial"/>
              </a:rPr>
              <a:t>DP</a:t>
            </a:r>
            <a:r>
              <a:rPr lang="zh-CN" altLang="en-US" sz="3200" spc="-35" dirty="0">
                <a:latin typeface="Arial Unicode MS"/>
                <a:cs typeface="Arial Unicode MS"/>
              </a:rPr>
              <a:t>。</a:t>
            </a:r>
            <a:endParaRPr lang="zh-CN" altLang="en-US" sz="3200" dirty="0">
              <a:latin typeface="Arial Unicode MS"/>
              <a:cs typeface="Arial Unicode MS"/>
            </a:endParaRPr>
          </a:p>
          <a:p>
            <a:endParaRPr lang="zh-CN" altLang="en-US" dirty="0"/>
          </a:p>
        </p:txBody>
      </p:sp>
    </p:spTree>
    <p:extLst>
      <p:ext uri="{BB962C8B-B14F-4D97-AF65-F5344CB8AC3E}">
        <p14:creationId xmlns:p14="http://schemas.microsoft.com/office/powerpoint/2010/main" val="179203016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强连通分量的</a:t>
            </a:r>
            <a:r>
              <a:rPr lang="en-US" altLang="zh-CN" dirty="0" err="1" smtClean="0"/>
              <a:t>Tarjan</a:t>
            </a:r>
            <a:r>
              <a:rPr lang="zh-CN" altLang="en-US" dirty="0" smtClean="0"/>
              <a:t>算法</a:t>
            </a:r>
            <a:endParaRPr lang="zh-CN" altLang="en-US" dirty="0"/>
          </a:p>
        </p:txBody>
      </p:sp>
      <p:sp>
        <p:nvSpPr>
          <p:cNvPr id="3" name="内容占位符 2"/>
          <p:cNvSpPr>
            <a:spLocks noGrp="1"/>
          </p:cNvSpPr>
          <p:nvPr>
            <p:ph idx="1"/>
          </p:nvPr>
        </p:nvSpPr>
        <p:spPr/>
        <p:txBody>
          <a:bodyPr/>
          <a:lstStyle/>
          <a:p>
            <a:r>
              <a:rPr lang="zh-CN" altLang="en-US" b="1" dirty="0" smtClean="0"/>
              <a:t>李煜东</a:t>
            </a:r>
            <a:r>
              <a:rPr lang="en-US" altLang="zh-CN" b="1" dirty="0" smtClean="0"/>
              <a:t>《</a:t>
            </a:r>
            <a:r>
              <a:rPr lang="zh-CN" altLang="en-US" b="1" dirty="0" smtClean="0"/>
              <a:t>算法竞赛进阶指南</a:t>
            </a:r>
            <a:r>
              <a:rPr lang="en-US" altLang="zh-CN" b="1" dirty="0" smtClean="0"/>
              <a:t>》</a:t>
            </a:r>
          </a:p>
          <a:p>
            <a:r>
              <a:rPr lang="zh-CN" altLang="en-US" b="1" dirty="0" smtClean="0"/>
              <a:t>黄</a:t>
            </a:r>
            <a:r>
              <a:rPr lang="zh-CN" altLang="en-US" b="1" dirty="0"/>
              <a:t>哲</a:t>
            </a:r>
            <a:r>
              <a:rPr lang="zh-CN" altLang="en-US" b="1" dirty="0" smtClean="0"/>
              <a:t>威</a:t>
            </a:r>
            <a:r>
              <a:rPr lang="en-US" altLang="zh-CN" b="1" dirty="0" smtClean="0"/>
              <a:t>《</a:t>
            </a:r>
            <a:r>
              <a:rPr lang="zh-CN" altLang="en-US" b="1" dirty="0"/>
              <a:t>图的</a:t>
            </a:r>
            <a:r>
              <a:rPr lang="zh-CN" altLang="en-US" b="1" dirty="0" smtClean="0"/>
              <a:t>连通</a:t>
            </a:r>
            <a:r>
              <a:rPr lang="en-US" altLang="zh-CN" b="1" dirty="0" smtClean="0"/>
              <a:t>》</a:t>
            </a:r>
          </a:p>
          <a:p>
            <a:r>
              <a:rPr lang="zh-CN" altLang="en-US" b="1" dirty="0" smtClean="0"/>
              <a:t>全</a:t>
            </a:r>
            <a:r>
              <a:rPr lang="zh-CN" altLang="en-US" b="1" dirty="0"/>
              <a:t>网最</a:t>
            </a:r>
            <a:r>
              <a:rPr lang="en-US" altLang="zh-CN" b="1" dirty="0"/>
              <a:t>!</a:t>
            </a:r>
            <a:r>
              <a:rPr lang="zh-CN" altLang="en-US" b="1" dirty="0"/>
              <a:t>详</a:t>
            </a:r>
            <a:r>
              <a:rPr lang="en-US" altLang="zh-CN" b="1" dirty="0"/>
              <a:t>!</a:t>
            </a:r>
            <a:r>
              <a:rPr lang="zh-CN" altLang="en-US" b="1" dirty="0"/>
              <a:t>细</a:t>
            </a:r>
            <a:r>
              <a:rPr lang="en-US" altLang="zh-CN" b="1" dirty="0"/>
              <a:t>!</a:t>
            </a:r>
            <a:r>
              <a:rPr lang="en-US" altLang="zh-CN" b="1" dirty="0" err="1"/>
              <a:t>tarjan</a:t>
            </a:r>
            <a:r>
              <a:rPr lang="zh-CN" altLang="en-US" b="1" dirty="0"/>
              <a:t>算法讲解</a:t>
            </a:r>
          </a:p>
          <a:p>
            <a:r>
              <a:rPr lang="en-US" altLang="zh-CN" dirty="0" smtClean="0">
                <a:hlinkClick r:id="rId2"/>
              </a:rPr>
              <a:t>https://blog.csdn.net/mengxiang000000/article/details/51672725</a:t>
            </a:r>
            <a:endParaRPr lang="en-US" altLang="zh-CN" dirty="0" smtClean="0"/>
          </a:p>
          <a:p>
            <a:r>
              <a:rPr lang="zh-CN" altLang="en-US" b="1" dirty="0"/>
              <a:t>强连通算法</a:t>
            </a:r>
            <a:r>
              <a:rPr lang="en-US" altLang="zh-CN" b="1" dirty="0"/>
              <a:t>--</a:t>
            </a:r>
            <a:r>
              <a:rPr lang="en-US" altLang="zh-CN" b="1" dirty="0" err="1"/>
              <a:t>Tarjan</a:t>
            </a:r>
            <a:r>
              <a:rPr lang="zh-CN" altLang="en-US" b="1" dirty="0"/>
              <a:t>个人理解</a:t>
            </a:r>
            <a:r>
              <a:rPr lang="en-US" altLang="zh-CN" b="1" dirty="0"/>
              <a:t>+</a:t>
            </a:r>
            <a:r>
              <a:rPr lang="zh-CN" altLang="en-US" b="1" dirty="0" smtClean="0"/>
              <a:t>详解</a:t>
            </a:r>
            <a:endParaRPr lang="en-US" altLang="zh-CN" b="1" dirty="0" smtClean="0"/>
          </a:p>
          <a:p>
            <a:r>
              <a:rPr lang="en-US" altLang="zh-CN" b="1" dirty="0"/>
              <a:t>https://www.sohu.com/a/245954819_100201031</a:t>
            </a:r>
            <a:endParaRPr lang="zh-CN" altLang="en-US" b="1" dirty="0"/>
          </a:p>
          <a:p>
            <a:endParaRPr lang="zh-CN" altLang="en-US" dirty="0"/>
          </a:p>
        </p:txBody>
      </p:sp>
    </p:spTree>
    <p:extLst>
      <p:ext uri="{BB962C8B-B14F-4D97-AF65-F5344CB8AC3E}">
        <p14:creationId xmlns:p14="http://schemas.microsoft.com/office/powerpoint/2010/main" val="29060014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b="1" dirty="0" err="1"/>
              <a:t>tarjan</a:t>
            </a:r>
            <a:r>
              <a:rPr lang="zh-CN" altLang="en-US" b="1" dirty="0"/>
              <a:t>求强连通分量</a:t>
            </a:r>
          </a:p>
        </p:txBody>
      </p:sp>
      <p:sp>
        <p:nvSpPr>
          <p:cNvPr id="6" name="竖排文字占位符 5"/>
          <p:cNvSpPr>
            <a:spLocks noGrp="1"/>
          </p:cNvSpPr>
          <p:nvPr>
            <p:ph idx="1"/>
          </p:nvPr>
        </p:nvSpPr>
        <p:spPr>
          <a:xfrm>
            <a:off x="609600" y="1196752"/>
            <a:ext cx="6701456" cy="4854424"/>
          </a:xfrm>
        </p:spPr>
        <p:txBody>
          <a:bodyPr vert="horz">
            <a:normAutofit/>
          </a:bodyPr>
          <a:lstStyle/>
          <a:p>
            <a:r>
              <a:rPr lang="en-US" altLang="zh-CN" sz="3600" b="1" dirty="0" err="1"/>
              <a:t>Tarjan</a:t>
            </a:r>
            <a:r>
              <a:rPr lang="zh-CN" altLang="en-US" sz="3600" b="1" dirty="0"/>
              <a:t>算法是基于对图深度优先搜索的算法，每个强连通分量为搜索树中的一棵子树</a:t>
            </a:r>
            <a:r>
              <a:rPr lang="zh-CN" altLang="en-US" sz="3600" b="1" dirty="0" smtClean="0"/>
              <a:t>。</a:t>
            </a:r>
            <a:endParaRPr lang="en-US" altLang="zh-CN" sz="3600" b="1" dirty="0" smtClean="0"/>
          </a:p>
          <a:p>
            <a:r>
              <a:rPr lang="zh-CN" altLang="en-US" sz="3600" b="1" dirty="0" smtClean="0"/>
              <a:t>总的来说</a:t>
            </a:r>
            <a:r>
              <a:rPr lang="zh-CN" altLang="en-US" sz="3600" b="1" dirty="0"/>
              <a:t>， </a:t>
            </a:r>
            <a:r>
              <a:rPr lang="en-US" altLang="zh-CN" sz="3600" b="1" dirty="0" err="1"/>
              <a:t>Tarjan</a:t>
            </a:r>
            <a:r>
              <a:rPr lang="zh-CN" altLang="en-US" sz="3600" b="1" dirty="0"/>
              <a:t>算法基于一个观察，即：同处于一个</a:t>
            </a:r>
            <a:r>
              <a:rPr lang="en-US" altLang="zh-CN" sz="3600" b="1" dirty="0"/>
              <a:t>SCC</a:t>
            </a:r>
            <a:r>
              <a:rPr lang="zh-CN" altLang="en-US" sz="3600" b="1" dirty="0"/>
              <a:t>中的结点必然构成</a:t>
            </a:r>
            <a:r>
              <a:rPr lang="en-US" altLang="zh-CN" sz="3600" b="1" dirty="0"/>
              <a:t>DFS</a:t>
            </a:r>
            <a:r>
              <a:rPr lang="zh-CN" altLang="en-US" sz="3600" b="1" dirty="0"/>
              <a:t>树的一棵子树。 我们要找</a:t>
            </a:r>
            <a:r>
              <a:rPr lang="en-US" altLang="zh-CN" sz="3600" b="1" dirty="0"/>
              <a:t>SCC</a:t>
            </a:r>
            <a:r>
              <a:rPr lang="zh-CN" altLang="en-US" sz="3600" b="1" dirty="0"/>
              <a:t>，就得找到它在</a:t>
            </a:r>
            <a:r>
              <a:rPr lang="en-US" altLang="zh-CN" sz="3600" b="1" dirty="0"/>
              <a:t>DFS</a:t>
            </a:r>
            <a:r>
              <a:rPr lang="zh-CN" altLang="en-US" sz="3600" b="1" dirty="0"/>
              <a:t>树上的根。</a:t>
            </a:r>
            <a:endParaRPr lang="zh-CN" altLang="en-US" sz="3600" dirty="0"/>
          </a:p>
        </p:txBody>
      </p:sp>
      <p:sp>
        <p:nvSpPr>
          <p:cNvPr id="5" name="椭圆 4"/>
          <p:cNvSpPr/>
          <p:nvPr/>
        </p:nvSpPr>
        <p:spPr>
          <a:xfrm>
            <a:off x="10033063" y="817632"/>
            <a:ext cx="417259" cy="4172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1</a:t>
            </a:r>
            <a:endParaRPr lang="zh-CN" altLang="en-US" dirty="0"/>
          </a:p>
        </p:txBody>
      </p:sp>
      <p:sp>
        <p:nvSpPr>
          <p:cNvPr id="7" name="椭圆 6"/>
          <p:cNvSpPr/>
          <p:nvPr/>
        </p:nvSpPr>
        <p:spPr>
          <a:xfrm>
            <a:off x="10450322" y="2084502"/>
            <a:ext cx="417259" cy="4172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4</a:t>
            </a:r>
            <a:endParaRPr lang="zh-CN" altLang="en-US" dirty="0"/>
          </a:p>
        </p:txBody>
      </p:sp>
      <p:sp>
        <p:nvSpPr>
          <p:cNvPr id="8" name="椭圆 7"/>
          <p:cNvSpPr/>
          <p:nvPr/>
        </p:nvSpPr>
        <p:spPr>
          <a:xfrm>
            <a:off x="10965841" y="1316839"/>
            <a:ext cx="417259" cy="4172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2</a:t>
            </a:r>
            <a:endParaRPr lang="zh-CN" altLang="en-US" dirty="0"/>
          </a:p>
        </p:txBody>
      </p:sp>
      <p:sp>
        <p:nvSpPr>
          <p:cNvPr id="9" name="椭圆 8"/>
          <p:cNvSpPr/>
          <p:nvPr/>
        </p:nvSpPr>
        <p:spPr>
          <a:xfrm>
            <a:off x="11483402" y="2178310"/>
            <a:ext cx="417259" cy="4172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3</a:t>
            </a:r>
            <a:endParaRPr lang="zh-CN" altLang="en-US" dirty="0"/>
          </a:p>
        </p:txBody>
      </p:sp>
      <p:sp>
        <p:nvSpPr>
          <p:cNvPr id="10" name="椭圆 9"/>
          <p:cNvSpPr/>
          <p:nvPr/>
        </p:nvSpPr>
        <p:spPr>
          <a:xfrm>
            <a:off x="9285425" y="1465615"/>
            <a:ext cx="417259" cy="4172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5</a:t>
            </a:r>
            <a:endParaRPr lang="zh-CN" altLang="en-US" dirty="0"/>
          </a:p>
        </p:txBody>
      </p:sp>
      <p:cxnSp>
        <p:nvCxnSpPr>
          <p:cNvPr id="11" name="直接箭头连接符 10"/>
          <p:cNvCxnSpPr>
            <a:stCxn id="5" idx="6"/>
            <a:endCxn id="8" idx="1"/>
          </p:cNvCxnSpPr>
          <p:nvPr/>
        </p:nvCxnSpPr>
        <p:spPr>
          <a:xfrm>
            <a:off x="10450322" y="1026262"/>
            <a:ext cx="576625" cy="35168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2" name="直接箭头连接符 11"/>
          <p:cNvCxnSpPr>
            <a:stCxn id="8" idx="5"/>
            <a:endCxn id="9" idx="1"/>
          </p:cNvCxnSpPr>
          <p:nvPr/>
        </p:nvCxnSpPr>
        <p:spPr>
          <a:xfrm>
            <a:off x="11321994" y="1672992"/>
            <a:ext cx="222514" cy="56642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3" name="直接箭头连接符 12"/>
          <p:cNvCxnSpPr>
            <a:stCxn id="8" idx="3"/>
            <a:endCxn id="7" idx="7"/>
          </p:cNvCxnSpPr>
          <p:nvPr/>
        </p:nvCxnSpPr>
        <p:spPr>
          <a:xfrm flipH="1">
            <a:off x="10806475" y="1672992"/>
            <a:ext cx="220472" cy="47261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4" name="直接箭头连接符 13"/>
          <p:cNvCxnSpPr>
            <a:stCxn id="7" idx="0"/>
            <a:endCxn id="5" idx="4"/>
          </p:cNvCxnSpPr>
          <p:nvPr/>
        </p:nvCxnSpPr>
        <p:spPr>
          <a:xfrm flipH="1" flipV="1">
            <a:off x="10241693" y="1234891"/>
            <a:ext cx="417259" cy="849611"/>
          </a:xfrm>
          <a:prstGeom prst="straightConnector1">
            <a:avLst/>
          </a:prstGeom>
          <a:ln w="38100">
            <a:solidFill>
              <a:srgbClr val="FF0000"/>
            </a:solidFill>
            <a:prstDash val="dashDot"/>
            <a:tailEnd type="triangle"/>
          </a:ln>
        </p:spPr>
        <p:style>
          <a:lnRef idx="1">
            <a:schemeClr val="accent1"/>
          </a:lnRef>
          <a:fillRef idx="0">
            <a:schemeClr val="accent1"/>
          </a:fillRef>
          <a:effectRef idx="0">
            <a:schemeClr val="accent1"/>
          </a:effectRef>
          <a:fontRef idx="minor">
            <a:schemeClr val="tx1"/>
          </a:fontRef>
        </p:style>
      </p:cxnSp>
      <p:cxnSp>
        <p:nvCxnSpPr>
          <p:cNvPr id="15" name="直接箭头连接符 14"/>
          <p:cNvCxnSpPr>
            <a:stCxn id="5" idx="3"/>
            <a:endCxn id="10" idx="7"/>
          </p:cNvCxnSpPr>
          <p:nvPr/>
        </p:nvCxnSpPr>
        <p:spPr>
          <a:xfrm flipH="1">
            <a:off x="9641578" y="1173785"/>
            <a:ext cx="452591" cy="352936"/>
          </a:xfrm>
          <a:prstGeom prst="straightConnector1">
            <a:avLst/>
          </a:prstGeom>
          <a:ln w="38100">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6" name="直接箭头连接符 15"/>
          <p:cNvCxnSpPr>
            <a:stCxn id="10" idx="4"/>
            <a:endCxn id="17" idx="0"/>
          </p:cNvCxnSpPr>
          <p:nvPr/>
        </p:nvCxnSpPr>
        <p:spPr>
          <a:xfrm>
            <a:off x="9494055" y="1882874"/>
            <a:ext cx="539008" cy="1665776"/>
          </a:xfrm>
          <a:prstGeom prst="straightConnector1">
            <a:avLst/>
          </a:prstGeom>
          <a:ln w="38100">
            <a:prstDash val="solid"/>
            <a:tailEnd type="triangle"/>
          </a:ln>
        </p:spPr>
        <p:style>
          <a:lnRef idx="1">
            <a:schemeClr val="accent1"/>
          </a:lnRef>
          <a:fillRef idx="0">
            <a:schemeClr val="accent1"/>
          </a:fillRef>
          <a:effectRef idx="0">
            <a:schemeClr val="accent1"/>
          </a:effectRef>
          <a:fontRef idx="minor">
            <a:schemeClr val="tx1"/>
          </a:fontRef>
        </p:style>
      </p:cxnSp>
      <p:sp>
        <p:nvSpPr>
          <p:cNvPr id="17" name="椭圆 16"/>
          <p:cNvSpPr/>
          <p:nvPr/>
        </p:nvSpPr>
        <p:spPr>
          <a:xfrm>
            <a:off x="9824433" y="3548650"/>
            <a:ext cx="417259" cy="4172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6</a:t>
            </a:r>
            <a:endParaRPr lang="zh-CN" altLang="en-US" dirty="0"/>
          </a:p>
        </p:txBody>
      </p:sp>
      <p:cxnSp>
        <p:nvCxnSpPr>
          <p:cNvPr id="18" name="直接箭头连接符 17"/>
          <p:cNvCxnSpPr>
            <a:stCxn id="17" idx="7"/>
            <a:endCxn id="7" idx="4"/>
          </p:cNvCxnSpPr>
          <p:nvPr/>
        </p:nvCxnSpPr>
        <p:spPr>
          <a:xfrm flipV="1">
            <a:off x="10180586" y="2501761"/>
            <a:ext cx="478366" cy="1107995"/>
          </a:xfrm>
          <a:prstGeom prst="straightConnector1">
            <a:avLst/>
          </a:prstGeom>
          <a:ln w="38100">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9" name="直接箭头连接符 18"/>
          <p:cNvCxnSpPr>
            <a:stCxn id="7" idx="6"/>
            <a:endCxn id="9" idx="2"/>
          </p:cNvCxnSpPr>
          <p:nvPr/>
        </p:nvCxnSpPr>
        <p:spPr>
          <a:xfrm>
            <a:off x="10867581" y="2293132"/>
            <a:ext cx="615821" cy="93808"/>
          </a:xfrm>
          <a:prstGeom prst="straightConnector1">
            <a:avLst/>
          </a:prstGeom>
          <a:ln w="38100">
            <a:solidFill>
              <a:srgbClr val="7030A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20" name="直接箭头连接符 19"/>
          <p:cNvCxnSpPr>
            <a:stCxn id="10" idx="3"/>
            <a:endCxn id="21" idx="7"/>
          </p:cNvCxnSpPr>
          <p:nvPr/>
        </p:nvCxnSpPr>
        <p:spPr>
          <a:xfrm flipH="1">
            <a:off x="8707780" y="1821768"/>
            <a:ext cx="638751" cy="209018"/>
          </a:xfrm>
          <a:prstGeom prst="straightConnector1">
            <a:avLst/>
          </a:prstGeom>
          <a:ln w="38100">
            <a:prstDash val="solid"/>
            <a:tailEnd type="triangle"/>
          </a:ln>
        </p:spPr>
        <p:style>
          <a:lnRef idx="1">
            <a:schemeClr val="accent1"/>
          </a:lnRef>
          <a:fillRef idx="0">
            <a:schemeClr val="accent1"/>
          </a:fillRef>
          <a:effectRef idx="0">
            <a:schemeClr val="accent1"/>
          </a:effectRef>
          <a:fontRef idx="minor">
            <a:schemeClr val="tx1"/>
          </a:fontRef>
        </p:style>
      </p:cxnSp>
      <p:sp>
        <p:nvSpPr>
          <p:cNvPr id="21" name="椭圆 20"/>
          <p:cNvSpPr/>
          <p:nvPr/>
        </p:nvSpPr>
        <p:spPr>
          <a:xfrm>
            <a:off x="8351627" y="1969680"/>
            <a:ext cx="417259" cy="4172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7</a:t>
            </a:r>
            <a:endParaRPr lang="zh-CN" altLang="en-US" dirty="0"/>
          </a:p>
        </p:txBody>
      </p:sp>
      <p:cxnSp>
        <p:nvCxnSpPr>
          <p:cNvPr id="22" name="直接箭头连接符 21"/>
          <p:cNvCxnSpPr>
            <a:stCxn id="21" idx="5"/>
            <a:endCxn id="23" idx="0"/>
          </p:cNvCxnSpPr>
          <p:nvPr/>
        </p:nvCxnSpPr>
        <p:spPr>
          <a:xfrm>
            <a:off x="8707780" y="2325833"/>
            <a:ext cx="127784" cy="536440"/>
          </a:xfrm>
          <a:prstGeom prst="straightConnector1">
            <a:avLst/>
          </a:prstGeom>
          <a:ln w="38100">
            <a:prstDash val="solid"/>
            <a:tailEnd type="triangle"/>
          </a:ln>
        </p:spPr>
        <p:style>
          <a:lnRef idx="1">
            <a:schemeClr val="accent1"/>
          </a:lnRef>
          <a:fillRef idx="0">
            <a:schemeClr val="accent1"/>
          </a:fillRef>
          <a:effectRef idx="0">
            <a:schemeClr val="accent1"/>
          </a:effectRef>
          <a:fontRef idx="minor">
            <a:schemeClr val="tx1"/>
          </a:fontRef>
        </p:style>
      </p:cxnSp>
      <p:sp>
        <p:nvSpPr>
          <p:cNvPr id="23" name="椭圆 22"/>
          <p:cNvSpPr/>
          <p:nvPr/>
        </p:nvSpPr>
        <p:spPr>
          <a:xfrm>
            <a:off x="8626934" y="2862273"/>
            <a:ext cx="417259" cy="4172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8</a:t>
            </a:r>
            <a:endParaRPr lang="zh-CN" altLang="en-US" dirty="0"/>
          </a:p>
        </p:txBody>
      </p:sp>
      <p:cxnSp>
        <p:nvCxnSpPr>
          <p:cNvPr id="24" name="直接箭头连接符 23"/>
          <p:cNvCxnSpPr>
            <a:stCxn id="23" idx="7"/>
            <a:endCxn id="10" idx="4"/>
          </p:cNvCxnSpPr>
          <p:nvPr/>
        </p:nvCxnSpPr>
        <p:spPr>
          <a:xfrm flipV="1">
            <a:off x="8983087" y="1882874"/>
            <a:ext cx="510968" cy="1040505"/>
          </a:xfrm>
          <a:prstGeom prst="straightConnector1">
            <a:avLst/>
          </a:prstGeom>
          <a:ln w="38100">
            <a:solidFill>
              <a:srgbClr val="FF0000"/>
            </a:solidFill>
            <a:prstDash val="dashDot"/>
            <a:tailEnd type="triangle"/>
          </a:ln>
        </p:spPr>
        <p:style>
          <a:lnRef idx="1">
            <a:schemeClr val="accent1"/>
          </a:lnRef>
          <a:fillRef idx="0">
            <a:schemeClr val="accent1"/>
          </a:fillRef>
          <a:effectRef idx="0">
            <a:schemeClr val="accent1"/>
          </a:effectRef>
          <a:fontRef idx="minor">
            <a:schemeClr val="tx1"/>
          </a:fontRef>
        </p:style>
      </p:cxnSp>
      <p:cxnSp>
        <p:nvCxnSpPr>
          <p:cNvPr id="25" name="直接箭头连接符 24"/>
          <p:cNvCxnSpPr>
            <a:stCxn id="23" idx="4"/>
            <a:endCxn id="26" idx="0"/>
          </p:cNvCxnSpPr>
          <p:nvPr/>
        </p:nvCxnSpPr>
        <p:spPr>
          <a:xfrm flipH="1">
            <a:off x="8707780" y="3279532"/>
            <a:ext cx="127784" cy="433151"/>
          </a:xfrm>
          <a:prstGeom prst="straightConnector1">
            <a:avLst/>
          </a:prstGeom>
          <a:ln w="38100">
            <a:prstDash val="solid"/>
            <a:tailEnd type="triangle"/>
          </a:ln>
        </p:spPr>
        <p:style>
          <a:lnRef idx="1">
            <a:schemeClr val="accent1"/>
          </a:lnRef>
          <a:fillRef idx="0">
            <a:schemeClr val="accent1"/>
          </a:fillRef>
          <a:effectRef idx="0">
            <a:schemeClr val="accent1"/>
          </a:effectRef>
          <a:fontRef idx="minor">
            <a:schemeClr val="tx1"/>
          </a:fontRef>
        </p:style>
      </p:cxnSp>
      <p:sp>
        <p:nvSpPr>
          <p:cNvPr id="26" name="椭圆 25"/>
          <p:cNvSpPr/>
          <p:nvPr/>
        </p:nvSpPr>
        <p:spPr>
          <a:xfrm>
            <a:off x="8499150" y="3712683"/>
            <a:ext cx="417259" cy="4172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9</a:t>
            </a:r>
            <a:endParaRPr lang="zh-CN" altLang="en-US" dirty="0"/>
          </a:p>
        </p:txBody>
      </p:sp>
    </p:spTree>
    <p:extLst>
      <p:ext uri="{BB962C8B-B14F-4D97-AF65-F5344CB8AC3E}">
        <p14:creationId xmlns:p14="http://schemas.microsoft.com/office/powerpoint/2010/main" val="5835292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数据结构</a:t>
            </a:r>
            <a:endParaRPr lang="zh-CN" altLang="en-US" dirty="0"/>
          </a:p>
        </p:txBody>
      </p:sp>
      <p:sp>
        <p:nvSpPr>
          <p:cNvPr id="3" name="竖排文字占位符 2"/>
          <p:cNvSpPr>
            <a:spLocks noGrp="1"/>
          </p:cNvSpPr>
          <p:nvPr>
            <p:ph idx="1"/>
          </p:nvPr>
        </p:nvSpPr>
        <p:spPr>
          <a:xfrm>
            <a:off x="555811" y="963590"/>
            <a:ext cx="7937767" cy="4980010"/>
          </a:xfrm>
        </p:spPr>
        <p:txBody>
          <a:bodyPr vert="horz"/>
          <a:lstStyle/>
          <a:p>
            <a:r>
              <a:rPr lang="en-US" altLang="zh-CN" sz="2800" dirty="0" err="1" smtClean="0"/>
              <a:t>dfn</a:t>
            </a:r>
            <a:r>
              <a:rPr lang="en-US" altLang="zh-CN" sz="2800" dirty="0"/>
              <a:t>[ </a:t>
            </a:r>
            <a:r>
              <a:rPr lang="en-US" altLang="zh-CN" sz="2800" dirty="0" smtClean="0"/>
              <a:t>]</a:t>
            </a:r>
          </a:p>
          <a:p>
            <a:pPr lvl="1"/>
            <a:r>
              <a:rPr lang="zh-CN" altLang="en-US" sz="2400" dirty="0" smtClean="0"/>
              <a:t>时间戳表示</a:t>
            </a:r>
            <a:r>
              <a:rPr lang="zh-CN" altLang="en-US" sz="2400" dirty="0"/>
              <a:t>这个点在</a:t>
            </a:r>
            <a:r>
              <a:rPr lang="en-US" altLang="zh-CN" sz="2400" dirty="0" err="1"/>
              <a:t>dfs</a:t>
            </a:r>
            <a:r>
              <a:rPr lang="zh-CN" altLang="en-US" sz="2400" dirty="0"/>
              <a:t>时是第几个被搜到的</a:t>
            </a:r>
            <a:r>
              <a:rPr lang="zh-CN" altLang="en-US" sz="2400" dirty="0" smtClean="0"/>
              <a:t>。</a:t>
            </a:r>
            <a:endParaRPr lang="en-US" altLang="zh-CN" sz="2400" dirty="0" smtClean="0"/>
          </a:p>
          <a:p>
            <a:r>
              <a:rPr lang="en-US" altLang="zh-CN" sz="2800" dirty="0" smtClean="0"/>
              <a:t>low</a:t>
            </a:r>
            <a:r>
              <a:rPr lang="en-US" altLang="zh-CN" sz="2800" dirty="0"/>
              <a:t>[ </a:t>
            </a:r>
            <a:r>
              <a:rPr lang="en-US" altLang="zh-CN" sz="2800" dirty="0" smtClean="0"/>
              <a:t>]</a:t>
            </a:r>
          </a:p>
          <a:p>
            <a:pPr lvl="1"/>
            <a:r>
              <a:rPr lang="zh-CN" altLang="en-US" sz="2400" dirty="0" smtClean="0"/>
              <a:t>表示搜索树中这个</a:t>
            </a:r>
            <a:r>
              <a:rPr lang="zh-CN" altLang="en-US" sz="2400" dirty="0"/>
              <a:t>点以及其子孙节点连的所有点中</a:t>
            </a:r>
            <a:r>
              <a:rPr lang="en-US" altLang="zh-CN" sz="2400" dirty="0" err="1"/>
              <a:t>dfn</a:t>
            </a:r>
            <a:r>
              <a:rPr lang="zh-CN" altLang="en-US" sz="2400" dirty="0"/>
              <a:t>最小的</a:t>
            </a:r>
            <a:r>
              <a:rPr lang="zh-CN" altLang="en-US" sz="2400" dirty="0" smtClean="0"/>
              <a:t>值</a:t>
            </a:r>
            <a:endParaRPr lang="en-US" altLang="zh-CN" sz="2400" dirty="0" smtClean="0"/>
          </a:p>
          <a:p>
            <a:pPr lvl="1"/>
            <a:r>
              <a:rPr lang="en-US" altLang="zh-CN" sz="2400" dirty="0" smtClean="0"/>
              <a:t>low[</a:t>
            </a:r>
            <a:r>
              <a:rPr lang="en-US" altLang="zh-CN" sz="2400" dirty="0" err="1" smtClean="0"/>
              <a:t>i</a:t>
            </a:r>
            <a:r>
              <a:rPr lang="en-US" altLang="zh-CN" sz="2400" dirty="0" smtClean="0"/>
              <a:t>]</a:t>
            </a:r>
            <a:r>
              <a:rPr lang="zh-CN" altLang="en-US" sz="2400" dirty="0" smtClean="0"/>
              <a:t>对应点到</a:t>
            </a:r>
            <a:r>
              <a:rPr lang="en-US" altLang="zh-CN" sz="2400" dirty="0" err="1" smtClean="0"/>
              <a:t>i</a:t>
            </a:r>
            <a:r>
              <a:rPr lang="zh-CN" altLang="en-US" sz="2400" dirty="0" smtClean="0"/>
              <a:t>可能构成当前最大连通子图，</a:t>
            </a:r>
            <a:r>
              <a:rPr lang="en-US" altLang="zh-CN" sz="2400" dirty="0" smtClean="0"/>
              <a:t>low[</a:t>
            </a:r>
            <a:r>
              <a:rPr lang="en-US" altLang="zh-CN" sz="2400" dirty="0" err="1" smtClean="0"/>
              <a:t>i</a:t>
            </a:r>
            <a:r>
              <a:rPr lang="en-US" altLang="zh-CN" sz="2400" dirty="0" smtClean="0"/>
              <a:t>]</a:t>
            </a:r>
            <a:r>
              <a:rPr lang="zh-CN" altLang="en-US" sz="2400" dirty="0" smtClean="0"/>
              <a:t>对应点为其搜索子树的根结点</a:t>
            </a:r>
            <a:endParaRPr lang="en-US" altLang="zh-CN" sz="2400" dirty="0" smtClean="0"/>
          </a:p>
          <a:p>
            <a:r>
              <a:rPr lang="en-US" altLang="zh-CN" sz="2800" dirty="0" smtClean="0"/>
              <a:t>stack</a:t>
            </a:r>
            <a:r>
              <a:rPr lang="en-US" altLang="zh-CN" sz="2800" dirty="0"/>
              <a:t>[ </a:t>
            </a:r>
            <a:r>
              <a:rPr lang="en-US" altLang="zh-CN" sz="2800" dirty="0" smtClean="0"/>
              <a:t>]</a:t>
            </a:r>
          </a:p>
          <a:p>
            <a:pPr lvl="1"/>
            <a:r>
              <a:rPr lang="zh-CN" altLang="en-US" sz="2400" dirty="0" smtClean="0"/>
              <a:t>存储当前</a:t>
            </a:r>
            <a:r>
              <a:rPr lang="zh-CN" altLang="en-US" sz="2400" dirty="0"/>
              <a:t>所有</a:t>
            </a:r>
            <a:r>
              <a:rPr lang="zh-CN" altLang="en-US" sz="2400" dirty="0" smtClean="0"/>
              <a:t>可能构成</a:t>
            </a:r>
            <a:r>
              <a:rPr lang="zh-CN" altLang="en-US" sz="2400" dirty="0"/>
              <a:t>强连通分量的点</a:t>
            </a:r>
            <a:r>
              <a:rPr lang="zh-CN" altLang="en-US" sz="2400" dirty="0" smtClean="0"/>
              <a:t>。</a:t>
            </a:r>
            <a:endParaRPr lang="en-US" altLang="zh-CN" sz="2400" dirty="0" smtClean="0"/>
          </a:p>
          <a:p>
            <a:r>
              <a:rPr lang="en-US" altLang="zh-CN" sz="2800" dirty="0" err="1" smtClean="0"/>
              <a:t>vis</a:t>
            </a:r>
            <a:r>
              <a:rPr lang="en-US" altLang="zh-CN" sz="2800" dirty="0"/>
              <a:t>[ </a:t>
            </a:r>
            <a:r>
              <a:rPr lang="en-US" altLang="zh-CN" sz="2800" dirty="0" smtClean="0"/>
              <a:t>]</a:t>
            </a:r>
          </a:p>
          <a:p>
            <a:pPr lvl="1"/>
            <a:r>
              <a:rPr lang="zh-CN" altLang="en-US" sz="2400" dirty="0" smtClean="0"/>
              <a:t>表示</a:t>
            </a:r>
            <a:r>
              <a:rPr lang="zh-CN" altLang="en-US" sz="2400" dirty="0"/>
              <a:t>一个点是否在</a:t>
            </a:r>
            <a:r>
              <a:rPr lang="en-US" altLang="zh-CN" sz="2400" dirty="0"/>
              <a:t>stack[ ]</a:t>
            </a:r>
            <a:r>
              <a:rPr lang="zh-CN" altLang="en-US" sz="2400" dirty="0" smtClean="0"/>
              <a:t>数组中，用于判断是返祖边</a:t>
            </a:r>
            <a:r>
              <a:rPr lang="en-US" altLang="zh-CN" sz="2400" dirty="0" smtClean="0"/>
              <a:t>/</a:t>
            </a:r>
            <a:r>
              <a:rPr lang="zh-CN" altLang="en-US" sz="2400" dirty="0" smtClean="0"/>
              <a:t>横叉边。</a:t>
            </a:r>
            <a:endParaRPr lang="zh-CN" altLang="en-US" sz="2400" dirty="0"/>
          </a:p>
        </p:txBody>
      </p:sp>
      <p:sp>
        <p:nvSpPr>
          <p:cNvPr id="4" name="椭圆 3"/>
          <p:cNvSpPr/>
          <p:nvPr/>
        </p:nvSpPr>
        <p:spPr>
          <a:xfrm>
            <a:off x="10033063" y="817632"/>
            <a:ext cx="417259" cy="4172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1</a:t>
            </a:r>
            <a:endParaRPr lang="zh-CN" altLang="en-US" dirty="0"/>
          </a:p>
        </p:txBody>
      </p:sp>
      <p:sp>
        <p:nvSpPr>
          <p:cNvPr id="5" name="椭圆 4"/>
          <p:cNvSpPr/>
          <p:nvPr/>
        </p:nvSpPr>
        <p:spPr>
          <a:xfrm>
            <a:off x="10450322" y="2084502"/>
            <a:ext cx="417259" cy="4172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4</a:t>
            </a:r>
            <a:endParaRPr lang="zh-CN" altLang="en-US" dirty="0"/>
          </a:p>
        </p:txBody>
      </p:sp>
      <p:sp>
        <p:nvSpPr>
          <p:cNvPr id="6" name="椭圆 5"/>
          <p:cNvSpPr/>
          <p:nvPr/>
        </p:nvSpPr>
        <p:spPr>
          <a:xfrm>
            <a:off x="10965841" y="1316839"/>
            <a:ext cx="417259" cy="4172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2</a:t>
            </a:r>
            <a:endParaRPr lang="zh-CN" altLang="en-US" dirty="0"/>
          </a:p>
        </p:txBody>
      </p:sp>
      <p:sp>
        <p:nvSpPr>
          <p:cNvPr id="7" name="椭圆 6"/>
          <p:cNvSpPr/>
          <p:nvPr/>
        </p:nvSpPr>
        <p:spPr>
          <a:xfrm>
            <a:off x="11483402" y="2178310"/>
            <a:ext cx="417259" cy="4172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3</a:t>
            </a:r>
            <a:endParaRPr lang="zh-CN" altLang="en-US" dirty="0"/>
          </a:p>
        </p:txBody>
      </p:sp>
      <p:sp>
        <p:nvSpPr>
          <p:cNvPr id="8" name="椭圆 7"/>
          <p:cNvSpPr/>
          <p:nvPr/>
        </p:nvSpPr>
        <p:spPr>
          <a:xfrm>
            <a:off x="9285425" y="1465615"/>
            <a:ext cx="417259" cy="4172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5</a:t>
            </a:r>
            <a:endParaRPr lang="zh-CN" altLang="en-US" dirty="0"/>
          </a:p>
        </p:txBody>
      </p:sp>
      <p:cxnSp>
        <p:nvCxnSpPr>
          <p:cNvPr id="9" name="直接箭头连接符 8"/>
          <p:cNvCxnSpPr>
            <a:stCxn id="4" idx="6"/>
            <a:endCxn id="6" idx="1"/>
          </p:cNvCxnSpPr>
          <p:nvPr/>
        </p:nvCxnSpPr>
        <p:spPr>
          <a:xfrm>
            <a:off x="10450322" y="1026262"/>
            <a:ext cx="576625" cy="35168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0" name="直接箭头连接符 9"/>
          <p:cNvCxnSpPr>
            <a:stCxn id="6" idx="5"/>
            <a:endCxn id="7" idx="1"/>
          </p:cNvCxnSpPr>
          <p:nvPr/>
        </p:nvCxnSpPr>
        <p:spPr>
          <a:xfrm>
            <a:off x="11321994" y="1672992"/>
            <a:ext cx="222514" cy="56642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1" name="直接箭头连接符 10"/>
          <p:cNvCxnSpPr>
            <a:stCxn id="6" idx="3"/>
            <a:endCxn id="5" idx="7"/>
          </p:cNvCxnSpPr>
          <p:nvPr/>
        </p:nvCxnSpPr>
        <p:spPr>
          <a:xfrm flipH="1">
            <a:off x="10806475" y="1672992"/>
            <a:ext cx="220472" cy="47261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2" name="直接箭头连接符 11"/>
          <p:cNvCxnSpPr>
            <a:stCxn id="5" idx="0"/>
            <a:endCxn id="4" idx="4"/>
          </p:cNvCxnSpPr>
          <p:nvPr/>
        </p:nvCxnSpPr>
        <p:spPr>
          <a:xfrm flipH="1" flipV="1">
            <a:off x="10241693" y="1234891"/>
            <a:ext cx="417259" cy="849611"/>
          </a:xfrm>
          <a:prstGeom prst="straightConnector1">
            <a:avLst/>
          </a:prstGeom>
          <a:ln w="38100">
            <a:solidFill>
              <a:srgbClr val="FF0000"/>
            </a:solidFill>
            <a:prstDash val="dashDot"/>
            <a:tailEnd type="triangle"/>
          </a:ln>
        </p:spPr>
        <p:style>
          <a:lnRef idx="1">
            <a:schemeClr val="accent1"/>
          </a:lnRef>
          <a:fillRef idx="0">
            <a:schemeClr val="accent1"/>
          </a:fillRef>
          <a:effectRef idx="0">
            <a:schemeClr val="accent1"/>
          </a:effectRef>
          <a:fontRef idx="minor">
            <a:schemeClr val="tx1"/>
          </a:fontRef>
        </p:style>
      </p:cxnSp>
      <p:cxnSp>
        <p:nvCxnSpPr>
          <p:cNvPr id="13" name="直接箭头连接符 12"/>
          <p:cNvCxnSpPr>
            <a:stCxn id="4" idx="3"/>
            <a:endCxn id="8" idx="7"/>
          </p:cNvCxnSpPr>
          <p:nvPr/>
        </p:nvCxnSpPr>
        <p:spPr>
          <a:xfrm flipH="1">
            <a:off x="9641578" y="1173785"/>
            <a:ext cx="452591" cy="352936"/>
          </a:xfrm>
          <a:prstGeom prst="straightConnector1">
            <a:avLst/>
          </a:prstGeom>
          <a:ln w="38100">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4" name="直接箭头连接符 13"/>
          <p:cNvCxnSpPr>
            <a:stCxn id="8" idx="4"/>
            <a:endCxn id="15" idx="0"/>
          </p:cNvCxnSpPr>
          <p:nvPr/>
        </p:nvCxnSpPr>
        <p:spPr>
          <a:xfrm>
            <a:off x="9494055" y="1882874"/>
            <a:ext cx="539008" cy="1396658"/>
          </a:xfrm>
          <a:prstGeom prst="straightConnector1">
            <a:avLst/>
          </a:prstGeom>
          <a:ln w="38100">
            <a:prstDash val="solid"/>
            <a:tailEnd type="triangle"/>
          </a:ln>
        </p:spPr>
        <p:style>
          <a:lnRef idx="1">
            <a:schemeClr val="accent1"/>
          </a:lnRef>
          <a:fillRef idx="0">
            <a:schemeClr val="accent1"/>
          </a:fillRef>
          <a:effectRef idx="0">
            <a:schemeClr val="accent1"/>
          </a:effectRef>
          <a:fontRef idx="minor">
            <a:schemeClr val="tx1"/>
          </a:fontRef>
        </p:style>
      </p:cxnSp>
      <p:sp>
        <p:nvSpPr>
          <p:cNvPr id="15" name="椭圆 14"/>
          <p:cNvSpPr/>
          <p:nvPr/>
        </p:nvSpPr>
        <p:spPr>
          <a:xfrm>
            <a:off x="9824433" y="3279532"/>
            <a:ext cx="417259" cy="4172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6</a:t>
            </a:r>
            <a:endParaRPr lang="zh-CN" altLang="en-US" dirty="0"/>
          </a:p>
        </p:txBody>
      </p:sp>
      <p:cxnSp>
        <p:nvCxnSpPr>
          <p:cNvPr id="16" name="直接箭头连接符 15"/>
          <p:cNvCxnSpPr>
            <a:stCxn id="15" idx="7"/>
            <a:endCxn id="5" idx="4"/>
          </p:cNvCxnSpPr>
          <p:nvPr/>
        </p:nvCxnSpPr>
        <p:spPr>
          <a:xfrm flipV="1">
            <a:off x="10180586" y="2501761"/>
            <a:ext cx="478366" cy="838877"/>
          </a:xfrm>
          <a:prstGeom prst="straightConnector1">
            <a:avLst/>
          </a:prstGeom>
          <a:ln w="38100">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7" name="直接箭头连接符 16"/>
          <p:cNvCxnSpPr>
            <a:stCxn id="5" idx="6"/>
            <a:endCxn id="7" idx="2"/>
          </p:cNvCxnSpPr>
          <p:nvPr/>
        </p:nvCxnSpPr>
        <p:spPr>
          <a:xfrm>
            <a:off x="10867581" y="2293132"/>
            <a:ext cx="615821" cy="93808"/>
          </a:xfrm>
          <a:prstGeom prst="straightConnector1">
            <a:avLst/>
          </a:prstGeom>
          <a:ln w="38100">
            <a:solidFill>
              <a:srgbClr val="7030A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8" name="直接箭头连接符 17"/>
          <p:cNvCxnSpPr>
            <a:stCxn id="8" idx="3"/>
            <a:endCxn id="19" idx="7"/>
          </p:cNvCxnSpPr>
          <p:nvPr/>
        </p:nvCxnSpPr>
        <p:spPr>
          <a:xfrm flipH="1">
            <a:off x="8707780" y="1821768"/>
            <a:ext cx="638751" cy="209018"/>
          </a:xfrm>
          <a:prstGeom prst="straightConnector1">
            <a:avLst/>
          </a:prstGeom>
          <a:ln w="38100">
            <a:prstDash val="solid"/>
            <a:tailEnd type="triangle"/>
          </a:ln>
        </p:spPr>
        <p:style>
          <a:lnRef idx="1">
            <a:schemeClr val="accent1"/>
          </a:lnRef>
          <a:fillRef idx="0">
            <a:schemeClr val="accent1"/>
          </a:fillRef>
          <a:effectRef idx="0">
            <a:schemeClr val="accent1"/>
          </a:effectRef>
          <a:fontRef idx="minor">
            <a:schemeClr val="tx1"/>
          </a:fontRef>
        </p:style>
      </p:cxnSp>
      <p:sp>
        <p:nvSpPr>
          <p:cNvPr id="19" name="椭圆 18"/>
          <p:cNvSpPr/>
          <p:nvPr/>
        </p:nvSpPr>
        <p:spPr>
          <a:xfrm>
            <a:off x="8351627" y="1969680"/>
            <a:ext cx="417259" cy="4172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7</a:t>
            </a:r>
            <a:endParaRPr lang="zh-CN" altLang="en-US" dirty="0"/>
          </a:p>
        </p:txBody>
      </p:sp>
      <p:cxnSp>
        <p:nvCxnSpPr>
          <p:cNvPr id="20" name="直接箭头连接符 19"/>
          <p:cNvCxnSpPr>
            <a:stCxn id="19" idx="5"/>
            <a:endCxn id="21" idx="0"/>
          </p:cNvCxnSpPr>
          <p:nvPr/>
        </p:nvCxnSpPr>
        <p:spPr>
          <a:xfrm>
            <a:off x="8707780" y="2325833"/>
            <a:ext cx="127784" cy="536440"/>
          </a:xfrm>
          <a:prstGeom prst="straightConnector1">
            <a:avLst/>
          </a:prstGeom>
          <a:ln w="38100">
            <a:prstDash val="solid"/>
            <a:tailEnd type="triangle"/>
          </a:ln>
        </p:spPr>
        <p:style>
          <a:lnRef idx="1">
            <a:schemeClr val="accent1"/>
          </a:lnRef>
          <a:fillRef idx="0">
            <a:schemeClr val="accent1"/>
          </a:fillRef>
          <a:effectRef idx="0">
            <a:schemeClr val="accent1"/>
          </a:effectRef>
          <a:fontRef idx="minor">
            <a:schemeClr val="tx1"/>
          </a:fontRef>
        </p:style>
      </p:cxnSp>
      <p:sp>
        <p:nvSpPr>
          <p:cNvPr id="21" name="椭圆 20"/>
          <p:cNvSpPr/>
          <p:nvPr/>
        </p:nvSpPr>
        <p:spPr>
          <a:xfrm>
            <a:off x="8626934" y="2862273"/>
            <a:ext cx="417259" cy="4172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8</a:t>
            </a:r>
            <a:endParaRPr lang="zh-CN" altLang="en-US" dirty="0"/>
          </a:p>
        </p:txBody>
      </p:sp>
      <p:cxnSp>
        <p:nvCxnSpPr>
          <p:cNvPr id="22" name="直接箭头连接符 21"/>
          <p:cNvCxnSpPr>
            <a:stCxn id="21" idx="7"/>
            <a:endCxn id="8" idx="4"/>
          </p:cNvCxnSpPr>
          <p:nvPr/>
        </p:nvCxnSpPr>
        <p:spPr>
          <a:xfrm flipV="1">
            <a:off x="8983087" y="1882874"/>
            <a:ext cx="510968" cy="1040505"/>
          </a:xfrm>
          <a:prstGeom prst="straightConnector1">
            <a:avLst/>
          </a:prstGeom>
          <a:ln w="38100">
            <a:solidFill>
              <a:srgbClr val="FF0000"/>
            </a:solidFill>
            <a:prstDash val="dashDot"/>
            <a:tailEnd type="triangle"/>
          </a:ln>
        </p:spPr>
        <p:style>
          <a:lnRef idx="1">
            <a:schemeClr val="accent1"/>
          </a:lnRef>
          <a:fillRef idx="0">
            <a:schemeClr val="accent1"/>
          </a:fillRef>
          <a:effectRef idx="0">
            <a:schemeClr val="accent1"/>
          </a:effectRef>
          <a:fontRef idx="minor">
            <a:schemeClr val="tx1"/>
          </a:fontRef>
        </p:style>
      </p:cxnSp>
      <p:cxnSp>
        <p:nvCxnSpPr>
          <p:cNvPr id="23" name="直接箭头连接符 22"/>
          <p:cNvCxnSpPr>
            <a:stCxn id="21" idx="4"/>
            <a:endCxn id="24" idx="0"/>
          </p:cNvCxnSpPr>
          <p:nvPr/>
        </p:nvCxnSpPr>
        <p:spPr>
          <a:xfrm flipH="1">
            <a:off x="8707780" y="3279532"/>
            <a:ext cx="127784" cy="433151"/>
          </a:xfrm>
          <a:prstGeom prst="straightConnector1">
            <a:avLst/>
          </a:prstGeom>
          <a:ln w="38100">
            <a:prstDash val="solid"/>
            <a:tailEnd type="triangle"/>
          </a:ln>
        </p:spPr>
        <p:style>
          <a:lnRef idx="1">
            <a:schemeClr val="accent1"/>
          </a:lnRef>
          <a:fillRef idx="0">
            <a:schemeClr val="accent1"/>
          </a:fillRef>
          <a:effectRef idx="0">
            <a:schemeClr val="accent1"/>
          </a:effectRef>
          <a:fontRef idx="minor">
            <a:schemeClr val="tx1"/>
          </a:fontRef>
        </p:style>
      </p:cxnSp>
      <p:sp>
        <p:nvSpPr>
          <p:cNvPr id="24" name="椭圆 23"/>
          <p:cNvSpPr/>
          <p:nvPr/>
        </p:nvSpPr>
        <p:spPr>
          <a:xfrm>
            <a:off x="8499150" y="3712683"/>
            <a:ext cx="417259" cy="4172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9</a:t>
            </a:r>
            <a:endParaRPr lang="zh-CN" altLang="en-US" dirty="0"/>
          </a:p>
        </p:txBody>
      </p:sp>
    </p:spTree>
    <p:extLst>
      <p:ext uri="{BB962C8B-B14F-4D97-AF65-F5344CB8AC3E}">
        <p14:creationId xmlns:p14="http://schemas.microsoft.com/office/powerpoint/2010/main" val="979245138"/>
      </p:ext>
    </p:extLst>
  </p:cSld>
  <p:clrMapOvr>
    <a:masterClrMapping/>
  </p:clrMapOvr>
  <p:timing>
    <p:tnLst>
      <p:par>
        <p:cTn id="1" dur="indefinite" restart="never" nodeType="tmRoot"/>
      </p:par>
    </p:tnLst>
  </p:timing>
</p:sld>
</file>

<file path=ppt/theme/theme1.xml><?xml version="1.0" encoding="utf-8"?>
<a:theme xmlns:a="http://schemas.openxmlformats.org/drawingml/2006/main" name="竞赛课件模板">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暗香扑面">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Book"/>
        <a:ea typeface=""/>
        <a:cs typeface=""/>
        <a:font script="Jpan" typeface="HG創英角ｺﾞｼｯｸUB"/>
        <a:font script="Hang" typeface="맑은 고딕"/>
        <a:font script="Hans" typeface="黑体"/>
        <a:font script="Hant" typeface="新細明體"/>
        <a:font script="Arab" typeface="Arial"/>
        <a:font script="Hebr" typeface="Arial"/>
        <a:font script="Thai" typeface="Cordian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竞赛幻灯片模板.potx" id="{C54203AD-61DB-431A-A4F4-839EF71CE839}" vid="{681460BF-5B1C-4879-B201-A67A0F131BA9}"/>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竞赛幻灯片模板</Template>
  <TotalTime>9635</TotalTime>
  <Words>6959</Words>
  <Application>Microsoft Office PowerPoint</Application>
  <PresentationFormat>宽屏</PresentationFormat>
  <Paragraphs>874</Paragraphs>
  <Slides>77</Slides>
  <Notes>2</Notes>
  <HiddenSlides>0</HiddenSlides>
  <MMClips>0</MMClips>
  <ScaleCrop>false</ScaleCrop>
  <HeadingPairs>
    <vt:vector size="6" baseType="variant">
      <vt:variant>
        <vt:lpstr>已用的字体</vt:lpstr>
      </vt:variant>
      <vt:variant>
        <vt:i4>17</vt:i4>
      </vt:variant>
      <vt:variant>
        <vt:lpstr>主题</vt:lpstr>
      </vt:variant>
      <vt:variant>
        <vt:i4>1</vt:i4>
      </vt:variant>
      <vt:variant>
        <vt:lpstr>幻灯片标题</vt:lpstr>
      </vt:variant>
      <vt:variant>
        <vt:i4>77</vt:i4>
      </vt:variant>
    </vt:vector>
  </HeadingPairs>
  <TitlesOfParts>
    <vt:vector size="95" baseType="lpstr">
      <vt:lpstr>-apple-system</vt:lpstr>
      <vt:lpstr>Arial Unicode MS</vt:lpstr>
      <vt:lpstr>MathJax_Main</vt:lpstr>
      <vt:lpstr>MathJax_Math</vt:lpstr>
      <vt:lpstr>Microsoft JhengHei UI</vt:lpstr>
      <vt:lpstr>黑体</vt:lpstr>
      <vt:lpstr>华文楷体</vt:lpstr>
      <vt:lpstr>华文新魏</vt:lpstr>
      <vt:lpstr>隶书</vt:lpstr>
      <vt:lpstr>宋体</vt:lpstr>
      <vt:lpstr>微软雅黑</vt:lpstr>
      <vt:lpstr>Arial</vt:lpstr>
      <vt:lpstr>Calibri</vt:lpstr>
      <vt:lpstr>Cambria Math</vt:lpstr>
      <vt:lpstr>Franklin Gothic Book</vt:lpstr>
      <vt:lpstr>Times New Roman</vt:lpstr>
      <vt:lpstr>Wingdings</vt:lpstr>
      <vt:lpstr>竞赛课件模板</vt:lpstr>
      <vt:lpstr>图的连通问题</vt:lpstr>
      <vt:lpstr>有向图的连通性</vt:lpstr>
      <vt:lpstr>有向图强连通分量</vt:lpstr>
      <vt:lpstr>强连通分量</vt:lpstr>
      <vt:lpstr>Dfs求强连通分量</vt:lpstr>
      <vt:lpstr>DFS生成树与强连通分量之间的关系</vt:lpstr>
      <vt:lpstr>Dfs求强连通子图</vt:lpstr>
      <vt:lpstr>tarjan求强连通分量</vt:lpstr>
      <vt:lpstr>数据结构</vt:lpstr>
      <vt:lpstr>1</vt:lpstr>
      <vt:lpstr>2</vt:lpstr>
      <vt:lpstr>3</vt:lpstr>
      <vt:lpstr>4</vt:lpstr>
      <vt:lpstr>模拟过程</vt:lpstr>
      <vt:lpstr>常规数据结构</vt:lpstr>
      <vt:lpstr>PowerPoint 演示文稿</vt:lpstr>
      <vt:lpstr>缩点重新构建无环有向图</vt:lpstr>
      <vt:lpstr>缩点构图</vt:lpstr>
      <vt:lpstr>1309. [HAOI 2006]受欢迎的牛</vt:lpstr>
      <vt:lpstr>【题目描述】</vt:lpstr>
      <vt:lpstr>【输入输出格式】</vt:lpstr>
      <vt:lpstr>【样例输入输出】</vt:lpstr>
      <vt:lpstr>【问题分析】</vt:lpstr>
      <vt:lpstr>908. [USACO 5.3] 校园网</vt:lpstr>
      <vt:lpstr>【试题描述】</vt:lpstr>
      <vt:lpstr>【输入输出格式】</vt:lpstr>
      <vt:lpstr>【输入输出样例】</vt:lpstr>
      <vt:lpstr>【问题分析】</vt:lpstr>
      <vt:lpstr>证明</vt:lpstr>
      <vt:lpstr>另一种证明</vt:lpstr>
      <vt:lpstr>3645. [BZOJ 2438]杀人游戏</vt:lpstr>
      <vt:lpstr>【题目描述】</vt:lpstr>
      <vt:lpstr>【输入输出格式】</vt:lpstr>
      <vt:lpstr>【样例输入输出】</vt:lpstr>
      <vt:lpstr>【问题简述】</vt:lpstr>
      <vt:lpstr>问题分析</vt:lpstr>
      <vt:lpstr>3378. [BZOJ 2330]银河</vt:lpstr>
      <vt:lpstr>【题目描述】</vt:lpstr>
      <vt:lpstr>【输入输出格式】</vt:lpstr>
      <vt:lpstr>【样例输入输出】</vt:lpstr>
      <vt:lpstr>【差分约束建模】</vt:lpstr>
      <vt:lpstr>【样例输入输出】</vt:lpstr>
      <vt:lpstr>【样例输入输出】</vt:lpstr>
      <vt:lpstr>无向图连通性</vt:lpstr>
      <vt:lpstr>无向图的连通性</vt:lpstr>
      <vt:lpstr>无向图的割点</vt:lpstr>
      <vt:lpstr>无向图的割边(桥)</vt:lpstr>
      <vt:lpstr>无向图的割点与桥</vt:lpstr>
      <vt:lpstr>双连通分量</vt:lpstr>
      <vt:lpstr>求无向图的割点与桥_1</vt:lpstr>
      <vt:lpstr>求无向图的割点与桥_2</vt:lpstr>
      <vt:lpstr>求割点</vt:lpstr>
      <vt:lpstr>求桥</vt:lpstr>
      <vt:lpstr>3143. [POI 2008]BLO-Blockade</vt:lpstr>
      <vt:lpstr>【题目描述】</vt:lpstr>
      <vt:lpstr>【试题简述】</vt:lpstr>
      <vt:lpstr>【输入输出格式】</vt:lpstr>
      <vt:lpstr>【样例输入输出1】</vt:lpstr>
      <vt:lpstr>【试题简述】</vt:lpstr>
      <vt:lpstr>问题分析</vt:lpstr>
      <vt:lpstr>1348. [HNOI 2012] 矿场搭建</vt:lpstr>
      <vt:lpstr>【题目描述】</vt:lpstr>
      <vt:lpstr>【输入输出格式】</vt:lpstr>
      <vt:lpstr>【样例1输入输出】</vt:lpstr>
      <vt:lpstr>【问题简述】</vt:lpstr>
      <vt:lpstr>问题分析</vt:lpstr>
      <vt:lpstr>3157. [POJ 3694]Network</vt:lpstr>
      <vt:lpstr>【题目描述】</vt:lpstr>
      <vt:lpstr>【输入输出格式】</vt:lpstr>
      <vt:lpstr>【样例输入输出】</vt:lpstr>
      <vt:lpstr>Network</vt:lpstr>
      <vt:lpstr>3250. [POJ 2942]圆桌骑士</vt:lpstr>
      <vt:lpstr>Knights of the Round Table</vt:lpstr>
      <vt:lpstr>Knights of the Round Table</vt:lpstr>
      <vt:lpstr>SDOI2010. 所驼门王的宝藏</vt:lpstr>
      <vt:lpstr>SDOI2010. 所驼门王的宝藏</vt:lpstr>
      <vt:lpstr>强连通分量的Tarjan算法</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图的连通问题</dc:title>
  <dc:creator>Windows 用户</dc:creator>
  <cp:lastModifiedBy>Microsoft 帐户</cp:lastModifiedBy>
  <cp:revision>220</cp:revision>
  <dcterms:created xsi:type="dcterms:W3CDTF">2018-09-14T10:48:42Z</dcterms:created>
  <dcterms:modified xsi:type="dcterms:W3CDTF">2024-01-26T07:14:00Z</dcterms:modified>
</cp:coreProperties>
</file>