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25"/>
  </p:notesMasterIdLst>
  <p:sldIdLst>
    <p:sldId id="363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4" r:id="rId16"/>
    <p:sldId id="335" r:id="rId17"/>
    <p:sldId id="336" r:id="rId18"/>
    <p:sldId id="337" r:id="rId19"/>
    <p:sldId id="338" r:id="rId20"/>
    <p:sldId id="339" r:id="rId21"/>
    <p:sldId id="369" r:id="rId22"/>
    <p:sldId id="373" r:id="rId23"/>
    <p:sldId id="374" r:id="rId24"/>
  </p:sldIdLst>
  <p:sldSz cx="9144000" cy="571976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2" autoAdjust="0"/>
    <p:restoredTop sz="84556" autoAdjust="0"/>
  </p:normalViewPr>
  <p:slideViewPr>
    <p:cSldViewPr snapToGrid="0">
      <p:cViewPr varScale="1">
        <p:scale>
          <a:sx n="86" d="100"/>
          <a:sy n="86" d="100"/>
        </p:scale>
        <p:origin x="1258" y="58"/>
      </p:cViewPr>
      <p:guideLst>
        <p:guide orient="horz" pos="180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91221" y="1279287"/>
            <a:ext cx="5521302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790575" y="1279525"/>
            <a:ext cx="5521325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41B66-44B0-4E73-9A60-4768541B63B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2C11B5-3253-96EC-9AF5-DA7D54E3C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36082"/>
            <a:ext cx="6858000" cy="199132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FDA77B5-9C6D-FCEE-6C53-FC07EFD60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04200"/>
            <a:ext cx="6858000" cy="138095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A335FA-0213-24E8-25C5-4372093CF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F50331F-342B-86D1-A497-921601A4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02C4DEE-C384-947E-459E-B221E2281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E4BE33-EC1D-4BDB-8015-45DF6AF7B3DB}" type="slidenum">
              <a:rPr lang="en-US" altLang="zh-CN" smtClean="0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263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A37B05-A99B-EE97-362D-83291D6A0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FF7A1EF-492F-73A5-7C22-2BFEAD252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A28A1D-23FC-5AC1-6D06-49AB9EDAF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5B9CE18-AB0E-E200-D617-9819D66C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786921-A8CE-7D14-D9BF-C43F250EC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0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AE26E69-D6E4-91FF-404C-DE08929BB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04524"/>
            <a:ext cx="1971675" cy="484723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8D81478-D38A-3FC8-6DD8-BBED6E5DE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04524"/>
            <a:ext cx="5800725" cy="484723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49C697B-A507-2A7F-069B-9394B9063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5ACA85-18CA-A77A-ECDB-A9C771667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7D0523-D406-8720-28F8-07F855DDA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7856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amisis\Desktop\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72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196087" y="366693"/>
            <a:ext cx="8751827" cy="472890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2"/>
            <a:r>
              <a:rPr lang="zh-CN" altLang="en-US" dirty="0"/>
              <a:t>第二级</a:t>
            </a:r>
          </a:p>
          <a:p>
            <a:pPr lvl="3"/>
            <a:r>
              <a:rPr lang="zh-CN" altLang="en-US" dirty="0"/>
              <a:t>第三级</a:t>
            </a:r>
          </a:p>
          <a:p>
            <a:pPr lvl="4"/>
            <a:r>
              <a:rPr lang="zh-CN" altLang="en-US" dirty="0"/>
              <a:t>第四级</a:t>
            </a:r>
          </a:p>
          <a:p>
            <a:pPr lvl="5"/>
            <a:r>
              <a:rPr lang="zh-CN" altLang="en-US" dirty="0"/>
              <a:t>第五级</a:t>
            </a:r>
          </a:p>
        </p:txBody>
      </p:sp>
      <p:pic>
        <p:nvPicPr>
          <p:cNvPr id="9" name="图片 8" descr="logo_blue_3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55977" y="217164"/>
            <a:ext cx="1354811" cy="49997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997" y="234096"/>
            <a:ext cx="1279537" cy="46374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4CFAF7-1369-4FBA-CD1F-1AEBBC7EF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78C578-65BA-A040-7767-B7E7242BC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30AE05-E85C-E29C-EC8D-CD54FAB63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7E76-EA4F-4CA1-997D-A6C307DCD393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9C5DBC-F121-A392-1CEB-906B08781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72C502-001B-9FA5-B072-C50EA363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3BDF2-AF90-4E60-900F-8364D29474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30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7DCBDB-E5FD-3F78-9109-C3F19131B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425970"/>
            <a:ext cx="7886700" cy="237926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DD7D8A-56E2-33CC-7464-59DE52644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827740"/>
            <a:ext cx="7886700" cy="125119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35D582-B906-A888-6400-08DDBA1C6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BADBBB-2285-C7A2-C0E2-E22B6FDA3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4A7A3B-B644-9AD3-3028-D66E4C0FD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logo_blue_3">
            <a:extLst>
              <a:ext uri="{FF2B5EF4-FFF2-40B4-BE49-F238E27FC236}">
                <a16:creationId xmlns:a16="http://schemas.microsoft.com/office/drawing/2014/main" id="{84F08737-1646-6E29-996F-258A9ABD5D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55977" y="217164"/>
            <a:ext cx="1354811" cy="49997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97C8239-3343-0DB8-341C-CD2449E222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997" y="234096"/>
            <a:ext cx="1279537" cy="4637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301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443ABA-9317-7E73-9902-962A08FFD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9CBF76-C3DD-7156-56DE-4F4C846407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522622"/>
            <a:ext cx="3886200" cy="36291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029E446-2633-AC20-285F-F815D0FA7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522622"/>
            <a:ext cx="3886200" cy="36291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CC74EA4-63DD-1325-2976-F26F74B7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4DBD3F9-774D-7B86-A9C9-CE2E06A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23D5231-123E-7456-47B0-07F64183A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 descr="logo_blue_3">
            <a:extLst>
              <a:ext uri="{FF2B5EF4-FFF2-40B4-BE49-F238E27FC236}">
                <a16:creationId xmlns:a16="http://schemas.microsoft.com/office/drawing/2014/main" id="{BFE6AA6B-8831-64F3-F469-6BD33DEF5B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55977" y="217164"/>
            <a:ext cx="1354811" cy="499973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6DC88C8D-2BB7-5753-A852-E79B9B744FE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997" y="234096"/>
            <a:ext cx="1279537" cy="4637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486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28FC08-0712-594D-3B5C-EFBF4592A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04525"/>
            <a:ext cx="7886700" cy="110555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79C673-6CA1-24B8-9439-4B6BCCB61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402137"/>
            <a:ext cx="3868340" cy="68716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5F7120B-3125-19D3-551D-18134A18D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089302"/>
            <a:ext cx="3868340" cy="307304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245DBA0-6DB9-2D23-411F-2EA939348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02137"/>
            <a:ext cx="3887391" cy="68716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810B022-AACC-5AB6-4054-908C79A9D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089302"/>
            <a:ext cx="3887391" cy="307304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066A0BC-3F7D-0EBB-0C38-E28A46475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0F58-3108-4415-857A-6D0360DF626E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A5C93BB-B078-0321-DC34-14E6998CD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CAA87D6-700D-4B3D-FB5F-B47E0A88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5CE2-CEAD-46BB-861E-7D62265DC96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 descr="logo_blue_3">
            <a:extLst>
              <a:ext uri="{FF2B5EF4-FFF2-40B4-BE49-F238E27FC236}">
                <a16:creationId xmlns:a16="http://schemas.microsoft.com/office/drawing/2014/main" id="{80952677-D563-5185-0D4A-4F747E2836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55977" y="217164"/>
            <a:ext cx="1354811" cy="499973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F0AA2123-161A-D0D4-4B4A-ED13FA88C97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997" y="234096"/>
            <a:ext cx="1279537" cy="4637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094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3FC2C7-33D5-7DE6-2172-AB42726B2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7D3DB8A-6696-184B-23EF-386601709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00D8016-4DDC-AC30-7FE1-9FA944829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DF8DA06-71C1-8F66-61E7-C954E16C5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6" name="图片 5" descr="logo_blue_3">
            <a:extLst>
              <a:ext uri="{FF2B5EF4-FFF2-40B4-BE49-F238E27FC236}">
                <a16:creationId xmlns:a16="http://schemas.microsoft.com/office/drawing/2014/main" id="{44DE879E-AEC6-F1C5-17C9-BBFE6DC3DC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55977" y="217164"/>
            <a:ext cx="1354811" cy="499973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7E383E0-B277-7077-BD5D-3576D5E4397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997" y="234096"/>
            <a:ext cx="1279537" cy="4637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6194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15B2B4B-8012-BA9A-6AD8-526BBCDA7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AEB7F67-28EA-A831-B2A4-AAE7FD8C0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81280DD-D905-2BE9-06CB-B3B1C9172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 descr="logo_blue_3">
            <a:extLst>
              <a:ext uri="{FF2B5EF4-FFF2-40B4-BE49-F238E27FC236}">
                <a16:creationId xmlns:a16="http://schemas.microsoft.com/office/drawing/2014/main" id="{F5E1EEC0-3751-AE0D-6ACC-6AA9DE6D6D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55977" y="217164"/>
            <a:ext cx="1354811" cy="49997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3F832682-063B-3C85-2755-7D4E8D6A02F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997" y="234096"/>
            <a:ext cx="1279537" cy="4637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0974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59A13B-6437-46E5-528C-B7782B53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81318"/>
            <a:ext cx="2949178" cy="133461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C84534-A85D-D201-7832-BA7C02760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823540"/>
            <a:ext cx="4629150" cy="406473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C3D49A6-279C-9B51-FE0B-2A4D6BEE6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715929"/>
            <a:ext cx="2949178" cy="317897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FD1A89B-15D0-3A5F-0E9D-C108A7561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9350414-82FC-3B35-F4A3-029E5E0C0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E6594AE-BD5B-C4FB-3F47-E6C2EEF92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9245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787757-01F1-851B-E3F7-48F7CFF3B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81318"/>
            <a:ext cx="2949178" cy="133461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30B4858-407D-D23E-5CFE-A2EB1AD71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823540"/>
            <a:ext cx="4629150" cy="406473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C4DF718-AF0E-B44B-DF30-16A33412F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715929"/>
            <a:ext cx="2949178" cy="317897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8E1A0EB-C57E-7397-3803-89AF944BE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19001A1-6CE1-BD17-E68F-2737E2449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64A5D7A-FF51-BD1D-F0D6-EC996224C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 descr="logo_blue_3">
            <a:extLst>
              <a:ext uri="{FF2B5EF4-FFF2-40B4-BE49-F238E27FC236}">
                <a16:creationId xmlns:a16="http://schemas.microsoft.com/office/drawing/2014/main" id="{B0A0CCB7-9D19-263B-A22F-C4EE37F3FE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55977" y="217164"/>
            <a:ext cx="1354811" cy="499973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60C5AEC-25A4-5FED-27EE-C717592990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997" y="234096"/>
            <a:ext cx="1279537" cy="4637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2741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199CD7C-B9EC-10F6-3247-38BE30033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525"/>
            <a:ext cx="7886700" cy="1105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8E74B22-927C-D56D-6A77-D5A61B69D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22622"/>
            <a:ext cx="7886700" cy="3629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84137B-F107-C087-BC5D-A02771C1D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301374"/>
            <a:ext cx="2057400" cy="304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0CE79-49FB-443D-BEF8-6B709DE8FD0C}" type="datetimeFigureOut">
              <a:rPr lang="zh-CN" altLang="en-US" smtClean="0"/>
              <a:t>2025/7/10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ACD41E-9059-3D47-795C-6AAC51DCD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01374"/>
            <a:ext cx="3086100" cy="304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C047D8-33F7-87D4-F775-55F914B7A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5301374"/>
            <a:ext cx="2057400" cy="304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4922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58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12281" y="2006503"/>
            <a:ext cx="5919437" cy="745506"/>
          </a:xfrm>
        </p:spPr>
        <p:txBody>
          <a:bodyPr/>
          <a:lstStyle/>
          <a:p>
            <a:r>
              <a:rPr lang="zh-CN" altLang="en-US" dirty="0"/>
              <a:t>动态规划优化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1.3  </a:t>
            </a:r>
            <a:r>
              <a:rPr lang="zh-CN" altLang="en-US" b="1" dirty="0"/>
              <a:t>柠檬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不难发现每一段的开头和结尾都是这一段指定的</a:t>
            </a:r>
            <a:r>
              <a:rPr lang="en-US" altLang="zh-CN" dirty="0"/>
              <a:t>x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表示前</a:t>
            </a:r>
            <a:r>
              <a:rPr lang="en-US" altLang="zh-CN" dirty="0" err="1"/>
              <a:t>i</a:t>
            </a:r>
            <a:r>
              <a:rPr lang="zh-CN" altLang="en-US" dirty="0"/>
              <a:t>个数的最大价值和。</a:t>
            </a:r>
            <a:endParaRPr lang="en-US" altLang="zh-CN" dirty="0"/>
          </a:p>
          <a:p>
            <a:r>
              <a:rPr lang="en-US" altLang="zh-CN" dirty="0"/>
              <a:t>s[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表示前</a:t>
            </a:r>
            <a:r>
              <a:rPr lang="en-US" altLang="zh-CN" dirty="0" err="1"/>
              <a:t>i</a:t>
            </a:r>
            <a:r>
              <a:rPr lang="zh-CN" altLang="en-US" dirty="0"/>
              <a:t>个数中</a:t>
            </a:r>
            <a:r>
              <a:rPr lang="en-US" altLang="zh-CN" dirty="0"/>
              <a:t>a[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出现的次数。</a:t>
            </a:r>
            <a:endParaRPr lang="en-US" altLang="zh-CN" dirty="0"/>
          </a:p>
          <a:p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]=max{f[j]+a[</a:t>
            </a:r>
            <a:r>
              <a:rPr lang="en-US" altLang="zh-CN" dirty="0" err="1"/>
              <a:t>i</a:t>
            </a:r>
            <a:r>
              <a:rPr lang="en-US" altLang="zh-CN" dirty="0"/>
              <a:t>](s[</a:t>
            </a:r>
            <a:r>
              <a:rPr lang="en-US" altLang="zh-CN" dirty="0" err="1"/>
              <a:t>i</a:t>
            </a:r>
            <a:r>
              <a:rPr lang="en-US" altLang="zh-CN" dirty="0"/>
              <a:t>]-s[j+1]+1)</a:t>
            </a:r>
            <a:r>
              <a:rPr lang="en-US" altLang="zh-CN" baseline="30000" dirty="0"/>
              <a:t>2</a:t>
            </a:r>
            <a:r>
              <a:rPr lang="en-US" altLang="zh-CN" dirty="0"/>
              <a:t>}</a:t>
            </a:r>
            <a:r>
              <a:rPr lang="zh-CN" altLang="en-US" dirty="0"/>
              <a:t>，其中</a:t>
            </a:r>
            <a:r>
              <a:rPr lang="en-US" altLang="zh-CN" dirty="0"/>
              <a:t>a[j+1]=a[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对每个</a:t>
            </a:r>
            <a:r>
              <a:rPr lang="en-US" altLang="zh-CN" dirty="0"/>
              <a:t>a[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分别维护决策，不难发现决策是单调的。</a:t>
            </a:r>
            <a:endParaRPr lang="en-US" altLang="zh-CN" dirty="0"/>
          </a:p>
          <a:p>
            <a:r>
              <a:rPr lang="zh-CN" altLang="en-US" dirty="0"/>
              <a:t>时间复杂度</a:t>
            </a:r>
            <a:r>
              <a:rPr lang="en-US" altLang="zh-CN" dirty="0"/>
              <a:t>O(</a:t>
            </a:r>
            <a:r>
              <a:rPr lang="en-US" altLang="zh-CN" dirty="0" err="1"/>
              <a:t>nlogn</a:t>
            </a:r>
            <a:r>
              <a:rPr lang="en-US" altLang="zh-CN" dirty="0"/>
              <a:t>)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决策单调性优化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有时状态转移方程形如</a:t>
            </a:r>
            <a:r>
              <a:rPr lang="en-US" altLang="zh-CN" dirty="0"/>
              <a:t>f[s][</a:t>
            </a:r>
            <a:r>
              <a:rPr lang="en-US" altLang="zh-CN" dirty="0" err="1"/>
              <a:t>i</a:t>
            </a:r>
            <a:r>
              <a:rPr lang="en-US" altLang="zh-CN" dirty="0"/>
              <a:t>]=min{f[s-1][j]+w(</a:t>
            </a:r>
            <a:r>
              <a:rPr lang="en-US" altLang="zh-CN" dirty="0" err="1"/>
              <a:t>s,j,i</a:t>
            </a:r>
            <a:r>
              <a:rPr lang="en-US" altLang="zh-CN" dirty="0"/>
              <a:t>)}</a:t>
            </a:r>
            <a:r>
              <a:rPr lang="zh-CN" altLang="en-US" dirty="0"/>
              <a:t>，其中</a:t>
            </a:r>
            <a:r>
              <a:rPr lang="en-US" altLang="zh-CN" dirty="0"/>
              <a:t>j&lt;</a:t>
            </a:r>
            <a:r>
              <a:rPr lang="en-US" altLang="zh-CN" dirty="0" err="1"/>
              <a:t>i</a:t>
            </a:r>
            <a:r>
              <a:rPr lang="zh-CN" altLang="en-US" dirty="0"/>
              <a:t>，且</a:t>
            </a:r>
            <a:r>
              <a:rPr lang="en-US" altLang="zh-CN" dirty="0"/>
              <a:t>g(</a:t>
            </a:r>
            <a:r>
              <a:rPr lang="en-US" altLang="zh-CN" dirty="0" err="1"/>
              <a:t>s,i</a:t>
            </a:r>
            <a:r>
              <a:rPr lang="en-US" altLang="zh-CN" dirty="0"/>
              <a:t>)&lt;=g(s,i+1)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如果</a:t>
            </a:r>
            <a:r>
              <a:rPr lang="en-US" altLang="zh-CN" dirty="0"/>
              <a:t>w(</a:t>
            </a:r>
            <a:r>
              <a:rPr lang="en-US" altLang="zh-CN" dirty="0" err="1"/>
              <a:t>s,j,i</a:t>
            </a:r>
            <a:r>
              <a:rPr lang="en-US" altLang="zh-CN" dirty="0"/>
              <a:t>)</a:t>
            </a:r>
            <a:r>
              <a:rPr lang="zh-CN" altLang="en-US" dirty="0"/>
              <a:t>不能很快算出，之前的方法就不再适用了。</a:t>
            </a:r>
            <a:endParaRPr lang="en-US" altLang="zh-CN" dirty="0"/>
          </a:p>
          <a:p>
            <a:r>
              <a:rPr lang="zh-CN" altLang="en-US" dirty="0"/>
              <a:t>假设</a:t>
            </a:r>
            <a:r>
              <a:rPr lang="en-US" altLang="zh-CN" dirty="0" err="1"/>
              <a:t>i</a:t>
            </a:r>
            <a:r>
              <a:rPr lang="zh-CN" altLang="en-US" dirty="0"/>
              <a:t>的取值范围是</a:t>
            </a:r>
            <a:r>
              <a:rPr lang="en-US" altLang="zh-CN" dirty="0"/>
              <a:t>[</a:t>
            </a:r>
            <a:r>
              <a:rPr lang="en-US" altLang="zh-CN" dirty="0" err="1"/>
              <a:t>l,r</a:t>
            </a:r>
            <a:r>
              <a:rPr lang="en-US" altLang="zh-CN" dirty="0"/>
              <a:t>]</a:t>
            </a:r>
            <a:r>
              <a:rPr lang="zh-CN" altLang="en-US" dirty="0"/>
              <a:t>，取</a:t>
            </a:r>
            <a:r>
              <a:rPr lang="en-US" altLang="zh-CN" dirty="0"/>
              <a:t>m=(</a:t>
            </a:r>
            <a:r>
              <a:rPr lang="en-US" altLang="zh-CN" dirty="0" err="1"/>
              <a:t>l+r</a:t>
            </a:r>
            <a:r>
              <a:rPr lang="en-US" altLang="zh-CN" dirty="0"/>
              <a:t>)/2</a:t>
            </a:r>
            <a:r>
              <a:rPr lang="zh-CN" altLang="en-US" dirty="0"/>
              <a:t>。我们可以先求出</a:t>
            </a:r>
            <a:r>
              <a:rPr lang="en-US" altLang="zh-CN" dirty="0"/>
              <a:t>g(</a:t>
            </a:r>
            <a:r>
              <a:rPr lang="en-US" altLang="zh-CN" dirty="0" err="1"/>
              <a:t>s,m</a:t>
            </a:r>
            <a:r>
              <a:rPr lang="en-US" altLang="zh-CN" dirty="0"/>
              <a:t>)</a:t>
            </a:r>
            <a:r>
              <a:rPr lang="zh-CN" altLang="en-US" dirty="0"/>
              <a:t>，然后递归处理</a:t>
            </a:r>
            <a:r>
              <a:rPr lang="en-US" altLang="zh-CN" dirty="0"/>
              <a:t>[l,m-1]</a:t>
            </a:r>
            <a:r>
              <a:rPr lang="zh-CN" altLang="en-US" dirty="0"/>
              <a:t>和</a:t>
            </a:r>
            <a:r>
              <a:rPr lang="en-US" altLang="zh-CN" dirty="0"/>
              <a:t>[m+1,r]</a:t>
            </a:r>
            <a:r>
              <a:rPr lang="zh-CN" altLang="en-US" dirty="0"/>
              <a:t>。</a:t>
            </a:r>
            <a:endParaRPr lang="en-US" altLang="zh-C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1.4  Minimization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给定一个长度为</a:t>
            </a:r>
            <a:r>
              <a:rPr lang="en-US" altLang="zh-CN" dirty="0"/>
              <a:t>n</a:t>
            </a:r>
            <a:r>
              <a:rPr lang="zh-CN" altLang="en-US" dirty="0"/>
              <a:t>的序列。你需要将它分为</a:t>
            </a:r>
            <a:r>
              <a:rPr lang="en-US" altLang="zh-CN" dirty="0"/>
              <a:t>m</a:t>
            </a:r>
            <a:r>
              <a:rPr lang="zh-CN" altLang="en-US" dirty="0"/>
              <a:t>段，每一段的代价为这一段内相同的数的对数，最小化代价总和。</a:t>
            </a:r>
            <a:endParaRPr lang="en-US" altLang="zh-CN" dirty="0"/>
          </a:p>
          <a:p>
            <a:r>
              <a:rPr lang="en-US" altLang="zh-CN" dirty="0"/>
              <a:t>n&lt;=10</a:t>
            </a:r>
            <a:r>
              <a:rPr lang="en-US" altLang="zh-CN" baseline="30000" dirty="0"/>
              <a:t>5</a:t>
            </a:r>
            <a:r>
              <a:rPr lang="zh-CN" altLang="en-US" dirty="0"/>
              <a:t>，</a:t>
            </a:r>
            <a:r>
              <a:rPr lang="en-US" altLang="zh-CN" dirty="0"/>
              <a:t>m&lt;=20</a:t>
            </a:r>
          </a:p>
          <a:p>
            <a:r>
              <a:rPr lang="en-US" altLang="zh-CN" dirty="0"/>
              <a:t>https://codeforces.com/contest/868/problem/F20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1.4  Minimization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f(</a:t>
            </a:r>
            <a:r>
              <a:rPr lang="en-US" altLang="zh-CN" dirty="0" err="1"/>
              <a:t>i,j</a:t>
            </a:r>
            <a:r>
              <a:rPr lang="en-US" altLang="zh-CN" dirty="0"/>
              <a:t>)</a:t>
            </a:r>
            <a:r>
              <a:rPr lang="zh-CN" altLang="en-US" dirty="0"/>
              <a:t>表示前</a:t>
            </a:r>
            <a:r>
              <a:rPr lang="en-US" altLang="zh-CN" dirty="0" err="1"/>
              <a:t>j</a:t>
            </a:r>
            <a:r>
              <a:rPr lang="zh-CN" altLang="en-US" dirty="0"/>
              <a:t>个数分为</a:t>
            </a:r>
            <a:r>
              <a:rPr lang="en-US" altLang="zh-CN" dirty="0"/>
              <a:t>i</a:t>
            </a:r>
            <a:r>
              <a:rPr lang="zh-CN" altLang="en-US" dirty="0"/>
              <a:t>段的最小代价。</a:t>
            </a:r>
            <a:endParaRPr lang="en-US" altLang="zh-CN" dirty="0"/>
          </a:p>
          <a:p>
            <a:r>
              <a:rPr lang="en-US" altLang="zh-CN" dirty="0"/>
              <a:t>f(</a:t>
            </a:r>
            <a:r>
              <a:rPr lang="en-US" altLang="zh-CN" dirty="0" err="1"/>
              <a:t>i,j</a:t>
            </a:r>
            <a:r>
              <a:rPr lang="en-US" altLang="zh-CN" dirty="0"/>
              <a:t>)=min{f(i-1,k-1)+w(</a:t>
            </a:r>
            <a:r>
              <a:rPr lang="en-US" altLang="zh-CN" dirty="0" err="1"/>
              <a:t>k,j</a:t>
            </a:r>
            <a:r>
              <a:rPr lang="en-US" altLang="zh-CN" dirty="0"/>
              <a:t>)}</a:t>
            </a:r>
            <a:r>
              <a:rPr lang="zh-CN" altLang="en-US" dirty="0"/>
              <a:t>，其中</a:t>
            </a:r>
            <a:r>
              <a:rPr lang="en-US" altLang="zh-CN" dirty="0"/>
              <a:t>k&lt;j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注意到我们可以维护一对</a:t>
            </a:r>
            <a:r>
              <a:rPr lang="en-US" altLang="zh-CN" dirty="0" err="1"/>
              <a:t>l,r</a:t>
            </a:r>
            <a:r>
              <a:rPr lang="zh-CN" altLang="en-US" dirty="0"/>
              <a:t>，记录</a:t>
            </a:r>
            <a:r>
              <a:rPr lang="en-US" altLang="zh-CN" dirty="0"/>
              <a:t>[</a:t>
            </a:r>
            <a:r>
              <a:rPr lang="en-US" altLang="zh-CN" dirty="0" err="1"/>
              <a:t>l,r</a:t>
            </a:r>
            <a:r>
              <a:rPr lang="en-US" altLang="zh-CN" dirty="0"/>
              <a:t>]</a:t>
            </a:r>
            <a:r>
              <a:rPr lang="zh-CN" altLang="en-US" dirty="0"/>
              <a:t>中每个数的出现次数，这样</a:t>
            </a:r>
            <a:r>
              <a:rPr lang="en-US" altLang="zh-CN" dirty="0"/>
              <a:t>w(</a:t>
            </a:r>
            <a:r>
              <a:rPr lang="en-US" altLang="zh-CN" dirty="0" err="1"/>
              <a:t>l,r</a:t>
            </a:r>
            <a:r>
              <a:rPr lang="en-US" altLang="zh-CN" dirty="0"/>
              <a:t>)</a:t>
            </a:r>
            <a:r>
              <a:rPr lang="zh-CN" altLang="en-US" dirty="0"/>
              <a:t>在</a:t>
            </a:r>
            <a:r>
              <a:rPr lang="en-US" altLang="zh-CN" dirty="0"/>
              <a:t>l</a:t>
            </a:r>
            <a:r>
              <a:rPr lang="zh-CN" altLang="en-US" dirty="0"/>
              <a:t>或</a:t>
            </a:r>
            <a:r>
              <a:rPr lang="en-US" altLang="zh-CN" dirty="0"/>
              <a:t>r</a:t>
            </a:r>
            <a:r>
              <a:rPr lang="zh-CN" altLang="en-US" dirty="0"/>
              <a:t>改变</a:t>
            </a:r>
            <a:r>
              <a:rPr lang="en-US" altLang="zh-CN" dirty="0"/>
              <a:t>1</a:t>
            </a:r>
            <a:r>
              <a:rPr lang="zh-CN" altLang="en-US" dirty="0"/>
              <a:t>时可以</a:t>
            </a:r>
            <a:r>
              <a:rPr lang="en-US" altLang="zh-CN" dirty="0"/>
              <a:t>O(1)</a:t>
            </a:r>
            <a:r>
              <a:rPr lang="zh-CN" altLang="en-US" dirty="0"/>
              <a:t>算出。</a:t>
            </a:r>
            <a:endParaRPr lang="en-US" altLang="zh-CN" dirty="0"/>
          </a:p>
          <a:p>
            <a:r>
              <a:rPr lang="zh-CN" altLang="en-US" dirty="0"/>
              <a:t>套用之前所说的优化，不难发现在分治的每一层，</a:t>
            </a:r>
            <a:r>
              <a:rPr lang="en-US" altLang="zh-CN" dirty="0"/>
              <a:t>l</a:t>
            </a:r>
            <a:r>
              <a:rPr lang="zh-CN" altLang="en-US" dirty="0"/>
              <a:t>和</a:t>
            </a:r>
            <a:r>
              <a:rPr lang="en-US" altLang="zh-CN" dirty="0"/>
              <a:t>r</a:t>
            </a:r>
            <a:r>
              <a:rPr lang="zh-CN" altLang="en-US" dirty="0"/>
              <a:t>的改变量都是</a:t>
            </a:r>
            <a:r>
              <a:rPr lang="en-US" altLang="zh-CN" dirty="0"/>
              <a:t>O(n)</a:t>
            </a:r>
            <a:r>
              <a:rPr lang="zh-CN" altLang="en-US" dirty="0"/>
              <a:t>的。</a:t>
            </a:r>
            <a:endParaRPr lang="en-US" altLang="zh-CN" dirty="0"/>
          </a:p>
          <a:p>
            <a:r>
              <a:rPr lang="zh-CN" altLang="en-US" dirty="0"/>
              <a:t>时间复杂度</a:t>
            </a:r>
            <a:r>
              <a:rPr lang="en-US" altLang="zh-CN" dirty="0"/>
              <a:t>O(</a:t>
            </a:r>
            <a:r>
              <a:rPr lang="en-US" altLang="zh-CN" dirty="0" err="1"/>
              <a:t>nmlogn</a:t>
            </a:r>
            <a:r>
              <a:rPr lang="en-US" altLang="zh-CN" dirty="0"/>
              <a:t>)</a:t>
            </a:r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四边形不等式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/>
              <a:t>有时状态转移方程形如</a:t>
            </a:r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][j]=min{f[</a:t>
            </a:r>
            <a:r>
              <a:rPr lang="en-US" altLang="zh-CN" dirty="0" err="1"/>
              <a:t>i</a:t>
            </a:r>
            <a:r>
              <a:rPr lang="en-US" altLang="zh-CN" dirty="0"/>
              <a:t>][k-1]+f[k][j]}+w[</a:t>
            </a:r>
            <a:r>
              <a:rPr lang="en-US" altLang="zh-CN" dirty="0" err="1"/>
              <a:t>i</a:t>
            </a:r>
            <a:r>
              <a:rPr lang="en-US" altLang="zh-CN" dirty="0"/>
              <a:t>][j]</a:t>
            </a:r>
            <a:r>
              <a:rPr lang="zh-CN" altLang="en-US" dirty="0"/>
              <a:t>，其中</a:t>
            </a:r>
            <a:r>
              <a:rPr lang="en-US" altLang="zh-CN" dirty="0" err="1"/>
              <a:t>i</a:t>
            </a:r>
            <a:r>
              <a:rPr lang="en-US" altLang="zh-CN" dirty="0"/>
              <a:t>&lt;k&lt;=j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如果对于</a:t>
            </a:r>
            <a:r>
              <a:rPr lang="en-US" altLang="zh-CN" dirty="0" err="1"/>
              <a:t>i</a:t>
            </a:r>
            <a:r>
              <a:rPr lang="en-US" altLang="zh-CN" dirty="0"/>
              <a:t>&lt;=</a:t>
            </a:r>
            <a:r>
              <a:rPr lang="en-US" altLang="zh-CN" dirty="0" err="1"/>
              <a:t>i</a:t>
            </a:r>
            <a:r>
              <a:rPr lang="en-US" altLang="zh-CN" dirty="0"/>
              <a:t>’&lt;j&lt;=</a:t>
            </a:r>
            <a:r>
              <a:rPr lang="en-US" altLang="zh-CN" dirty="0" err="1"/>
              <a:t>j</a:t>
            </a:r>
            <a:r>
              <a:rPr lang="en-US" altLang="zh-CN" dirty="0"/>
              <a:t>’</a:t>
            </a:r>
            <a:r>
              <a:rPr lang="zh-CN" altLang="en-US" dirty="0"/>
              <a:t>，有</a:t>
            </a:r>
            <a:r>
              <a:rPr lang="en-US" altLang="zh-CN" dirty="0"/>
              <a:t>w(</a:t>
            </a:r>
            <a:r>
              <a:rPr lang="en-US" altLang="zh-CN" dirty="0" err="1"/>
              <a:t>i’,j</a:t>
            </a:r>
            <a:r>
              <a:rPr lang="en-US" altLang="zh-CN" dirty="0"/>
              <a:t>)&lt;=w(</a:t>
            </a:r>
            <a:r>
              <a:rPr lang="en-US" altLang="zh-CN" dirty="0" err="1"/>
              <a:t>i,j</a:t>
            </a:r>
            <a:r>
              <a:rPr lang="en-US" altLang="zh-CN" dirty="0"/>
              <a:t>’)</a:t>
            </a:r>
            <a:r>
              <a:rPr lang="zh-CN" altLang="en-US" dirty="0"/>
              <a:t>，那么我们称</a:t>
            </a:r>
            <a:r>
              <a:rPr lang="en-US" altLang="zh-CN" dirty="0"/>
              <a:t>w</a:t>
            </a:r>
            <a:r>
              <a:rPr lang="zh-CN" altLang="en-US" dirty="0"/>
              <a:t>满足关于区间包含的单调性。</a:t>
            </a:r>
            <a:endParaRPr lang="en-US" altLang="zh-CN" dirty="0"/>
          </a:p>
          <a:p>
            <a:r>
              <a:rPr lang="zh-CN" altLang="en-US" dirty="0"/>
              <a:t>如果对于</a:t>
            </a:r>
            <a:r>
              <a:rPr lang="en-US" altLang="zh-CN" dirty="0" err="1"/>
              <a:t>i</a:t>
            </a:r>
            <a:r>
              <a:rPr lang="en-US" altLang="zh-CN" dirty="0"/>
              <a:t>&lt;=</a:t>
            </a:r>
            <a:r>
              <a:rPr lang="en-US" altLang="zh-CN" dirty="0" err="1"/>
              <a:t>i</a:t>
            </a:r>
            <a:r>
              <a:rPr lang="en-US" altLang="zh-CN" dirty="0"/>
              <a:t>’&lt;j&lt;=</a:t>
            </a:r>
            <a:r>
              <a:rPr lang="en-US" altLang="zh-CN" dirty="0" err="1"/>
              <a:t>j</a:t>
            </a:r>
            <a:r>
              <a:rPr lang="en-US" altLang="zh-CN" dirty="0"/>
              <a:t>’</a:t>
            </a:r>
            <a:r>
              <a:rPr lang="zh-CN" altLang="en-US" dirty="0"/>
              <a:t>，有</a:t>
            </a:r>
            <a:r>
              <a:rPr lang="en-US" altLang="zh-CN" dirty="0"/>
              <a:t>w(</a:t>
            </a:r>
            <a:r>
              <a:rPr lang="en-US" altLang="zh-CN" dirty="0" err="1"/>
              <a:t>i,j</a:t>
            </a:r>
            <a:r>
              <a:rPr lang="en-US" altLang="zh-CN" dirty="0"/>
              <a:t>)+w(</a:t>
            </a:r>
            <a:r>
              <a:rPr lang="en-US" altLang="zh-CN" dirty="0" err="1"/>
              <a:t>i’,j</a:t>
            </a:r>
            <a:r>
              <a:rPr lang="en-US" altLang="zh-CN" dirty="0"/>
              <a:t>’)&lt;=w(</a:t>
            </a:r>
            <a:r>
              <a:rPr lang="en-US" altLang="zh-CN" dirty="0" err="1"/>
              <a:t>i’,j</a:t>
            </a:r>
            <a:r>
              <a:rPr lang="en-US" altLang="zh-CN" dirty="0"/>
              <a:t>)+w(</a:t>
            </a:r>
            <a:r>
              <a:rPr lang="en-US" altLang="zh-CN" dirty="0" err="1"/>
              <a:t>i,j</a:t>
            </a:r>
            <a:r>
              <a:rPr lang="en-US" altLang="zh-CN" dirty="0"/>
              <a:t>’)</a:t>
            </a:r>
            <a:r>
              <a:rPr lang="zh-CN" altLang="en-US" dirty="0"/>
              <a:t>，那么我们称</a:t>
            </a:r>
            <a:r>
              <a:rPr lang="en-US" altLang="zh-CN" dirty="0"/>
              <a:t>w</a:t>
            </a:r>
            <a:r>
              <a:rPr lang="zh-CN" altLang="en-US" dirty="0"/>
              <a:t>满足四边形不等式。</a:t>
            </a:r>
            <a:endParaRPr lang="en-US" altLang="zh-CN" dirty="0"/>
          </a:p>
          <a:p>
            <a:r>
              <a:rPr lang="zh-CN" altLang="en-US" dirty="0"/>
              <a:t>定理</a:t>
            </a:r>
            <a:r>
              <a:rPr lang="en-US" altLang="zh-CN" dirty="0"/>
              <a:t>1</a:t>
            </a:r>
            <a:r>
              <a:rPr lang="zh-CN" altLang="en-US" dirty="0"/>
              <a:t>：如果</a:t>
            </a:r>
            <a:r>
              <a:rPr lang="en-US" altLang="zh-CN" dirty="0"/>
              <a:t>w</a:t>
            </a:r>
            <a:r>
              <a:rPr lang="zh-CN" altLang="en-US" dirty="0"/>
              <a:t>满足关于区间包含的单调性和四边形不等式，那么</a:t>
            </a:r>
            <a:r>
              <a:rPr lang="en-US" altLang="zh-CN" dirty="0"/>
              <a:t>f</a:t>
            </a:r>
            <a:r>
              <a:rPr lang="zh-CN" altLang="en-US" dirty="0"/>
              <a:t>满足四边形不等式。</a:t>
            </a:r>
            <a:endParaRPr lang="en-US" altLang="zh-CN" dirty="0"/>
          </a:p>
          <a:p>
            <a:r>
              <a:rPr lang="zh-CN" altLang="en-US" dirty="0"/>
              <a:t>定理</a:t>
            </a:r>
            <a:r>
              <a:rPr lang="en-US" altLang="zh-CN" dirty="0"/>
              <a:t>2</a:t>
            </a:r>
            <a:r>
              <a:rPr lang="zh-CN" altLang="en-US" dirty="0"/>
              <a:t>：如果</a:t>
            </a:r>
            <a:r>
              <a:rPr lang="en-US" altLang="zh-CN" dirty="0"/>
              <a:t>f</a:t>
            </a:r>
            <a:r>
              <a:rPr lang="zh-CN" altLang="en-US" dirty="0"/>
              <a:t>满足四边形不等式，那么</a:t>
            </a:r>
            <a:r>
              <a:rPr lang="en-US" altLang="zh-CN" dirty="0"/>
              <a:t>f</a:t>
            </a:r>
            <a:r>
              <a:rPr lang="zh-CN" altLang="en-US" dirty="0"/>
              <a:t>满足决策单调性，即</a:t>
            </a:r>
            <a:r>
              <a:rPr lang="en-US" altLang="zh-CN" dirty="0"/>
              <a:t>g(i,j-1)&lt;=g(</a:t>
            </a:r>
            <a:r>
              <a:rPr lang="en-US" altLang="zh-CN" dirty="0" err="1"/>
              <a:t>i,j</a:t>
            </a:r>
            <a:r>
              <a:rPr lang="en-US" altLang="zh-CN" dirty="0"/>
              <a:t>)&lt;=g(i+1,j)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有了决策单调性之后，我们考虑按</a:t>
            </a:r>
            <a:r>
              <a:rPr lang="en-US" altLang="zh-CN" dirty="0"/>
              <a:t>j-</a:t>
            </a:r>
            <a:r>
              <a:rPr lang="en-US" altLang="zh-CN" dirty="0" err="1"/>
              <a:t>i</a:t>
            </a:r>
            <a:r>
              <a:rPr lang="zh-CN" altLang="en-US" dirty="0"/>
              <a:t>从小到大</a:t>
            </a:r>
            <a:r>
              <a:rPr lang="en-US" altLang="zh-CN" dirty="0" err="1"/>
              <a:t>dp</a:t>
            </a:r>
            <a:r>
              <a:rPr lang="zh-CN" altLang="en-US" dirty="0"/>
              <a:t>，那么对于</a:t>
            </a:r>
            <a:r>
              <a:rPr lang="en-US" altLang="zh-CN" dirty="0"/>
              <a:t>j-</a:t>
            </a:r>
            <a:r>
              <a:rPr lang="en-US" altLang="zh-CN" dirty="0" err="1"/>
              <a:t>i</a:t>
            </a:r>
            <a:r>
              <a:rPr lang="zh-CN" altLang="en-US" dirty="0"/>
              <a:t>相同的所有状态，它们需要考虑的转移总共是</a:t>
            </a:r>
            <a:r>
              <a:rPr lang="en-US" altLang="zh-CN" dirty="0"/>
              <a:t>O(n)</a:t>
            </a:r>
            <a:r>
              <a:rPr lang="zh-CN" altLang="en-US" dirty="0"/>
              <a:t>的。</a:t>
            </a:r>
            <a:endParaRPr lang="en-US" altLang="zh-C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1.5  </a:t>
            </a:r>
            <a:r>
              <a:rPr lang="zh-CN" altLang="en-US" b="1" dirty="0"/>
              <a:t>石子合并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</a:t>
            </a:r>
            <a:r>
              <a:rPr lang="en-US" altLang="zh-CN" dirty="0"/>
              <a:t>n</a:t>
            </a:r>
            <a:r>
              <a:rPr lang="zh-CN" altLang="en-US" dirty="0"/>
              <a:t>堆石子排成一行，每次可以合并相邻两堆，代价为合并后这堆石子的个数。</a:t>
            </a:r>
            <a:endParaRPr lang="en-US" altLang="zh-CN" dirty="0"/>
          </a:p>
          <a:p>
            <a:r>
              <a:rPr lang="zh-CN" altLang="en-US" dirty="0"/>
              <a:t>你需要将所有石子合并成一堆，最小化代价总和。</a:t>
            </a:r>
            <a:endParaRPr lang="en-US" altLang="zh-CN" dirty="0"/>
          </a:p>
          <a:p>
            <a:r>
              <a:rPr lang="en-US" altLang="zh-CN" dirty="0"/>
              <a:t>n&lt;=5000</a:t>
            </a: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1.5  </a:t>
            </a:r>
            <a:r>
              <a:rPr lang="zh-CN" altLang="en-US" b="1" dirty="0"/>
              <a:t>石子合并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][j]</a:t>
            </a:r>
            <a:r>
              <a:rPr lang="zh-CN" altLang="en-US" dirty="0"/>
              <a:t>表示将第</a:t>
            </a:r>
            <a:r>
              <a:rPr lang="en-US" altLang="zh-CN" dirty="0" err="1"/>
              <a:t>i~j</a:t>
            </a:r>
            <a:r>
              <a:rPr lang="zh-CN" altLang="en-US" dirty="0"/>
              <a:t>堆石子合并为一堆的最小代价。</a:t>
            </a:r>
            <a:endParaRPr lang="en-US" altLang="zh-CN" dirty="0"/>
          </a:p>
          <a:p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][j]=min{f[</a:t>
            </a:r>
            <a:r>
              <a:rPr lang="en-US" altLang="zh-CN" dirty="0" err="1"/>
              <a:t>i</a:t>
            </a:r>
            <a:r>
              <a:rPr lang="en-US" altLang="zh-CN" dirty="0"/>
              <a:t>][k]+f[k+1][j]}+w[</a:t>
            </a:r>
            <a:r>
              <a:rPr lang="en-US" altLang="zh-CN" dirty="0" err="1"/>
              <a:t>i</a:t>
            </a:r>
            <a:r>
              <a:rPr lang="en-US" altLang="zh-CN" dirty="0"/>
              <a:t>][j]</a:t>
            </a:r>
          </a:p>
          <a:p>
            <a:r>
              <a:rPr lang="en-US" altLang="zh-CN" dirty="0"/>
              <a:t>w[</a:t>
            </a:r>
            <a:r>
              <a:rPr lang="en-US" altLang="zh-CN" dirty="0" err="1"/>
              <a:t>i</a:t>
            </a:r>
            <a:r>
              <a:rPr lang="en-US" altLang="zh-CN" dirty="0"/>
              <a:t>][j]</a:t>
            </a:r>
            <a:r>
              <a:rPr lang="zh-CN" altLang="en-US" dirty="0"/>
              <a:t>为第</a:t>
            </a:r>
            <a:r>
              <a:rPr lang="en-US" altLang="zh-CN" dirty="0" err="1"/>
              <a:t>i~j</a:t>
            </a:r>
            <a:r>
              <a:rPr lang="zh-CN" altLang="en-US" dirty="0"/>
              <a:t>堆石子的总个数，显然满足区间包含的单调性和四边形不等式。</a:t>
            </a:r>
            <a:endParaRPr lang="en-US" altLang="zh-CN" dirty="0"/>
          </a:p>
          <a:p>
            <a:r>
              <a:rPr lang="zh-CN" altLang="en-US" dirty="0"/>
              <a:t>时间复杂度</a:t>
            </a:r>
            <a:r>
              <a:rPr lang="en-US" altLang="zh-CN" dirty="0"/>
              <a:t>O(n</a:t>
            </a:r>
            <a:r>
              <a:rPr lang="en-US" altLang="zh-CN" baseline="30000" dirty="0"/>
              <a:t>2</a:t>
            </a:r>
            <a:r>
              <a:rPr lang="en-US" altLang="zh-CN" dirty="0"/>
              <a:t>)</a:t>
            </a: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斜率优化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有时状态转移方程形如</a:t>
            </a:r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]=min{f[j]+w(</a:t>
            </a:r>
            <a:r>
              <a:rPr lang="en-US" altLang="zh-CN" dirty="0" err="1"/>
              <a:t>i,j</a:t>
            </a:r>
            <a:r>
              <a:rPr lang="en-US" altLang="zh-CN" dirty="0"/>
              <a:t>)}</a:t>
            </a:r>
            <a:r>
              <a:rPr lang="zh-CN" altLang="en-US" dirty="0"/>
              <a:t>，其中</a:t>
            </a:r>
            <a:r>
              <a:rPr lang="en-US" altLang="zh-CN" dirty="0"/>
              <a:t>j&lt;I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考虑两个决策</a:t>
            </a:r>
            <a:r>
              <a:rPr lang="en-US" altLang="zh-CN" dirty="0"/>
              <a:t>k1,k2</a:t>
            </a:r>
            <a:r>
              <a:rPr lang="zh-CN" altLang="en-US" dirty="0"/>
              <a:t>，</a:t>
            </a:r>
            <a:r>
              <a:rPr lang="en-US" altLang="zh-CN" dirty="0"/>
              <a:t>k1</a:t>
            </a:r>
            <a:r>
              <a:rPr lang="zh-CN" altLang="en-US" dirty="0"/>
              <a:t>比</a:t>
            </a:r>
            <a:r>
              <a:rPr lang="en-US" altLang="zh-CN" dirty="0"/>
              <a:t>k2</a:t>
            </a:r>
            <a:r>
              <a:rPr lang="zh-CN" altLang="en-US" dirty="0"/>
              <a:t>优当且仅当</a:t>
            </a:r>
            <a:r>
              <a:rPr lang="en-US" altLang="zh-CN" dirty="0"/>
              <a:t>f[k1]+w(i,k1)&lt;f[k2]+w(i,k2)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如果这个式子可以化为</a:t>
            </a:r>
            <a:r>
              <a:rPr lang="en-US" altLang="zh-CN" dirty="0"/>
              <a:t>(Y(k1)-Y(k2))/(X(k1)-X(k2))&lt;=W(</a:t>
            </a:r>
            <a:r>
              <a:rPr lang="en-US" altLang="zh-CN" dirty="0" err="1"/>
              <a:t>i</a:t>
            </a:r>
            <a:r>
              <a:rPr lang="en-US" altLang="zh-CN" dirty="0"/>
              <a:t>)</a:t>
            </a:r>
            <a:r>
              <a:rPr lang="zh-CN" altLang="en-US" dirty="0"/>
              <a:t>的形式</a:t>
            </a:r>
            <a:r>
              <a:rPr lang="en-US" altLang="zh-CN" dirty="0"/>
              <a:t>(X(</a:t>
            </a:r>
            <a:r>
              <a:rPr lang="en-US" altLang="zh-CN" dirty="0" err="1"/>
              <a:t>i</a:t>
            </a:r>
            <a:r>
              <a:rPr lang="en-US" altLang="zh-CN" dirty="0"/>
              <a:t>),Y(</a:t>
            </a:r>
            <a:r>
              <a:rPr lang="en-US" altLang="zh-CN" dirty="0" err="1"/>
              <a:t>i</a:t>
            </a:r>
            <a:r>
              <a:rPr lang="en-US" altLang="zh-CN" dirty="0"/>
              <a:t>),W(</a:t>
            </a:r>
            <a:r>
              <a:rPr lang="en-US" altLang="zh-CN" dirty="0" err="1"/>
              <a:t>i</a:t>
            </a:r>
            <a:r>
              <a:rPr lang="en-US" altLang="zh-CN" dirty="0"/>
              <a:t>)</a:t>
            </a:r>
            <a:r>
              <a:rPr lang="zh-CN" altLang="en-US" dirty="0"/>
              <a:t>均为与</a:t>
            </a:r>
            <a:r>
              <a:rPr lang="en-US" altLang="zh-CN" dirty="0" err="1"/>
              <a:t>i</a:t>
            </a:r>
            <a:r>
              <a:rPr lang="zh-CN" altLang="en-US" dirty="0"/>
              <a:t>有关的函数</a:t>
            </a:r>
            <a:r>
              <a:rPr lang="en-US" altLang="zh-CN" dirty="0"/>
              <a:t>)</a:t>
            </a:r>
            <a:r>
              <a:rPr lang="zh-CN" altLang="en-US" dirty="0"/>
              <a:t>，那么所有有用的决策形成了一个凸壳。我们可以维护这个凸壳，每次转移时在凸壳上二分</a:t>
            </a:r>
            <a:r>
              <a:rPr lang="en-US" altLang="zh-CN" dirty="0"/>
              <a:t>W(</a:t>
            </a:r>
            <a:r>
              <a:rPr lang="en-US" altLang="zh-CN" dirty="0" err="1"/>
              <a:t>i</a:t>
            </a:r>
            <a:r>
              <a:rPr lang="en-US" altLang="zh-CN" dirty="0"/>
              <a:t>)</a:t>
            </a:r>
            <a:r>
              <a:rPr lang="zh-CN" altLang="en-US" dirty="0"/>
              <a:t>。</a:t>
            </a:r>
            <a:endParaRPr lang="en-US" altLang="zh-C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斜率优化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如果</a:t>
            </a:r>
            <a:r>
              <a:rPr lang="en-US" altLang="zh-CN" dirty="0"/>
              <a:t>X(</a:t>
            </a:r>
            <a:r>
              <a:rPr lang="en-US" altLang="zh-CN" dirty="0" err="1"/>
              <a:t>i</a:t>
            </a:r>
            <a:r>
              <a:rPr lang="en-US" altLang="zh-CN" dirty="0"/>
              <a:t>)</a:t>
            </a:r>
            <a:r>
              <a:rPr lang="zh-CN" altLang="en-US" dirty="0"/>
              <a:t>是单调递增的，可以通过一个单调栈来维护这个凸壳。</a:t>
            </a:r>
            <a:endParaRPr lang="en-US" altLang="zh-CN" dirty="0"/>
          </a:p>
          <a:p>
            <a:r>
              <a:rPr lang="zh-CN" altLang="en-US" dirty="0"/>
              <a:t>如果</a:t>
            </a:r>
            <a:r>
              <a:rPr lang="en-US" altLang="zh-CN" dirty="0"/>
              <a:t>W(</a:t>
            </a:r>
            <a:r>
              <a:rPr lang="en-US" altLang="zh-CN" dirty="0" err="1"/>
              <a:t>i</a:t>
            </a:r>
            <a:r>
              <a:rPr lang="en-US" altLang="zh-CN" dirty="0"/>
              <a:t>)</a:t>
            </a:r>
            <a:r>
              <a:rPr lang="zh-CN" altLang="en-US" dirty="0"/>
              <a:t>是单调递减的，将单调栈改为单调队列，当队首决策不优时删去即可。</a:t>
            </a:r>
            <a:endParaRPr lang="en-US" altLang="zh-CN" dirty="0"/>
          </a:p>
          <a:p>
            <a:r>
              <a:rPr lang="zh-CN" altLang="en-US" dirty="0"/>
              <a:t>此时时间复杂度是线性的。</a:t>
            </a:r>
            <a:endParaRPr lang="en-US" altLang="zh-C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1.6  </a:t>
            </a:r>
            <a:r>
              <a:rPr lang="zh-CN" altLang="en-US" b="1" dirty="0"/>
              <a:t>土地购买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</a:t>
            </a:r>
            <a:r>
              <a:rPr lang="en-US" altLang="zh-CN" dirty="0"/>
              <a:t>n</a:t>
            </a:r>
            <a:r>
              <a:rPr lang="zh-CN" altLang="en-US" dirty="0"/>
              <a:t>块长方形的土地，每次你可以购买任意多块，代价是它们的长的最大值乘上宽的最大值。求购买所有土地的最小代价。</a:t>
            </a:r>
            <a:endParaRPr lang="en-US" altLang="zh-CN" dirty="0"/>
          </a:p>
          <a:p>
            <a:r>
              <a:rPr lang="en-US" altLang="zh-CN" dirty="0"/>
              <a:t>n&lt;=10</a:t>
            </a:r>
            <a:r>
              <a:rPr lang="en-US" altLang="zh-CN" baseline="30000" dirty="0"/>
              <a:t>6</a:t>
            </a:r>
          </a:p>
          <a:p>
            <a:r>
              <a:rPr lang="en-US" altLang="zh-CN" baseline="30000" dirty="0"/>
              <a:t>http://218.28.19.228:8081/cogs/problem/problem.php?pid=pXJmxQjej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1.1  </a:t>
            </a:r>
            <a:r>
              <a:rPr lang="en-US" b="1" dirty="0" err="1"/>
              <a:t>SpellCards</a:t>
            </a:r>
            <a:endParaRPr 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64" y="1191606"/>
            <a:ext cx="8715436" cy="4206428"/>
          </a:xfrm>
        </p:spPr>
        <p:txBody>
          <a:bodyPr>
            <a:normAutofit/>
          </a:bodyPr>
          <a:lstStyle/>
          <a:p>
            <a:r>
              <a:rPr lang="zh-CN" altLang="en-US" dirty="0"/>
              <a:t>有</a:t>
            </a:r>
            <a:r>
              <a:rPr lang="en-US" altLang="zh-CN" dirty="0"/>
              <a:t>n</a:t>
            </a:r>
            <a:r>
              <a:rPr lang="zh-CN" altLang="en-US" dirty="0"/>
              <a:t>张符卡排成一个队列，每张符卡有两个属性，等级</a:t>
            </a:r>
            <a:r>
              <a:rPr lang="en-US" altLang="zh-CN" dirty="0" err="1"/>
              <a:t>li</a:t>
            </a:r>
            <a:r>
              <a:rPr lang="zh-CN" altLang="en-US" dirty="0"/>
              <a:t>和伤害</a:t>
            </a:r>
            <a:r>
              <a:rPr lang="en-US" altLang="zh-CN" dirty="0" err="1"/>
              <a:t>di</a:t>
            </a:r>
            <a:r>
              <a:rPr lang="zh-CN" altLang="en-US" dirty="0"/>
              <a:t>。</a:t>
            </a:r>
          </a:p>
          <a:p>
            <a:r>
              <a:rPr lang="zh-CN" altLang="en-US" dirty="0"/>
              <a:t>你可以做任意次操作，每次操作为以下二者之一：</a:t>
            </a:r>
          </a:p>
          <a:p>
            <a:r>
              <a:rPr lang="zh-CN" altLang="en-US" dirty="0"/>
              <a:t>把队首的符卡移动到队尾。</a:t>
            </a:r>
          </a:p>
          <a:p>
            <a:r>
              <a:rPr lang="zh-CN" altLang="en-US" dirty="0"/>
              <a:t>使用队首的符卡，对敌人造成</a:t>
            </a:r>
            <a:r>
              <a:rPr lang="en-US" altLang="zh-CN" dirty="0" err="1"/>
              <a:t>di</a:t>
            </a:r>
            <a:r>
              <a:rPr lang="zh-CN" altLang="en-US" dirty="0"/>
              <a:t>点伤害，并丢弃队首的</a:t>
            </a:r>
            <a:r>
              <a:rPr lang="en-US" altLang="zh-CN" dirty="0" err="1"/>
              <a:t>li</a:t>
            </a:r>
            <a:r>
              <a:rPr lang="zh-CN" altLang="en-US" dirty="0"/>
              <a:t>张符卡（包括你所使用的符卡）。如果队列不足</a:t>
            </a:r>
            <a:r>
              <a:rPr lang="en-US" altLang="zh-CN" dirty="0" err="1"/>
              <a:t>li</a:t>
            </a:r>
            <a:r>
              <a:rPr lang="zh-CN" altLang="en-US" dirty="0"/>
              <a:t>张符卡那么你不能使用。</a:t>
            </a:r>
          </a:p>
          <a:p>
            <a:r>
              <a:rPr lang="zh-CN" altLang="en-US" dirty="0"/>
              <a:t>求出造成的伤害的总和的最大值。</a:t>
            </a:r>
            <a:endParaRPr lang="en-US" altLang="zh-CN" dirty="0"/>
          </a:p>
          <a:p>
            <a:r>
              <a:rPr lang="fr-FR" dirty="0"/>
              <a:t>1&lt;=n&lt;=50, 1&lt;=li&lt;=50, 1&lt;=di&lt;=10000</a:t>
            </a:r>
            <a:endParaRPr lang="zh-CN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1.6  </a:t>
            </a:r>
            <a:r>
              <a:rPr lang="zh-CN" altLang="en-US" b="1" dirty="0"/>
              <a:t>土地购买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首先发现如果一块土地的长和宽都小于另一块土地，那么购买它不用花费任何代价。</a:t>
            </a:r>
            <a:endParaRPr lang="en-US" altLang="zh-CN" dirty="0"/>
          </a:p>
          <a:p>
            <a:r>
              <a:rPr lang="zh-CN" altLang="en-US" dirty="0"/>
              <a:t>将剩下的土地按长从小到大排序，那么宽是从大到小的。</a:t>
            </a:r>
            <a:endParaRPr lang="en-US" altLang="zh-CN" dirty="0"/>
          </a:p>
          <a:p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表示购买前</a:t>
            </a:r>
            <a:r>
              <a:rPr lang="en-US" altLang="zh-CN" dirty="0" err="1"/>
              <a:t>i</a:t>
            </a:r>
            <a:r>
              <a:rPr lang="zh-CN" altLang="en-US" dirty="0"/>
              <a:t>块土地的最小代价。</a:t>
            </a:r>
            <a:endParaRPr lang="en-US" altLang="zh-CN" dirty="0"/>
          </a:p>
          <a:p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]=min{f[j]+a[</a:t>
            </a:r>
            <a:r>
              <a:rPr lang="en-US" altLang="zh-CN" dirty="0" err="1"/>
              <a:t>i</a:t>
            </a:r>
            <a:r>
              <a:rPr lang="en-US" altLang="zh-CN" dirty="0"/>
              <a:t>]*b[j+1]}</a:t>
            </a:r>
          </a:p>
          <a:p>
            <a:r>
              <a:rPr lang="zh-CN" altLang="en-US" dirty="0"/>
              <a:t>对于</a:t>
            </a:r>
            <a:r>
              <a:rPr lang="en-US" altLang="zh-CN" dirty="0"/>
              <a:t>j&gt;k</a:t>
            </a:r>
            <a:r>
              <a:rPr lang="zh-CN" altLang="en-US" dirty="0"/>
              <a:t>，</a:t>
            </a:r>
            <a:r>
              <a:rPr lang="en-US" altLang="zh-CN" dirty="0"/>
              <a:t>f[j]+a[</a:t>
            </a:r>
            <a:r>
              <a:rPr lang="en-US" altLang="zh-CN" dirty="0" err="1"/>
              <a:t>i</a:t>
            </a:r>
            <a:r>
              <a:rPr lang="en-US" altLang="zh-CN" dirty="0"/>
              <a:t>]*b[j+1]&lt;f[k]+a[</a:t>
            </a:r>
            <a:r>
              <a:rPr lang="en-US" altLang="zh-CN" dirty="0" err="1"/>
              <a:t>i</a:t>
            </a:r>
            <a:r>
              <a:rPr lang="en-US" altLang="zh-CN" dirty="0"/>
              <a:t>]*b[k+1]</a:t>
            </a:r>
            <a:r>
              <a:rPr lang="zh-CN" altLang="en-US" dirty="0"/>
              <a:t>等价于</a:t>
            </a:r>
            <a:r>
              <a:rPr lang="en-US" altLang="zh-CN" dirty="0"/>
              <a:t>a[</a:t>
            </a:r>
            <a:r>
              <a:rPr lang="en-US" altLang="zh-CN" dirty="0" err="1"/>
              <a:t>i</a:t>
            </a:r>
            <a:r>
              <a:rPr lang="en-US" altLang="zh-CN" dirty="0"/>
              <a:t>]&gt;(f[j]-f[k])/(b[k+1]-b[j+1])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使用斜率优化。</a:t>
            </a:r>
            <a:endParaRPr lang="en-US" altLang="zh-CN" dirty="0"/>
          </a:p>
          <a:p>
            <a:r>
              <a:rPr lang="zh-CN" altLang="en-US" dirty="0"/>
              <a:t>时间复杂度</a:t>
            </a:r>
            <a:r>
              <a:rPr lang="en-US" altLang="zh-CN" dirty="0"/>
              <a:t>O(n)</a:t>
            </a:r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矩乘快速幂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有些问题的状态转移方程形如</a:t>
            </a:r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][j]=sigma{a[j][k]*f[i-1][k]}</a:t>
            </a:r>
            <a:r>
              <a:rPr lang="zh-CN" altLang="en-US" dirty="0"/>
              <a:t>。</a:t>
            </a:r>
            <a:r>
              <a:rPr lang="en-US" altLang="zh-CN" dirty="0"/>
              <a:t>1&lt;=</a:t>
            </a:r>
            <a:r>
              <a:rPr lang="en-US" altLang="zh-CN" dirty="0" err="1"/>
              <a:t>i</a:t>
            </a:r>
            <a:r>
              <a:rPr lang="en-US" altLang="zh-CN" dirty="0"/>
              <a:t>&lt;=n</a:t>
            </a:r>
            <a:r>
              <a:rPr lang="zh-CN" altLang="en-US" dirty="0"/>
              <a:t>，</a:t>
            </a:r>
            <a:r>
              <a:rPr lang="en-US" altLang="zh-CN" dirty="0"/>
              <a:t>1&lt;=j&lt;=m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在</a:t>
            </a:r>
            <a:r>
              <a:rPr lang="en-US" altLang="zh-CN" dirty="0"/>
              <a:t>n</a:t>
            </a:r>
            <a:r>
              <a:rPr lang="zh-CN" altLang="en-US" dirty="0"/>
              <a:t>较大</a:t>
            </a:r>
            <a:r>
              <a:rPr lang="en-US" altLang="zh-CN" dirty="0"/>
              <a:t>m</a:t>
            </a:r>
            <a:r>
              <a:rPr lang="zh-CN" altLang="en-US" dirty="0"/>
              <a:t>较小时，将</a:t>
            </a:r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看成列向量，左乘</a:t>
            </a:r>
            <a:r>
              <a:rPr lang="en-US" altLang="zh-CN" dirty="0"/>
              <a:t>a</a:t>
            </a:r>
            <a:r>
              <a:rPr lang="zh-CN" altLang="en-US" dirty="0"/>
              <a:t>即可得到</a:t>
            </a:r>
            <a:r>
              <a:rPr lang="en-US" altLang="zh-CN" dirty="0"/>
              <a:t>f[i+1]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那么</a:t>
            </a:r>
            <a:r>
              <a:rPr lang="en-US" altLang="zh-CN" dirty="0"/>
              <a:t>f[n]=</a:t>
            </a:r>
            <a:r>
              <a:rPr lang="en-US" altLang="zh-CN" dirty="0" err="1"/>
              <a:t>a</a:t>
            </a:r>
            <a:r>
              <a:rPr lang="en-US" altLang="zh-CN" baseline="30000" dirty="0" err="1"/>
              <a:t>n</a:t>
            </a:r>
            <a:r>
              <a:rPr lang="en-US" altLang="zh-CN" dirty="0" err="1"/>
              <a:t>f</a:t>
            </a:r>
            <a:r>
              <a:rPr lang="en-US" altLang="zh-CN" dirty="0"/>
              <a:t>[0]</a:t>
            </a:r>
            <a:r>
              <a:rPr lang="zh-CN" altLang="en-US" dirty="0"/>
              <a:t>，用快速幂求出</a:t>
            </a:r>
            <a:r>
              <a:rPr lang="en-US" altLang="zh-CN" dirty="0"/>
              <a:t>a</a:t>
            </a:r>
            <a:r>
              <a:rPr lang="en-US" altLang="zh-CN" baseline="30000" dirty="0"/>
              <a:t>n</a:t>
            </a:r>
            <a:r>
              <a:rPr lang="zh-CN" altLang="en-US" dirty="0"/>
              <a:t>即可。</a:t>
            </a:r>
            <a:endParaRPr lang="en-US" altLang="zh-CN" dirty="0"/>
          </a:p>
          <a:p>
            <a:r>
              <a:rPr lang="zh-CN" altLang="en-US" dirty="0"/>
              <a:t>时间复杂度</a:t>
            </a:r>
            <a:r>
              <a:rPr lang="en-US" altLang="zh-CN" dirty="0"/>
              <a:t>O(m</a:t>
            </a:r>
            <a:r>
              <a:rPr lang="en-US" altLang="zh-CN" baseline="30000" dirty="0"/>
              <a:t>3</a:t>
            </a:r>
            <a:r>
              <a:rPr lang="en-US" altLang="zh-CN" dirty="0"/>
              <a:t>logn)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2.1 </a:t>
            </a:r>
            <a:r>
              <a:rPr lang="zh-CN" altLang="en-US" b="1" dirty="0"/>
              <a:t>小</a:t>
            </a:r>
            <a:r>
              <a:rPr lang="en-US" altLang="zh-CN" b="1" dirty="0"/>
              <a:t>Y</a:t>
            </a:r>
            <a:r>
              <a:rPr lang="zh-CN" altLang="en-US" b="1" dirty="0"/>
              <a:t>和恐怖的奴隶主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小</a:t>
            </a:r>
            <a:r>
              <a:rPr lang="en-US" altLang="zh-CN" dirty="0"/>
              <a:t>Y</a:t>
            </a:r>
            <a:r>
              <a:rPr lang="zh-CN" altLang="en-US" dirty="0"/>
              <a:t>是一个喜欢玩游戏的</a:t>
            </a:r>
            <a:r>
              <a:rPr lang="en-US" altLang="zh-CN" dirty="0" err="1"/>
              <a:t>OIer</a:t>
            </a:r>
            <a:r>
              <a:rPr lang="zh-CN" altLang="en-US" dirty="0"/>
              <a:t>。一天，她正在玩一款游戏，要打一个</a:t>
            </a:r>
            <a:r>
              <a:rPr lang="en-US" altLang="zh-CN" dirty="0"/>
              <a:t>Boss</a:t>
            </a:r>
            <a:r>
              <a:rPr lang="zh-CN" altLang="en-US" dirty="0"/>
              <a:t>。</a:t>
            </a:r>
          </a:p>
          <a:p>
            <a:r>
              <a:rPr lang="zh-CN" altLang="en-US" dirty="0"/>
              <a:t>虽然这个</a:t>
            </a:r>
            <a:r>
              <a:rPr lang="en-US" altLang="zh-CN" dirty="0"/>
              <a:t>Boss</a:t>
            </a:r>
            <a:r>
              <a:rPr lang="zh-CN" altLang="en-US" dirty="0"/>
              <a:t>有</a:t>
            </a:r>
            <a:r>
              <a:rPr lang="en-US" altLang="zh-CN" dirty="0"/>
              <a:t>10</a:t>
            </a:r>
            <a:r>
              <a:rPr lang="en-US" altLang="zh-CN" baseline="30000" dirty="0"/>
              <a:t>100</a:t>
            </a:r>
            <a:r>
              <a:rPr lang="zh-CN" altLang="en-US" dirty="0"/>
              <a:t>点生命值，但它只带了一个随从</a:t>
            </a:r>
            <a:r>
              <a:rPr lang="en-US" altLang="zh-CN" dirty="0"/>
              <a:t>——</a:t>
            </a:r>
            <a:r>
              <a:rPr lang="zh-CN" altLang="en-US" dirty="0"/>
              <a:t>一个只有</a:t>
            </a:r>
            <a:r>
              <a:rPr lang="en-US" altLang="zh-CN" dirty="0"/>
              <a:t>m</a:t>
            </a:r>
            <a:r>
              <a:rPr lang="zh-CN" altLang="en-US" dirty="0"/>
              <a:t>点生命值的“恐怖的奴隶主”。</a:t>
            </a:r>
          </a:p>
          <a:p>
            <a:r>
              <a:rPr lang="zh-CN" altLang="en-US" dirty="0"/>
              <a:t>这个“恐怖的奴隶主”有一个特殊的技能：每当它被扣减生命值但没有死亡（死亡即生命值 ≤</a:t>
            </a:r>
            <a:r>
              <a:rPr lang="en-US" altLang="zh-CN" dirty="0"/>
              <a:t>0</a:t>
            </a:r>
            <a:r>
              <a:rPr lang="zh-CN" altLang="en-US" dirty="0"/>
              <a:t>），且</a:t>
            </a:r>
            <a:r>
              <a:rPr lang="en-US" altLang="zh-CN" dirty="0"/>
              <a:t>Boss</a:t>
            </a:r>
            <a:r>
              <a:rPr lang="zh-CN" altLang="en-US" dirty="0"/>
              <a:t>的随从数量小于上限 </a:t>
            </a:r>
            <a:r>
              <a:rPr lang="en-US" altLang="zh-CN" dirty="0"/>
              <a:t>k</a:t>
            </a:r>
            <a:r>
              <a:rPr lang="zh-CN" altLang="en-US" dirty="0"/>
              <a:t>，便会召唤一个新的具有 </a:t>
            </a:r>
            <a:r>
              <a:rPr lang="en-US" altLang="zh-CN" dirty="0"/>
              <a:t>m </a:t>
            </a:r>
            <a:r>
              <a:rPr lang="zh-CN" altLang="en-US" dirty="0"/>
              <a:t>点生命值的“恐怖的奴隶主”。</a:t>
            </a:r>
          </a:p>
          <a:p>
            <a:r>
              <a:rPr lang="zh-CN" altLang="en-US" dirty="0"/>
              <a:t>现在小</a:t>
            </a:r>
            <a:r>
              <a:rPr lang="en-US" altLang="zh-CN" dirty="0"/>
              <a:t>Y</a:t>
            </a:r>
            <a:r>
              <a:rPr lang="zh-CN" altLang="en-US" dirty="0"/>
              <a:t>可以进行 </a:t>
            </a:r>
            <a:r>
              <a:rPr lang="en-US" altLang="zh-CN" dirty="0"/>
              <a:t>n</a:t>
            </a:r>
            <a:r>
              <a:rPr lang="zh-CN" altLang="en-US" dirty="0"/>
              <a:t>次攻击，每次攻击时，会从</a:t>
            </a:r>
            <a:r>
              <a:rPr lang="en-US" altLang="zh-CN" dirty="0"/>
              <a:t>Boss</a:t>
            </a:r>
            <a:r>
              <a:rPr lang="zh-CN" altLang="en-US" dirty="0"/>
              <a:t>以及</a:t>
            </a:r>
            <a:r>
              <a:rPr lang="en-US" altLang="zh-CN" dirty="0"/>
              <a:t>Boss</a:t>
            </a:r>
            <a:r>
              <a:rPr lang="zh-CN" altLang="en-US" dirty="0"/>
              <a:t>的所有随从中的等概率随机选择一个，并扣减 </a:t>
            </a:r>
            <a:r>
              <a:rPr lang="en-US" altLang="zh-CN" dirty="0"/>
              <a:t>1</a:t>
            </a:r>
            <a:r>
              <a:rPr lang="zh-CN" altLang="en-US" dirty="0"/>
              <a:t> 点生命值，她想知道进行 </a:t>
            </a:r>
            <a:r>
              <a:rPr lang="en-US" altLang="zh-CN" dirty="0"/>
              <a:t>n </a:t>
            </a:r>
            <a:r>
              <a:rPr lang="zh-CN" altLang="en-US" dirty="0"/>
              <a:t>次攻击后扣减</a:t>
            </a:r>
            <a:r>
              <a:rPr lang="en-US" altLang="zh-CN" dirty="0"/>
              <a:t>Boss</a:t>
            </a:r>
            <a:r>
              <a:rPr lang="zh-CN" altLang="en-US" dirty="0"/>
              <a:t>的生命值点数的期望。为了避免精度误差，你的答案需要对 </a:t>
            </a:r>
            <a:r>
              <a:rPr lang="en-US" altLang="zh-CN" dirty="0"/>
              <a:t>998244353</a:t>
            </a:r>
            <a:r>
              <a:rPr lang="zh-CN" altLang="en-US" dirty="0"/>
              <a:t> 取模。有多次询问，每次</a:t>
            </a:r>
            <a:r>
              <a:rPr lang="en-US" altLang="zh-CN" dirty="0"/>
              <a:t>m</a:t>
            </a:r>
            <a:r>
              <a:rPr lang="zh-CN" altLang="en-US" dirty="0"/>
              <a:t>和</a:t>
            </a:r>
            <a:r>
              <a:rPr lang="en-US" altLang="zh-CN" dirty="0"/>
              <a:t>k</a:t>
            </a:r>
            <a:r>
              <a:rPr lang="zh-CN" altLang="en-US" dirty="0"/>
              <a:t>相同。</a:t>
            </a:r>
            <a:endParaRPr lang="en-US" altLang="zh-CN" dirty="0"/>
          </a:p>
          <a:p>
            <a:r>
              <a:rPr lang="en-US" altLang="zh-CN" dirty="0"/>
              <a:t>t&lt;=500</a:t>
            </a:r>
            <a:r>
              <a:rPr lang="zh-CN" altLang="en-US" dirty="0"/>
              <a:t>，</a:t>
            </a:r>
            <a:r>
              <a:rPr lang="en-US" altLang="zh-CN" dirty="0"/>
              <a:t>n&lt;=10</a:t>
            </a:r>
            <a:r>
              <a:rPr lang="en-US" altLang="zh-CN" baseline="30000" dirty="0"/>
              <a:t>18</a:t>
            </a:r>
            <a:r>
              <a:rPr lang="zh-CN" altLang="en-US" dirty="0"/>
              <a:t>，</a:t>
            </a:r>
            <a:r>
              <a:rPr lang="en-US" altLang="zh-CN" dirty="0"/>
              <a:t>m&lt;=3</a:t>
            </a:r>
            <a:r>
              <a:rPr lang="zh-CN" altLang="en-US" dirty="0"/>
              <a:t>，</a:t>
            </a:r>
            <a:r>
              <a:rPr lang="en-US" altLang="zh-CN" dirty="0"/>
              <a:t>k&lt;=8</a:t>
            </a:r>
          </a:p>
          <a:p>
            <a:r>
              <a:rPr lang="en-US" altLang="zh-CN" dirty="0"/>
              <a:t>https://www.luogu.com.cn/problem/P4007</a:t>
            </a:r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2.1 </a:t>
            </a:r>
            <a:r>
              <a:rPr lang="zh-CN" altLang="en-US" b="1" dirty="0"/>
              <a:t>小</a:t>
            </a:r>
            <a:r>
              <a:rPr lang="en-US" altLang="zh-CN" b="1" dirty="0"/>
              <a:t>Y</a:t>
            </a:r>
            <a:r>
              <a:rPr lang="zh-CN" altLang="en-US" b="1" dirty="0"/>
              <a:t>和恐怖的奴隶主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不同的状态数只有</a:t>
            </a:r>
            <a:r>
              <a:rPr lang="en-US" altLang="zh-CN" dirty="0"/>
              <a:t>100</a:t>
            </a:r>
            <a:r>
              <a:rPr lang="zh-CN" altLang="en-US" dirty="0"/>
              <a:t>多个。</a:t>
            </a:r>
            <a:endParaRPr lang="en-US" altLang="zh-CN" dirty="0"/>
          </a:p>
          <a:p>
            <a:r>
              <a:rPr lang="zh-CN" altLang="en-US" dirty="0"/>
              <a:t>预处理出转移矩阵。</a:t>
            </a:r>
            <a:endParaRPr lang="en-US" altLang="zh-CN" dirty="0"/>
          </a:p>
          <a:p>
            <a:r>
              <a:rPr lang="zh-CN" altLang="en-US" dirty="0"/>
              <a:t>矩乘每次只能求出单个</a:t>
            </a:r>
            <a:r>
              <a:rPr lang="en-US" altLang="zh-CN" dirty="0"/>
              <a:t>f[n]</a:t>
            </a:r>
            <a:r>
              <a:rPr lang="zh-CN" altLang="en-US" dirty="0"/>
              <a:t>，多组询问怎么办？</a:t>
            </a:r>
            <a:endParaRPr lang="en-US" altLang="zh-CN" dirty="0"/>
          </a:p>
          <a:p>
            <a:r>
              <a:rPr lang="zh-CN" altLang="en-US" dirty="0"/>
              <a:t>预处理出</a:t>
            </a:r>
            <a:r>
              <a:rPr lang="en-US" altLang="zh-CN" dirty="0"/>
              <a:t>a,a</a:t>
            </a:r>
            <a:r>
              <a:rPr lang="en-US" altLang="zh-CN" baseline="30000" dirty="0"/>
              <a:t>2</a:t>
            </a:r>
            <a:r>
              <a:rPr lang="en-US" altLang="zh-CN" dirty="0"/>
              <a:t>,a</a:t>
            </a:r>
            <a:r>
              <a:rPr lang="en-US" altLang="zh-CN" baseline="30000" dirty="0"/>
              <a:t>4</a:t>
            </a:r>
            <a:r>
              <a:rPr lang="en-US" altLang="zh-CN" dirty="0"/>
              <a:t>,a</a:t>
            </a:r>
            <a:r>
              <a:rPr lang="en-US" altLang="zh-CN" baseline="30000" dirty="0"/>
              <a:t>8</a:t>
            </a:r>
            <a:r>
              <a:rPr lang="en-US" altLang="zh-CN" dirty="0"/>
              <a:t>…….</a:t>
            </a:r>
          </a:p>
          <a:p>
            <a:r>
              <a:rPr lang="zh-CN" altLang="en-US" dirty="0"/>
              <a:t>每次询问时，把</a:t>
            </a:r>
            <a:r>
              <a:rPr lang="en-US" altLang="zh-CN" dirty="0" err="1"/>
              <a:t>logn</a:t>
            </a:r>
            <a:r>
              <a:rPr lang="zh-CN" altLang="en-US" dirty="0"/>
              <a:t>个矩阵依次往列向量上乘。</a:t>
            </a:r>
            <a:endParaRPr lang="en-US" altLang="zh-CN" dirty="0"/>
          </a:p>
          <a:p>
            <a:r>
              <a:rPr lang="zh-CN" altLang="en-US" dirty="0"/>
              <a:t>时间复杂度</a:t>
            </a:r>
            <a:r>
              <a:rPr lang="en-US" altLang="zh-CN" dirty="0"/>
              <a:t>O(S</a:t>
            </a:r>
            <a:r>
              <a:rPr lang="en-US" altLang="zh-CN" baseline="30000" dirty="0"/>
              <a:t>3</a:t>
            </a:r>
            <a:r>
              <a:rPr lang="en-US" altLang="zh-CN" dirty="0"/>
              <a:t>logn+tS</a:t>
            </a:r>
            <a:r>
              <a:rPr lang="en-US" altLang="zh-CN" baseline="30000" dirty="0"/>
              <a:t>2</a:t>
            </a:r>
            <a:r>
              <a:rPr lang="en-US" altLang="zh-CN" dirty="0"/>
              <a:t>logn)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1.1  </a:t>
            </a:r>
            <a:r>
              <a:rPr lang="en-US" altLang="zh-CN" b="1" dirty="0" err="1"/>
              <a:t>SpellCards</a:t>
            </a:r>
            <a:endParaRPr 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首先由于第一种操作的存在，我们把它转化成一个环上的问题，并删去第一种操作。</a:t>
            </a:r>
            <a:endParaRPr lang="en-US" altLang="zh-CN" dirty="0"/>
          </a:p>
          <a:p>
            <a:r>
              <a:rPr lang="zh-CN" altLang="en-US" dirty="0"/>
              <a:t>容易证明，存在一种方案能使用一些符卡的充要条件为它们的</a:t>
            </a:r>
            <a:r>
              <a:rPr lang="en-US" altLang="zh-CN" dirty="0" err="1"/>
              <a:t>li</a:t>
            </a:r>
            <a:r>
              <a:rPr lang="zh-CN" altLang="en-US" dirty="0"/>
              <a:t>之和</a:t>
            </a:r>
            <a:r>
              <a:rPr lang="en-US" altLang="zh-CN" dirty="0"/>
              <a:t>&lt;=n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直接背包即可。</a:t>
            </a:r>
            <a:endParaRPr lang="en-US" altLang="zh-CN" dirty="0"/>
          </a:p>
          <a:p>
            <a:r>
              <a:rPr lang="zh-CN" altLang="en-US" dirty="0"/>
              <a:t>时间复杂度</a:t>
            </a:r>
            <a:r>
              <a:rPr lang="en-US" altLang="zh-CN" dirty="0"/>
              <a:t>O(n</a:t>
            </a:r>
            <a:r>
              <a:rPr lang="en-US" altLang="zh-CN" baseline="30000" dirty="0"/>
              <a:t>2</a:t>
            </a:r>
            <a:r>
              <a:rPr lang="en-US" altLang="zh-CN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单调队列优化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有时状态转移方程形如</a:t>
            </a:r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][j]=min{f[i-1][k]}+w(</a:t>
            </a:r>
            <a:r>
              <a:rPr lang="en-US" altLang="zh-CN" dirty="0" err="1"/>
              <a:t>i,j</a:t>
            </a:r>
            <a:r>
              <a:rPr lang="en-US" altLang="zh-CN" dirty="0"/>
              <a:t>)</a:t>
            </a:r>
            <a:r>
              <a:rPr lang="zh-CN" altLang="en-US" dirty="0"/>
              <a:t>，其中</a:t>
            </a:r>
            <a:r>
              <a:rPr lang="en-US" altLang="zh-CN" dirty="0"/>
              <a:t>l(</a:t>
            </a:r>
            <a:r>
              <a:rPr lang="en-US" altLang="zh-CN" dirty="0" err="1"/>
              <a:t>i,j</a:t>
            </a:r>
            <a:r>
              <a:rPr lang="en-US" altLang="zh-CN" dirty="0"/>
              <a:t>)&lt;=k&lt;=j</a:t>
            </a:r>
            <a:r>
              <a:rPr lang="zh-CN" altLang="en-US" dirty="0"/>
              <a:t>，</a:t>
            </a:r>
            <a:r>
              <a:rPr lang="en-US" altLang="zh-CN" dirty="0"/>
              <a:t>l(</a:t>
            </a:r>
            <a:r>
              <a:rPr lang="en-US" altLang="zh-CN" dirty="0" err="1"/>
              <a:t>i,j</a:t>
            </a:r>
            <a:r>
              <a:rPr lang="en-US" altLang="zh-CN" dirty="0"/>
              <a:t>)&lt;=l(i,j+1)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如果两个决策</a:t>
            </a:r>
            <a:r>
              <a:rPr lang="en-US" altLang="zh-CN" dirty="0"/>
              <a:t>k1,k2</a:t>
            </a:r>
            <a:r>
              <a:rPr lang="zh-CN" altLang="en-US" dirty="0"/>
              <a:t>满足</a:t>
            </a:r>
            <a:r>
              <a:rPr lang="en-US" altLang="zh-CN" dirty="0"/>
              <a:t>f[i-1][k1]&lt;=f[i-1][k2]</a:t>
            </a:r>
            <a:r>
              <a:rPr lang="zh-CN" altLang="en-US" dirty="0"/>
              <a:t>且</a:t>
            </a:r>
            <a:r>
              <a:rPr lang="en-US" altLang="zh-CN" dirty="0"/>
              <a:t>k1&gt;k2</a:t>
            </a:r>
            <a:r>
              <a:rPr lang="zh-CN" altLang="en-US" dirty="0"/>
              <a:t>，那么</a:t>
            </a:r>
            <a:r>
              <a:rPr lang="en-US" altLang="zh-CN" dirty="0"/>
              <a:t>k1</a:t>
            </a:r>
            <a:r>
              <a:rPr lang="zh-CN" altLang="en-US" dirty="0"/>
              <a:t>出现后</a:t>
            </a:r>
            <a:r>
              <a:rPr lang="en-US" altLang="zh-CN" dirty="0"/>
              <a:t>k2</a:t>
            </a:r>
            <a:r>
              <a:rPr lang="zh-CN" altLang="en-US" dirty="0"/>
              <a:t>就没用了。</a:t>
            </a:r>
            <a:endParaRPr lang="en-US" altLang="zh-CN" dirty="0"/>
          </a:p>
          <a:p>
            <a:r>
              <a:rPr lang="zh-CN" altLang="en-US" dirty="0"/>
              <a:t>维护一个队列，按</a:t>
            </a:r>
            <a:r>
              <a:rPr lang="en-US" altLang="zh-CN" dirty="0"/>
              <a:t>k</a:t>
            </a:r>
            <a:r>
              <a:rPr lang="zh-CN" altLang="en-US" dirty="0"/>
              <a:t>从小到大存下所有有用的决策，</a:t>
            </a:r>
            <a:r>
              <a:rPr lang="en-US" altLang="zh-CN" dirty="0"/>
              <a:t>f[i-1][k]</a:t>
            </a:r>
            <a:r>
              <a:rPr lang="zh-CN" altLang="en-US" dirty="0"/>
              <a:t>是单调上升的。</a:t>
            </a:r>
            <a:endParaRPr lang="en-US" altLang="zh-CN" dirty="0"/>
          </a:p>
          <a:p>
            <a:r>
              <a:rPr lang="zh-CN" altLang="en-US" dirty="0"/>
              <a:t>每次加入新决策时，从队列末尾删去没用的决策。</a:t>
            </a:r>
            <a:endParaRPr lang="en-US" altLang="zh-CN" dirty="0"/>
          </a:p>
          <a:p>
            <a:r>
              <a:rPr lang="zh-CN" altLang="en-US" dirty="0"/>
              <a:t>当队列开头决策的</a:t>
            </a:r>
            <a:r>
              <a:rPr lang="en-US" altLang="zh-CN" dirty="0"/>
              <a:t>k&lt;l(</a:t>
            </a:r>
            <a:r>
              <a:rPr lang="en-US" altLang="zh-CN" dirty="0" err="1"/>
              <a:t>i,j</a:t>
            </a:r>
            <a:r>
              <a:rPr lang="en-US" altLang="zh-CN" dirty="0"/>
              <a:t>)</a:t>
            </a:r>
            <a:r>
              <a:rPr lang="zh-CN" altLang="en-US" dirty="0"/>
              <a:t>时将它删去。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1.2  </a:t>
            </a:r>
            <a:r>
              <a:rPr lang="zh-CN" altLang="en-US" b="1" dirty="0"/>
              <a:t>多重背包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</a:t>
            </a:r>
            <a:r>
              <a:rPr lang="en-US" altLang="zh-CN" dirty="0"/>
              <a:t>n</a:t>
            </a:r>
            <a:r>
              <a:rPr lang="zh-CN" altLang="en-US" dirty="0"/>
              <a:t>种物品，每种物品有重量、价值和个数，你需要选择若干个物品，在重量不超过</a:t>
            </a:r>
            <a:r>
              <a:rPr lang="en-US" altLang="zh-CN" dirty="0"/>
              <a:t>m</a:t>
            </a:r>
            <a:r>
              <a:rPr lang="zh-CN" altLang="en-US" dirty="0"/>
              <a:t>的情况下最大化价值和。</a:t>
            </a:r>
            <a:endParaRPr lang="en-US" altLang="zh-CN" dirty="0"/>
          </a:p>
          <a:p>
            <a:r>
              <a:rPr lang="en-US" altLang="zh-CN" dirty="0" err="1"/>
              <a:t>n,m</a:t>
            </a:r>
            <a:r>
              <a:rPr lang="en-US" altLang="zh-CN" dirty="0"/>
              <a:t>&lt;=5000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1.2  </a:t>
            </a:r>
            <a:r>
              <a:rPr lang="zh-CN" altLang="en-US" b="1" dirty="0"/>
              <a:t>多重背包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][j]</a:t>
            </a:r>
            <a:r>
              <a:rPr lang="zh-CN" altLang="en-US" dirty="0"/>
              <a:t>表示前</a:t>
            </a:r>
            <a:r>
              <a:rPr lang="en-US" altLang="zh-CN" dirty="0" err="1"/>
              <a:t>i</a:t>
            </a:r>
            <a:r>
              <a:rPr lang="zh-CN" altLang="en-US" dirty="0"/>
              <a:t>种物品，重量为</a:t>
            </a:r>
            <a:r>
              <a:rPr lang="en-US" altLang="zh-CN" dirty="0"/>
              <a:t>j</a:t>
            </a:r>
            <a:r>
              <a:rPr lang="zh-CN" altLang="en-US" dirty="0"/>
              <a:t>的最大价值和。</a:t>
            </a:r>
            <a:endParaRPr lang="en-US" altLang="zh-CN" dirty="0"/>
          </a:p>
          <a:p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][j]=max{f[i-1][j-k*w[</a:t>
            </a:r>
            <a:r>
              <a:rPr lang="en-US" altLang="zh-CN" dirty="0" err="1"/>
              <a:t>i</a:t>
            </a:r>
            <a:r>
              <a:rPr lang="en-US" altLang="zh-CN" dirty="0"/>
              <a:t>]]+k*v[</a:t>
            </a:r>
            <a:r>
              <a:rPr lang="en-US" altLang="zh-CN" dirty="0" err="1"/>
              <a:t>i</a:t>
            </a:r>
            <a:r>
              <a:rPr lang="en-US" altLang="zh-CN" dirty="0"/>
              <a:t>]}</a:t>
            </a:r>
          </a:p>
          <a:p>
            <a:r>
              <a:rPr lang="en-US" altLang="zh-CN" dirty="0"/>
              <a:t>       =max{f[i-1][j-k*w[</a:t>
            </a:r>
            <a:r>
              <a:rPr lang="en-US" altLang="zh-CN" dirty="0" err="1"/>
              <a:t>i</a:t>
            </a:r>
            <a:r>
              <a:rPr lang="en-US" altLang="zh-CN" dirty="0"/>
              <a:t>]]-(j-k)*v[</a:t>
            </a:r>
            <a:r>
              <a:rPr lang="en-US" altLang="zh-CN" dirty="0" err="1"/>
              <a:t>i</a:t>
            </a:r>
            <a:r>
              <a:rPr lang="en-US" altLang="zh-CN" dirty="0"/>
              <a:t>]}+j*v[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</a:p>
          <a:p>
            <a:r>
              <a:rPr lang="zh-CN" altLang="en-US" dirty="0"/>
              <a:t>对于每个</a:t>
            </a:r>
            <a:r>
              <a:rPr lang="en-US" altLang="zh-CN" dirty="0" err="1"/>
              <a:t>i</a:t>
            </a:r>
            <a:r>
              <a:rPr lang="zh-CN" altLang="en-US" dirty="0"/>
              <a:t>，将</a:t>
            </a:r>
            <a:r>
              <a:rPr lang="en-US" altLang="zh-CN" dirty="0"/>
              <a:t>j</a:t>
            </a:r>
            <a:r>
              <a:rPr lang="zh-CN" altLang="en-US" dirty="0"/>
              <a:t>按</a:t>
            </a:r>
            <a:r>
              <a:rPr lang="en-US" altLang="zh-CN" dirty="0"/>
              <a:t>mod w[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的结果分类，单调队列优化。</a:t>
            </a:r>
            <a:endParaRPr lang="en-US" altLang="zh-CN" dirty="0"/>
          </a:p>
          <a:p>
            <a:r>
              <a:rPr lang="zh-CN" altLang="en-US" dirty="0"/>
              <a:t>时间复杂度</a:t>
            </a:r>
            <a:r>
              <a:rPr lang="en-US" altLang="zh-CN" dirty="0"/>
              <a:t>O(nm)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决策单调性优化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有时状态转移方程形如</a:t>
            </a:r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]=min{f[j]+w(</a:t>
            </a:r>
            <a:r>
              <a:rPr lang="en-US" altLang="zh-CN" dirty="0" err="1"/>
              <a:t>j,i</a:t>
            </a:r>
            <a:r>
              <a:rPr lang="en-US" altLang="zh-CN" dirty="0"/>
              <a:t>)}</a:t>
            </a:r>
            <a:r>
              <a:rPr lang="zh-CN" altLang="en-US" dirty="0"/>
              <a:t>，其中</a:t>
            </a:r>
            <a:r>
              <a:rPr lang="en-US" altLang="zh-CN" dirty="0"/>
              <a:t>j&lt;</a:t>
            </a:r>
            <a:r>
              <a:rPr lang="en-US" altLang="zh-CN" dirty="0" err="1"/>
              <a:t>i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记</a:t>
            </a:r>
            <a:r>
              <a:rPr lang="en-US" altLang="zh-CN" dirty="0"/>
              <a:t>g(</a:t>
            </a:r>
            <a:r>
              <a:rPr lang="en-US" altLang="zh-CN" dirty="0" err="1"/>
              <a:t>i</a:t>
            </a:r>
            <a:r>
              <a:rPr lang="en-US" altLang="zh-CN" dirty="0"/>
              <a:t>)</a:t>
            </a:r>
            <a:r>
              <a:rPr lang="zh-CN" altLang="en-US" dirty="0"/>
              <a:t>表示</a:t>
            </a:r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</a:t>
            </a:r>
            <a:r>
              <a:rPr lang="zh-CN" altLang="en-US" dirty="0"/>
              <a:t>取到最优值时的决策点</a:t>
            </a:r>
            <a:r>
              <a:rPr lang="en-US" altLang="zh-CN" dirty="0"/>
              <a:t>j</a:t>
            </a:r>
            <a:r>
              <a:rPr lang="zh-CN" altLang="en-US" dirty="0"/>
              <a:t>，如果</a:t>
            </a:r>
            <a:r>
              <a:rPr lang="en-US" altLang="zh-CN" dirty="0"/>
              <a:t>g(</a:t>
            </a:r>
            <a:r>
              <a:rPr lang="en-US" altLang="zh-CN" dirty="0" err="1"/>
              <a:t>i</a:t>
            </a:r>
            <a:r>
              <a:rPr lang="en-US" altLang="zh-CN" dirty="0"/>
              <a:t>)&lt;=g(i+1)</a:t>
            </a:r>
            <a:r>
              <a:rPr lang="zh-CN" altLang="en-US" dirty="0"/>
              <a:t>，我们可以用单调性优化</a:t>
            </a:r>
            <a:r>
              <a:rPr lang="en-US" altLang="zh-CN" dirty="0" err="1"/>
              <a:t>dp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同样用一个单调队列存下有用的决策，对于相邻两个决策</a:t>
            </a:r>
            <a:r>
              <a:rPr lang="en-US" altLang="zh-CN" dirty="0"/>
              <a:t>k1&lt;k2</a:t>
            </a:r>
            <a:r>
              <a:rPr lang="zh-CN" altLang="en-US" dirty="0"/>
              <a:t>，我们二分求出</a:t>
            </a:r>
            <a:r>
              <a:rPr lang="en-US" altLang="zh-CN" dirty="0"/>
              <a:t>k2</a:t>
            </a:r>
            <a:r>
              <a:rPr lang="zh-CN" altLang="en-US" dirty="0"/>
              <a:t>比</a:t>
            </a:r>
            <a:r>
              <a:rPr lang="en-US" altLang="zh-CN" dirty="0"/>
              <a:t>k1</a:t>
            </a:r>
            <a:r>
              <a:rPr lang="zh-CN" altLang="en-US" dirty="0"/>
              <a:t>优的时间</a:t>
            </a:r>
            <a:r>
              <a:rPr lang="en-US" altLang="zh-CN" dirty="0"/>
              <a:t>t(k1,k2)</a:t>
            </a:r>
            <a:r>
              <a:rPr lang="zh-CN" altLang="en-US" dirty="0"/>
              <a:t>。</a:t>
            </a:r>
            <a:endParaRPr lang="en-US" altLang="zh-C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决策单调性优化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加入一个新决策时，假设新决策为</a:t>
            </a:r>
            <a:r>
              <a:rPr lang="en-US" altLang="zh-CN" dirty="0"/>
              <a:t>k3</a:t>
            </a:r>
            <a:r>
              <a:rPr lang="zh-CN" altLang="en-US" dirty="0"/>
              <a:t>，末尾两个决策为</a:t>
            </a:r>
            <a:r>
              <a:rPr lang="en-US" altLang="zh-CN" dirty="0"/>
              <a:t>k1,k2</a:t>
            </a:r>
            <a:r>
              <a:rPr lang="zh-CN" altLang="en-US" dirty="0"/>
              <a:t>。如果</a:t>
            </a:r>
            <a:r>
              <a:rPr lang="en-US" altLang="zh-CN" dirty="0"/>
              <a:t>t(k2,k3)&lt;=t(k1,k2)</a:t>
            </a:r>
            <a:r>
              <a:rPr lang="zh-CN" altLang="en-US" dirty="0"/>
              <a:t>，那么可以删去</a:t>
            </a:r>
            <a:r>
              <a:rPr lang="en-US" altLang="zh-CN" dirty="0"/>
              <a:t>k2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转移时如果开头的决策已经不优了就删去它。</a:t>
            </a:r>
            <a:endParaRPr lang="en-US" altLang="zh-C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1.3  </a:t>
            </a:r>
            <a:r>
              <a:rPr lang="zh-CN" altLang="en-US" b="1" dirty="0"/>
              <a:t>柠檬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给定一个长度为</a:t>
            </a:r>
            <a:r>
              <a:rPr lang="en-US" altLang="zh-CN" dirty="0"/>
              <a:t>n</a:t>
            </a:r>
            <a:r>
              <a:rPr lang="zh-CN" altLang="en-US" dirty="0"/>
              <a:t>的序列</a:t>
            </a:r>
            <a:r>
              <a:rPr lang="en-US" altLang="zh-CN" dirty="0"/>
              <a:t>a</a:t>
            </a:r>
            <a:r>
              <a:rPr lang="zh-CN" altLang="en-US" dirty="0"/>
              <a:t>。你需要将它分为任意多段。</a:t>
            </a:r>
            <a:endParaRPr lang="en-US" altLang="zh-CN" dirty="0"/>
          </a:p>
          <a:p>
            <a:r>
              <a:rPr lang="zh-CN" altLang="en-US" dirty="0"/>
              <a:t>对于每一段，你需要指定一个数</a:t>
            </a:r>
            <a:r>
              <a:rPr lang="en-US" altLang="zh-CN" dirty="0"/>
              <a:t>x</a:t>
            </a:r>
            <a:r>
              <a:rPr lang="zh-CN" altLang="en-US" dirty="0"/>
              <a:t>，如果这一段内</a:t>
            </a:r>
            <a:r>
              <a:rPr lang="en-US" altLang="zh-CN" dirty="0"/>
              <a:t>x</a:t>
            </a:r>
            <a:r>
              <a:rPr lang="zh-CN" altLang="en-US" dirty="0"/>
              <a:t>的个数为</a:t>
            </a:r>
            <a:r>
              <a:rPr lang="en-US" altLang="zh-CN" dirty="0"/>
              <a:t>k</a:t>
            </a:r>
            <a:r>
              <a:rPr lang="zh-CN" altLang="en-US" dirty="0"/>
              <a:t>，那么价值为</a:t>
            </a:r>
            <a:r>
              <a:rPr lang="en-US" altLang="zh-CN" dirty="0"/>
              <a:t>xk</a:t>
            </a:r>
            <a:r>
              <a:rPr lang="en-US" altLang="zh-CN" baseline="30000" dirty="0"/>
              <a:t>2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最大化价值总和。</a:t>
            </a:r>
            <a:endParaRPr lang="en-US" altLang="zh-CN" dirty="0"/>
          </a:p>
          <a:p>
            <a:r>
              <a:rPr lang="en-US" altLang="zh-CN" dirty="0"/>
              <a:t>n&lt;=10</a:t>
            </a:r>
            <a:r>
              <a:rPr lang="en-US" altLang="zh-CN" baseline="30000" dirty="0"/>
              <a:t>6</a:t>
            </a:r>
          </a:p>
          <a:p>
            <a:r>
              <a:rPr lang="en-US" altLang="zh-CN" baseline="30000" dirty="0"/>
              <a:t>https://www.luogu.com.cn/problem/P5504</a:t>
            </a:r>
            <a:endParaRPr lang="zh-CN" altLang="en-US" baseline="300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2288</Words>
  <Application>Microsoft Office PowerPoint</Application>
  <PresentationFormat>自定义</PresentationFormat>
  <Paragraphs>118</Paragraphs>
  <Slides>23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8" baseType="lpstr">
      <vt:lpstr>等线</vt:lpstr>
      <vt:lpstr>等线 Light</vt:lpstr>
      <vt:lpstr>Arial</vt:lpstr>
      <vt:lpstr>Calibri</vt:lpstr>
      <vt:lpstr>Office 主题​​</vt:lpstr>
      <vt:lpstr>动态规划优化</vt:lpstr>
      <vt:lpstr>例1.1  SpellCards</vt:lpstr>
      <vt:lpstr>例1.1  SpellCards</vt:lpstr>
      <vt:lpstr>单调队列优化</vt:lpstr>
      <vt:lpstr>例1.2  多重背包</vt:lpstr>
      <vt:lpstr>例1.2  多重背包</vt:lpstr>
      <vt:lpstr>决策单调性优化</vt:lpstr>
      <vt:lpstr>决策单调性优化</vt:lpstr>
      <vt:lpstr>例1.3  柠檬</vt:lpstr>
      <vt:lpstr>例1.3  柠檬</vt:lpstr>
      <vt:lpstr>决策单调性优化</vt:lpstr>
      <vt:lpstr>例1.4  Minimization</vt:lpstr>
      <vt:lpstr>例1.4  Minimization</vt:lpstr>
      <vt:lpstr>四边形不等式</vt:lpstr>
      <vt:lpstr>例1.5  石子合并</vt:lpstr>
      <vt:lpstr>例1.5  石子合并</vt:lpstr>
      <vt:lpstr>斜率优化</vt:lpstr>
      <vt:lpstr>斜率优化</vt:lpstr>
      <vt:lpstr>例1.6  土地购买</vt:lpstr>
      <vt:lpstr>例1.6  土地购买</vt:lpstr>
      <vt:lpstr>矩乘快速幂</vt:lpstr>
      <vt:lpstr>例2.1 小Y和恐怖的奴隶主</vt:lpstr>
      <vt:lpstr>例2.1 小Y和恐怖的奴隶主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凡淞 孟</cp:lastModifiedBy>
  <cp:revision>147</cp:revision>
  <dcterms:created xsi:type="dcterms:W3CDTF">2017-03-02T18:38:00Z</dcterms:created>
  <dcterms:modified xsi:type="dcterms:W3CDTF">2025-07-10T12:57:51Z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  <property fmtid="{D5CDD505-2E9C-101B-9397-08002B2CF9AE}" pid="3" name="KSORubyTemplateID">
    <vt:lpwstr>2</vt:lpwstr>
  </property>
</Properties>
</file>