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392" r:id="rId3"/>
    <p:sldId id="290" r:id="rId4"/>
    <p:sldId id="291" r:id="rId6"/>
    <p:sldId id="404" r:id="rId7"/>
    <p:sldId id="394" r:id="rId8"/>
    <p:sldId id="345" r:id="rId9"/>
    <p:sldId id="346" r:id="rId10"/>
    <p:sldId id="347" r:id="rId11"/>
    <p:sldId id="348" r:id="rId12"/>
    <p:sldId id="349" r:id="rId13"/>
    <p:sldId id="350" r:id="rId14"/>
    <p:sldId id="351" r:id="rId15"/>
    <p:sldId id="352" r:id="rId16"/>
    <p:sldId id="319" r:id="rId17"/>
    <p:sldId id="296" r:id="rId18"/>
    <p:sldId id="308" r:id="rId19"/>
    <p:sldId id="353" r:id="rId20"/>
    <p:sldId id="354" r:id="rId21"/>
    <p:sldId id="355" r:id="rId22"/>
    <p:sldId id="356" r:id="rId23"/>
    <p:sldId id="357" r:id="rId24"/>
    <p:sldId id="358" r:id="rId25"/>
    <p:sldId id="359" r:id="rId26"/>
    <p:sldId id="360" r:id="rId27"/>
    <p:sldId id="361" r:id="rId28"/>
    <p:sldId id="362" r:id="rId29"/>
    <p:sldId id="318" r:id="rId30"/>
    <p:sldId id="393" r:id="rId31"/>
    <p:sldId id="320" r:id="rId32"/>
    <p:sldId id="365" r:id="rId33"/>
    <p:sldId id="321" r:id="rId34"/>
    <p:sldId id="322" r:id="rId35"/>
    <p:sldId id="334" r:id="rId36"/>
    <p:sldId id="335" r:id="rId37"/>
    <p:sldId id="336" r:id="rId38"/>
    <p:sldId id="338" r:id="rId39"/>
    <p:sldId id="339" r:id="rId40"/>
    <p:sldId id="340" r:id="rId41"/>
    <p:sldId id="341" r:id="rId42"/>
    <p:sldId id="342" r:id="rId43"/>
    <p:sldId id="343" r:id="rId44"/>
    <p:sldId id="297" r:id="rId45"/>
    <p:sldId id="344" r:id="rId46"/>
    <p:sldId id="363" r:id="rId47"/>
    <p:sldId id="405" r:id="rId48"/>
    <p:sldId id="364" r:id="rId49"/>
    <p:sldId id="366" r:id="rId50"/>
    <p:sldId id="367" r:id="rId51"/>
    <p:sldId id="368" r:id="rId52"/>
    <p:sldId id="406" r:id="rId53"/>
    <p:sldId id="369" r:id="rId54"/>
    <p:sldId id="375" r:id="rId55"/>
    <p:sldId id="372" r:id="rId56"/>
    <p:sldId id="377" r:id="rId57"/>
    <p:sldId id="383" r:id="rId58"/>
    <p:sldId id="381" r:id="rId59"/>
    <p:sldId id="382" r:id="rId60"/>
    <p:sldId id="384" r:id="rId61"/>
    <p:sldId id="385" r:id="rId62"/>
    <p:sldId id="386" r:id="rId63"/>
    <p:sldId id="387" r:id="rId64"/>
    <p:sldId id="388" r:id="rId65"/>
    <p:sldId id="389" r:id="rId66"/>
    <p:sldId id="390" r:id="rId67"/>
    <p:sldId id="391" r:id="rId68"/>
    <p:sldId id="370" r:id="rId69"/>
    <p:sldId id="379" r:id="rId70"/>
    <p:sldId id="373" r:id="rId71"/>
    <p:sldId id="376" r:id="rId72"/>
    <p:sldId id="437" r:id="rId73"/>
    <p:sldId id="395" r:id="rId74"/>
    <p:sldId id="396" r:id="rId75"/>
    <p:sldId id="397" r:id="rId76"/>
    <p:sldId id="398" r:id="rId77"/>
    <p:sldId id="401" r:id="rId78"/>
    <p:sldId id="399" r:id="rId79"/>
    <p:sldId id="402" r:id="rId80"/>
    <p:sldId id="400" r:id="rId81"/>
    <p:sldId id="403" r:id="rId82"/>
    <p:sldId id="407" r:id="rId83"/>
    <p:sldId id="408" r:id="rId84"/>
    <p:sldId id="412" r:id="rId85"/>
    <p:sldId id="413" r:id="rId86"/>
    <p:sldId id="414" r:id="rId87"/>
    <p:sldId id="415" r:id="rId88"/>
    <p:sldId id="411" r:id="rId89"/>
    <p:sldId id="409" r:id="rId90"/>
    <p:sldId id="410" r:id="rId91"/>
    <p:sldId id="416" r:id="rId92"/>
    <p:sldId id="418" r:id="rId93"/>
    <p:sldId id="421" r:id="rId94"/>
    <p:sldId id="431" r:id="rId95"/>
    <p:sldId id="432" r:id="rId96"/>
    <p:sldId id="433" r:id="rId97"/>
    <p:sldId id="434" r:id="rId98"/>
    <p:sldId id="435" r:id="rId99"/>
    <p:sldId id="436" r:id="rId100"/>
    <p:sldId id="417" r:id="rId101"/>
    <p:sldId id="438" r:id="rId102"/>
    <p:sldId id="439" r:id="rId103"/>
    <p:sldId id="440" r:id="rId104"/>
    <p:sldId id="441" r:id="rId105"/>
    <p:sldId id="443" r:id="rId106"/>
    <p:sldId id="442" r:id="rId107"/>
    <p:sldId id="445" r:id="rId108"/>
    <p:sldId id="446" r:id="rId109"/>
    <p:sldId id="447" r:id="rId110"/>
    <p:sldId id="449" r:id="rId111"/>
    <p:sldId id="450" r:id="rId112"/>
    <p:sldId id="451" r:id="rId113"/>
    <p:sldId id="448" r:id="rId114"/>
    <p:sldId id="452" r:id="rId115"/>
    <p:sldId id="455" r:id="rId116"/>
    <p:sldId id="453" r:id="rId117"/>
    <p:sldId id="454" r:id="rId118"/>
    <p:sldId id="298"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2" autoAdjust="0"/>
    <p:restoredTop sz="81776" autoAdjust="0"/>
  </p:normalViewPr>
  <p:slideViewPr>
    <p:cSldViewPr snapToGrid="0">
      <p:cViewPr varScale="1">
        <p:scale>
          <a:sx n="91" d="100"/>
          <a:sy n="91" d="100"/>
        </p:scale>
        <p:origin x="846" y="66"/>
      </p:cViewPr>
      <p:guideLst/>
    </p:cSldViewPr>
  </p:slideViewPr>
  <p:outlineViewPr>
    <p:cViewPr>
      <p:scale>
        <a:sx n="33" d="100"/>
        <a:sy n="33" d="100"/>
      </p:scale>
      <p:origin x="0" y="-3186"/>
    </p:cViewPr>
  </p:outlineViewPr>
  <p:notesTextViewPr>
    <p:cViewPr>
      <p:scale>
        <a:sx n="1" d="1"/>
        <a:sy n="1" d="1"/>
      </p:scale>
      <p:origin x="0" y="0"/>
    </p:cViewPr>
  </p:notesTextViewPr>
  <p:sorterViewPr>
    <p:cViewPr varScale="1">
      <p:scale>
        <a:sx n="100" d="100"/>
        <a:sy n="100" d="100"/>
      </p:scale>
      <p:origin x="0" y="-2564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2" Type="http://schemas.openxmlformats.org/officeDocument/2006/relationships/tableStyles" Target="tableStyles.xml"/><Relationship Id="rId121" Type="http://schemas.openxmlformats.org/officeDocument/2006/relationships/viewProps" Target="viewProps.xml"/><Relationship Id="rId120" Type="http://schemas.openxmlformats.org/officeDocument/2006/relationships/presProps" Target="presProps.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A3FC4-0F80-4BB9-AFC7-1A079C2BF50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2FCCB-0491-47C4-9DA3-087620387D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下面给出一个通俗点的解释</a:t>
            </a:r>
            <a:r>
              <a:rPr lang="en-US" altLang="zh-CN" dirty="0" smtClean="0"/>
              <a:t>(</a:t>
            </a:r>
            <a:r>
              <a:rPr lang="zh-CN" altLang="en-US" dirty="0" smtClean="0"/>
              <a:t>下文基本避开形式化的证明 基本都用此类描述叙述</a:t>
            </a:r>
            <a:r>
              <a:rPr lang="en-US" altLang="zh-CN" dirty="0" smtClean="0"/>
              <a:t>)</a:t>
            </a:r>
            <a:r>
              <a:rPr lang="zh-CN" altLang="en-US" dirty="0" smtClean="0"/>
              <a:t>好比你家是汇 自来水厂</a:t>
            </a:r>
            <a:r>
              <a:rPr lang="en-US" altLang="zh-CN" dirty="0" smtClean="0"/>
              <a:t>(</a:t>
            </a:r>
            <a:r>
              <a:rPr lang="zh-CN" altLang="en-US" dirty="0" smtClean="0"/>
              <a:t>有需要的同学可以把自来水厂当成银行之类 以下类似</a:t>
            </a:r>
            <a:r>
              <a:rPr lang="en-US" altLang="zh-CN" dirty="0" smtClean="0"/>
              <a:t>)</a:t>
            </a:r>
            <a:r>
              <a:rPr lang="zh-CN" altLang="en-US" dirty="0" smtClean="0"/>
              <a:t>是源然后自来水厂和你家之间修了很多条水管子接在一起 水管子规格不一 有的容量大 有的容量小然后问自来水厂开闸放水 你家收到水的最大流量是多少如果自来水厂停水了 你家那的流量就是</a:t>
            </a:r>
            <a:r>
              <a:rPr lang="en-US" altLang="zh-CN" dirty="0" smtClean="0"/>
              <a:t>0 </a:t>
            </a:r>
            <a:r>
              <a:rPr lang="zh-CN" altLang="en-US" dirty="0" smtClean="0"/>
              <a:t>当然不是最大的流量但是你给自来水厂交了</a:t>
            </a:r>
            <a:r>
              <a:rPr lang="en-US" altLang="zh-CN" dirty="0" smtClean="0"/>
              <a:t>100w</a:t>
            </a:r>
            <a:r>
              <a:rPr lang="zh-CN" altLang="en-US" dirty="0" smtClean="0"/>
              <a:t>美金 自来水厂拼命水管里通水 但是你家的流量也就那么多不变了 这时就达到了最大流</a:t>
            </a:r>
            <a:endParaRPr lang="zh-CN" altLang="en-US" dirty="0" smtClean="0"/>
          </a:p>
          <a:p>
            <a:r>
              <a:rPr lang="en-US" altLang="zh-CN" dirty="0" smtClean="0"/>
              <a:t>————————————————</a:t>
            </a:r>
            <a:endParaRPr lang="en-US" altLang="zh-CN" dirty="0" smtClean="0"/>
          </a:p>
          <a:p>
            <a:r>
              <a:rPr lang="en-US" altLang="zh-CN" dirty="0" smtClean="0"/>
              <a:t>                            </a:t>
            </a:r>
            <a:r>
              <a:rPr lang="zh-CN" altLang="en-US" dirty="0" smtClean="0"/>
              <a:t>版权声明：本文为博主原创文章，遵循 </a:t>
            </a:r>
            <a:r>
              <a:rPr lang="en-US" altLang="zh-CN" dirty="0" smtClean="0"/>
              <a:t>CC 4.0 BY-SA </a:t>
            </a:r>
            <a:r>
              <a:rPr lang="zh-CN" altLang="en-US" dirty="0" smtClean="0"/>
              <a:t>版权协议，转载请附上原文出处链接和本声明。                        </a:t>
            </a:r>
            <a:endParaRPr lang="zh-CN" altLang="en-US" dirty="0" smtClean="0"/>
          </a:p>
          <a:p>
            <a:r>
              <a:rPr lang="zh-CN" altLang="en-US" dirty="0" smtClean="0"/>
              <a:t>原文链接：</a:t>
            </a:r>
            <a:r>
              <a:rPr lang="en-US" altLang="zh-CN" dirty="0" smtClean="0"/>
              <a:t>https://blog.csdn.net/txl199106/article/details/64441994</a:t>
            </a:r>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 </a:t>
            </a:r>
            <a:r>
              <a:rPr lang="en-US" altLang="zh-CN" dirty="0" smtClean="0"/>
              <a:t>C</a:t>
            </a:r>
            <a:r>
              <a:rPr lang="zh-CN" altLang="en-US" dirty="0" smtClean="0"/>
              <a:t>代表每条边的容量 </a:t>
            </a:r>
            <a:r>
              <a:rPr lang="en-US" altLang="zh-CN" dirty="0" smtClean="0"/>
              <a:t>F</a:t>
            </a:r>
            <a:r>
              <a:rPr lang="zh-CN" altLang="en-US" dirty="0" smtClean="0"/>
              <a:t>代表每条边的流量一个显然的实事是</a:t>
            </a:r>
            <a:r>
              <a:rPr lang="en-US" altLang="zh-CN" dirty="0" smtClean="0"/>
              <a:t>F</a:t>
            </a:r>
            <a:r>
              <a:rPr lang="zh-CN" altLang="en-US" dirty="0" smtClean="0"/>
              <a:t>小于等于</a:t>
            </a:r>
            <a:r>
              <a:rPr lang="en-US" altLang="zh-CN" dirty="0" smtClean="0"/>
              <a:t>C </a:t>
            </a:r>
            <a:r>
              <a:rPr lang="zh-CN" altLang="en-US" dirty="0" smtClean="0"/>
              <a:t>不然水管子就爆了，这就是网络流的第一条性质 容量限制</a:t>
            </a:r>
            <a:r>
              <a:rPr lang="en-US" altLang="zh-CN" dirty="0" smtClean="0"/>
              <a:t>(Capacity Constraints):F&lt;</a:t>
            </a:r>
            <a:r>
              <a:rPr lang="en-US" altLang="zh-CN" dirty="0" err="1" smtClean="0"/>
              <a:t>x,y</a:t>
            </a:r>
            <a:r>
              <a:rPr lang="en-US" altLang="zh-CN" dirty="0" smtClean="0"/>
              <a:t>&gt; ≤ C&lt;</a:t>
            </a:r>
            <a:r>
              <a:rPr lang="en-US" altLang="zh-CN" dirty="0" err="1" smtClean="0"/>
              <a:t>x,y</a:t>
            </a:r>
            <a:r>
              <a:rPr lang="en-US" altLang="zh-CN" dirty="0" smtClean="0"/>
              <a:t>&gt;</a:t>
            </a:r>
            <a:r>
              <a:rPr lang="zh-CN" altLang="en-US" dirty="0" smtClean="0"/>
              <a:t>再考虑节点任意一个节点 流入量总是等于流出的量 否则就会蓄水</a:t>
            </a:r>
            <a:r>
              <a:rPr lang="en-US" altLang="zh-CN" dirty="0" smtClean="0"/>
              <a:t>(</a:t>
            </a:r>
            <a:r>
              <a:rPr lang="zh-CN" altLang="en-US" dirty="0" smtClean="0"/>
              <a:t>爆炸危险</a:t>
            </a:r>
            <a:r>
              <a:rPr lang="en-US" altLang="zh-CN" dirty="0" smtClean="0"/>
              <a:t>...)</a:t>
            </a:r>
            <a:r>
              <a:rPr lang="zh-CN" altLang="en-US" dirty="0" smtClean="0"/>
              <a:t>或者平白无故多出水</a:t>
            </a:r>
            <a:r>
              <a:rPr lang="en-US" altLang="zh-CN" dirty="0" smtClean="0"/>
              <a:t>(</a:t>
            </a:r>
            <a:r>
              <a:rPr lang="zh-CN" altLang="en-US" dirty="0" smtClean="0"/>
              <a:t>有地下水涌出</a:t>
            </a:r>
            <a:r>
              <a:rPr lang="en-US" altLang="zh-CN" dirty="0" smtClean="0"/>
              <a:t>?)</a:t>
            </a:r>
            <a:r>
              <a:rPr lang="zh-CN" altLang="en-US" dirty="0" smtClean="0"/>
              <a:t>这是第二条性质 流量守恒</a:t>
            </a:r>
            <a:r>
              <a:rPr lang="en-US" altLang="zh-CN" dirty="0" smtClean="0"/>
              <a:t>(Flow Conservation):Σ F&lt;</a:t>
            </a:r>
            <a:r>
              <a:rPr lang="en-US" altLang="zh-CN" dirty="0" err="1" smtClean="0"/>
              <a:t>v,x</a:t>
            </a:r>
            <a:r>
              <a:rPr lang="en-US" altLang="zh-CN" dirty="0" smtClean="0"/>
              <a:t>&gt; = Σ F&lt;</a:t>
            </a:r>
            <a:r>
              <a:rPr lang="en-US" altLang="zh-CN" dirty="0" err="1" smtClean="0"/>
              <a:t>x,u</a:t>
            </a:r>
            <a:r>
              <a:rPr lang="en-US" altLang="zh-CN" dirty="0" smtClean="0"/>
              <a:t>&gt;</a:t>
            </a:r>
            <a:r>
              <a:rPr lang="zh-CN" altLang="en-US" dirty="0" smtClean="0"/>
              <a:t>当然源和汇不用满足流量守恒 我们不用去关心自来水厂的水是河里的 还是江里的最后一个不是很显然的性质 是斜对称性</a:t>
            </a:r>
            <a:r>
              <a:rPr lang="en-US" altLang="zh-CN" dirty="0" smtClean="0"/>
              <a:t>(Skew Symmetry): F&lt;</a:t>
            </a:r>
            <a:r>
              <a:rPr lang="en-US" altLang="zh-CN" dirty="0" err="1" smtClean="0"/>
              <a:t>x,y</a:t>
            </a:r>
            <a:r>
              <a:rPr lang="en-US" altLang="zh-CN" dirty="0" smtClean="0"/>
              <a:t>&gt; = - F&lt;</a:t>
            </a:r>
            <a:r>
              <a:rPr lang="en-US" altLang="zh-CN" dirty="0" err="1" smtClean="0"/>
              <a:t>y,x</a:t>
            </a:r>
            <a:r>
              <a:rPr lang="en-US" altLang="zh-CN" dirty="0" smtClean="0"/>
              <a:t>&gt;</a:t>
            </a:r>
            <a:r>
              <a:rPr lang="zh-CN" altLang="en-US" dirty="0" smtClean="0"/>
              <a:t>这其实是完善的网络流理论不可缺少的 就好比中学物理里用正负数来定义一维的位移一样百米起点到百米终点的位移是</a:t>
            </a:r>
            <a:r>
              <a:rPr lang="en-US" altLang="zh-CN" dirty="0" smtClean="0"/>
              <a:t>100m</a:t>
            </a:r>
            <a:r>
              <a:rPr lang="zh-CN" altLang="en-US" dirty="0" smtClean="0"/>
              <a:t>的话 那么终点到起点的位移就是</a:t>
            </a:r>
            <a:r>
              <a:rPr lang="en-US" altLang="zh-CN" dirty="0" smtClean="0"/>
              <a:t>-100m</a:t>
            </a:r>
            <a:r>
              <a:rPr lang="zh-CN" altLang="en-US" dirty="0" smtClean="0"/>
              <a:t>同样的 </a:t>
            </a:r>
            <a:r>
              <a:rPr lang="en-US" altLang="zh-CN" dirty="0" smtClean="0"/>
              <a:t>x</a:t>
            </a:r>
            <a:r>
              <a:rPr lang="zh-CN" altLang="en-US" dirty="0" smtClean="0"/>
              <a:t>向</a:t>
            </a:r>
            <a:r>
              <a:rPr lang="en-US" altLang="zh-CN" dirty="0" smtClean="0"/>
              <a:t>y</a:t>
            </a:r>
            <a:r>
              <a:rPr lang="zh-CN" altLang="en-US" dirty="0" smtClean="0"/>
              <a:t>流了</a:t>
            </a:r>
            <a:r>
              <a:rPr lang="en-US" altLang="zh-CN" dirty="0" smtClean="0"/>
              <a:t>F</a:t>
            </a:r>
            <a:r>
              <a:rPr lang="zh-CN" altLang="en-US" dirty="0" smtClean="0"/>
              <a:t>的流 </a:t>
            </a:r>
            <a:r>
              <a:rPr lang="en-US" altLang="zh-CN" dirty="0" smtClean="0"/>
              <a:t>y</a:t>
            </a:r>
            <a:r>
              <a:rPr lang="zh-CN" altLang="en-US" dirty="0" smtClean="0"/>
              <a:t>就向</a:t>
            </a:r>
            <a:r>
              <a:rPr lang="en-US" altLang="zh-CN" dirty="0" smtClean="0"/>
              <a:t>x</a:t>
            </a:r>
            <a:r>
              <a:rPr lang="zh-CN" altLang="en-US" dirty="0" smtClean="0"/>
              <a:t>流了</a:t>
            </a:r>
            <a:r>
              <a:rPr lang="en-US" altLang="zh-CN" dirty="0" smtClean="0"/>
              <a:t>-F</a:t>
            </a:r>
            <a:r>
              <a:rPr lang="zh-CN" altLang="en-US" dirty="0" smtClean="0"/>
              <a:t>的流</a:t>
            </a:r>
            <a:endParaRPr lang="zh-CN" altLang="en-US" dirty="0" smtClean="0"/>
          </a:p>
          <a:p>
            <a:r>
              <a:rPr lang="en-US" altLang="zh-CN" dirty="0" smtClean="0"/>
              <a:t>————————————————</a:t>
            </a:r>
            <a:endParaRPr lang="en-US" altLang="zh-CN" dirty="0" smtClean="0"/>
          </a:p>
          <a:p>
            <a:r>
              <a:rPr lang="en-US" altLang="zh-CN" dirty="0" smtClean="0"/>
              <a:t>                            </a:t>
            </a:r>
            <a:r>
              <a:rPr lang="zh-CN" altLang="en-US" dirty="0" smtClean="0"/>
              <a:t>版权声明：本文为博主原创文章，遵循 </a:t>
            </a:r>
            <a:r>
              <a:rPr lang="en-US" altLang="zh-CN" dirty="0" smtClean="0"/>
              <a:t>CC 4.0 BY-SA </a:t>
            </a:r>
            <a:r>
              <a:rPr lang="zh-CN" altLang="en-US" dirty="0" smtClean="0"/>
              <a:t>版权协议，转载请附上原文出处链接和本声明。                        </a:t>
            </a:r>
            <a:endParaRPr lang="zh-CN" altLang="en-US" dirty="0" smtClean="0"/>
          </a:p>
          <a:p>
            <a:r>
              <a:rPr lang="zh-CN" altLang="en-US" dirty="0" smtClean="0"/>
              <a:t>原文链接：</a:t>
            </a:r>
            <a:r>
              <a:rPr lang="en-US" altLang="zh-CN" dirty="0" smtClean="0"/>
              <a:t>https://blog.csdn.net/txl199106/article/details/64441994</a:t>
            </a:r>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a:t>
            </a:r>
            <a:r>
              <a:rPr lang="en-US" altLang="zh-CN" dirty="0" smtClean="0"/>
              <a:t>EK</a:t>
            </a:r>
            <a:r>
              <a:rPr lang="zh-CN" altLang="en-US" dirty="0" smtClean="0"/>
              <a:t>，</a:t>
            </a:r>
            <a:r>
              <a:rPr lang="en-US" altLang="zh-CN" dirty="0" err="1" smtClean="0"/>
              <a:t>Dinic</a:t>
            </a:r>
            <a:r>
              <a:rPr lang="zh-CN" altLang="en-US" dirty="0" smtClean="0"/>
              <a:t>，</a:t>
            </a:r>
            <a:r>
              <a:rPr lang="en-US" altLang="zh-CN" dirty="0" smtClean="0"/>
              <a:t>ISAP</a:t>
            </a:r>
            <a:r>
              <a:rPr lang="zh-CN" altLang="en-US" dirty="0" smtClean="0"/>
              <a:t>算法可以得到网络流图中的最大流，一个网络流图中最大流的流量</a:t>
            </a:r>
            <a:r>
              <a:rPr lang="en-US" altLang="zh-CN" dirty="0" err="1" smtClean="0"/>
              <a:t>max_flow</a:t>
            </a:r>
            <a:r>
              <a:rPr lang="zh-CN" altLang="en-US" dirty="0" smtClean="0"/>
              <a:t>是唯一的，但是达到最大流量</a:t>
            </a:r>
            <a:r>
              <a:rPr lang="en-US" altLang="zh-CN" dirty="0" err="1" smtClean="0"/>
              <a:t>max_flow</a:t>
            </a:r>
            <a:r>
              <a:rPr lang="zh-CN" altLang="en-US" dirty="0" smtClean="0"/>
              <a:t>时每条边上的流量分配</a:t>
            </a:r>
            <a:r>
              <a:rPr lang="en-US" altLang="zh-CN" dirty="0" smtClean="0"/>
              <a:t>f</a:t>
            </a:r>
            <a:r>
              <a:rPr lang="zh-CN" altLang="en-US" dirty="0" smtClean="0"/>
              <a:t>是不唯一的。　　如果给网络流图中的每条边都设置一个费用</a:t>
            </a:r>
            <a:r>
              <a:rPr lang="en-US" altLang="zh-CN" dirty="0" smtClean="0"/>
              <a:t>cost</a:t>
            </a:r>
            <a:r>
              <a:rPr lang="zh-CN" altLang="en-US" dirty="0" smtClean="0"/>
              <a:t>，表示单位流量流经该边时会导致花费</a:t>
            </a:r>
            <a:r>
              <a:rPr lang="en-US" altLang="zh-CN" dirty="0" smtClean="0"/>
              <a:t>cost</a:t>
            </a:r>
            <a:r>
              <a:rPr lang="zh-CN" altLang="en-US" dirty="0" smtClean="0"/>
              <a:t>。那么在这些流量均为</a:t>
            </a:r>
            <a:r>
              <a:rPr lang="en-US" altLang="zh-CN" dirty="0" err="1" smtClean="0"/>
              <a:t>max_flow</a:t>
            </a:r>
            <a:r>
              <a:rPr lang="zh-CN" altLang="en-US" dirty="0" smtClean="0"/>
              <a:t>的流量分配</a:t>
            </a:r>
            <a:r>
              <a:rPr lang="en-US" altLang="zh-CN" dirty="0" smtClean="0"/>
              <a:t>f</a:t>
            </a:r>
            <a:r>
              <a:rPr lang="zh-CN" altLang="en-US" dirty="0" smtClean="0"/>
              <a:t>中，存在一个流量总花费最小的最大流方案。即</a:t>
            </a:r>
            <a:r>
              <a:rPr lang="en-US" altLang="zh-CN" dirty="0" smtClean="0"/>
              <a:t>min{ sum( cost(</a:t>
            </a:r>
            <a:r>
              <a:rPr lang="en-US" altLang="zh-CN" dirty="0" err="1" smtClean="0"/>
              <a:t>i</a:t>
            </a:r>
            <a:r>
              <a:rPr lang="en-US" altLang="zh-CN" dirty="0" smtClean="0"/>
              <a:t>, j)*f(</a:t>
            </a:r>
            <a:r>
              <a:rPr lang="en-US" altLang="zh-CN" dirty="0" err="1" smtClean="0"/>
              <a:t>i,j</a:t>
            </a:r>
            <a:r>
              <a:rPr lang="en-US" altLang="zh-CN" dirty="0" smtClean="0"/>
              <a:t>) | (</a:t>
            </a:r>
            <a:r>
              <a:rPr lang="en-US" altLang="zh-CN" dirty="0" err="1" smtClean="0"/>
              <a:t>i</a:t>
            </a:r>
            <a:r>
              <a:rPr lang="en-US" altLang="zh-CN" dirty="0" smtClean="0"/>
              <a:t>, j) </a:t>
            </a:r>
            <a:r>
              <a:rPr lang="zh-CN" altLang="en-US" dirty="0" smtClean="0"/>
              <a:t>属于方案</a:t>
            </a:r>
            <a:r>
              <a:rPr lang="en-US" altLang="zh-CN" dirty="0" smtClean="0"/>
              <a:t>f</a:t>
            </a:r>
            <a:r>
              <a:rPr lang="zh-CN" altLang="en-US" dirty="0" smtClean="0"/>
              <a:t>中的边， </a:t>
            </a:r>
            <a:r>
              <a:rPr lang="en-US" altLang="zh-CN" dirty="0" smtClean="0"/>
              <a:t>f(</a:t>
            </a:r>
            <a:r>
              <a:rPr lang="en-US" altLang="zh-CN" dirty="0" err="1" smtClean="0"/>
              <a:t>i,j</a:t>
            </a:r>
            <a:r>
              <a:rPr lang="en-US" altLang="zh-CN" dirty="0" smtClean="0"/>
              <a:t>)</a:t>
            </a:r>
            <a:r>
              <a:rPr lang="zh-CN" altLang="en-US" dirty="0" smtClean="0"/>
              <a:t>为 边</a:t>
            </a:r>
            <a:r>
              <a:rPr lang="en-US" altLang="zh-CN" dirty="0" smtClean="0"/>
              <a:t>(</a:t>
            </a:r>
            <a:r>
              <a:rPr lang="en-US" altLang="zh-CN" dirty="0" err="1" smtClean="0"/>
              <a:t>i,j</a:t>
            </a:r>
            <a:r>
              <a:rPr lang="en-US" altLang="zh-CN" dirty="0" smtClean="0"/>
              <a:t>)</a:t>
            </a:r>
            <a:r>
              <a:rPr lang="zh-CN" altLang="en-US" dirty="0" smtClean="0"/>
              <a:t>上的流量， </a:t>
            </a:r>
            <a:r>
              <a:rPr lang="en-US" altLang="zh-CN" dirty="0" smtClean="0"/>
              <a:t>f</a:t>
            </a:r>
            <a:r>
              <a:rPr lang="zh-CN" altLang="en-US" dirty="0" smtClean="0"/>
              <a:t>为某一个最大流方案</a:t>
            </a:r>
            <a:r>
              <a:rPr lang="en-US" altLang="zh-CN" dirty="0" smtClean="0"/>
              <a:t>}</a:t>
            </a:r>
            <a:r>
              <a:rPr lang="zh-CN" altLang="en-US" dirty="0" smtClean="0"/>
              <a:t>。此即为最小费用最大流。作者：</a:t>
            </a:r>
            <a:r>
              <a:rPr lang="en-US" altLang="zh-CN" dirty="0" err="1" smtClean="0"/>
              <a:t>Gitfan</a:t>
            </a:r>
            <a:r>
              <a:rPr lang="zh-CN" altLang="en-US" dirty="0" smtClean="0"/>
              <a:t>链接：</a:t>
            </a:r>
            <a:r>
              <a:rPr lang="en-US" altLang="zh-CN" dirty="0" smtClean="0"/>
              <a:t>https://www.jianshu.com/p/6740b02c2393</a:t>
            </a:r>
            <a:r>
              <a:rPr lang="zh-CN" altLang="en-US" dirty="0" smtClean="0"/>
              <a:t>来源：简书著作权归作者所有。商业转载请联系作者获得授权，非商业转载请注明出处。</a:t>
            </a:r>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2FCCB-0491-47C4-9DA3-087620387D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标题 4"/>
          <p:cNvSpPr>
            <a:spLocks noGrp="1"/>
          </p:cNvSpPr>
          <p:nvPr>
            <p:ph type="ctrTitle" hasCustomPrompt="1"/>
          </p:nvPr>
        </p:nvSpPr>
        <p:spPr>
          <a:xfrm>
            <a:off x="3962400" y="1857828"/>
            <a:ext cx="8026400" cy="1168152"/>
          </a:xfrm>
        </p:spPr>
        <p:txBody>
          <a:bodyPr/>
          <a:lstStyle>
            <a:lvl1pPr>
              <a:defRPr lang="zh-CN" altLang="en-US" sz="6000" dirty="0" smtClean="0">
                <a:solidFill>
                  <a:srgbClr val="FFFFFF"/>
                </a:solidFill>
                <a:latin typeface="隶书" panose="02010509060101010101" pitchFamily="49" charset="-122"/>
                <a:ea typeface="隶书" panose="02010509060101010101" pitchFamily="49" charset="-122"/>
                <a:cs typeface="+mj-cs"/>
              </a:defRPr>
            </a:lvl1pPr>
          </a:lstStyle>
          <a:p>
            <a:pPr algn="ctr">
              <a:defRPr/>
            </a:pPr>
            <a:r>
              <a:rPr lang="zh-CN" altLang="en-US" sz="6000" dirty="0" smtClean="0">
                <a:latin typeface="隶书" panose="02010509060101010101" pitchFamily="49" charset="-122"/>
                <a:ea typeface="隶书" panose="02010509060101010101" pitchFamily="49" charset="-122"/>
              </a:rPr>
              <a:t>课题</a:t>
            </a:r>
            <a:endParaRPr lang="zh-CN" altLang="en-US" sz="6000" dirty="0">
              <a:latin typeface="隶书" panose="02010509060101010101" pitchFamily="49" charset="-122"/>
              <a:ea typeface="隶书" panose="02010509060101010101" pitchFamily="49" charset="-122"/>
            </a:endParaRPr>
          </a:p>
        </p:txBody>
      </p:sp>
      <p:sp>
        <p:nvSpPr>
          <p:cNvPr id="30" name="副标题 5"/>
          <p:cNvSpPr>
            <a:spLocks noGrp="1"/>
          </p:cNvSpPr>
          <p:nvPr>
            <p:ph type="subTitle" idx="1"/>
          </p:nvPr>
        </p:nvSpPr>
        <p:spPr>
          <a:xfrm>
            <a:off x="3599723" y="5033938"/>
            <a:ext cx="8592277" cy="987350"/>
          </a:xfrm>
        </p:spPr>
        <p:txBody>
          <a:bodyPr/>
          <a:lstStyle>
            <a:lvl1pPr marL="0" indent="0">
              <a:buNone/>
              <a:defRPr/>
            </a:lvl1pPr>
          </a:lstStyle>
          <a:p>
            <a:pPr algn="ctr">
              <a:defRPr/>
            </a:pPr>
            <a:r>
              <a:rPr lang="zh-CN" altLang="en-US" sz="2800" smtClean="0">
                <a:latin typeface="华文新魏" panose="02010800040101010101" pitchFamily="2" charset="-122"/>
                <a:ea typeface="华文新魏" panose="02010800040101010101" pitchFamily="2" charset="-122"/>
              </a:rPr>
              <a:t>单击此处编辑母版副标题样式</a:t>
            </a:r>
            <a:endParaRPr lang="en-US" altLang="zh-CN" sz="2800" dirty="0">
              <a:latin typeface="华文新魏" panose="02010800040101010101" pitchFamily="2" charset="-122"/>
              <a:ea typeface="华文新魏" panose="02010800040101010101" pitchFamily="2" charset="-122"/>
            </a:endParaRPr>
          </a:p>
        </p:txBody>
      </p:sp>
      <p:sp>
        <p:nvSpPr>
          <p:cNvPr id="14" name="文本占位符 6"/>
          <p:cNvSpPr>
            <a:spLocks noGrp="1"/>
          </p:cNvSpPr>
          <p:nvPr>
            <p:ph type="body" sz="quarter" idx="13" hasCustomPrompt="1"/>
          </p:nvPr>
        </p:nvSpPr>
        <p:spPr>
          <a:xfrm>
            <a:off x="3887755" y="2982612"/>
            <a:ext cx="8024208" cy="1223963"/>
          </a:xfrm>
        </p:spPr>
        <p:txBody>
          <a:bodyPr/>
          <a:lstStyle>
            <a:lvl1pPr marL="0" marR="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lang="zh-CN" altLang="en-US" sz="5000" b="1" kern="1200" dirty="0" smtClean="0">
                <a:solidFill>
                  <a:srgbClr val="FFFFFF"/>
                </a:solidFill>
                <a:latin typeface="隶书" panose="02010509060101010101" pitchFamily="49" charset="-122"/>
                <a:ea typeface="隶书" panose="02010509060101010101" pitchFamily="49" charset="-122"/>
                <a:cs typeface="Times New Roman" panose="02020603050405020304" pitchFamily="18" charset="0"/>
              </a:defRPr>
            </a:lvl1pPr>
          </a:lstStyle>
          <a:p>
            <a:pPr algn="r">
              <a:defRPr/>
            </a:pPr>
            <a:r>
              <a:rPr lang="en-US" altLang="zh-CN" dirty="0" smtClean="0">
                <a:latin typeface="隶书" panose="02010509060101010101" pitchFamily="49" charset="-122"/>
                <a:ea typeface="隶书" panose="02010509060101010101" pitchFamily="49" charset="-122"/>
              </a:rPr>
              <a:t>——</a:t>
            </a:r>
            <a:r>
              <a:rPr lang="zh-CN" altLang="en-US" dirty="0" smtClean="0">
                <a:latin typeface="隶书" panose="02010509060101010101" pitchFamily="49" charset="-122"/>
                <a:ea typeface="隶书" panose="02010509060101010101" pitchFamily="49" charset="-122"/>
              </a:rPr>
              <a:t>副标题</a:t>
            </a:r>
            <a:endParaRPr lang="zh-CN" altLang="en-US" b="0" dirty="0">
              <a:latin typeface="隶书" panose="02010509060101010101" pitchFamily="49" charset="-122"/>
              <a:ea typeface="隶书" panose="02010509060101010101" pitchFamily="49" charset="-122"/>
            </a:endParaRPr>
          </a:p>
        </p:txBody>
      </p:sp>
      <p:sp>
        <p:nvSpPr>
          <p:cNvPr id="2" name="日期占位符 1"/>
          <p:cNvSpPr>
            <a:spLocks noGrp="1"/>
          </p:cNvSpPr>
          <p:nvPr>
            <p:ph type="dt" sz="half" idx="14"/>
          </p:nvPr>
        </p:nvSpPr>
        <p:spPr/>
        <p:txBody>
          <a:bodyPr/>
          <a:lstStyle/>
          <a:p>
            <a:fld id="{4AAD347D-5ACD-4C99-B74B-A9C85AD731AF}" type="datetimeFigureOut">
              <a:rPr lang="en-US" smtClean="0"/>
            </a:fld>
            <a:endParaRPr lang="en-US" dirty="0"/>
          </a:p>
        </p:txBody>
      </p:sp>
      <p:sp>
        <p:nvSpPr>
          <p:cNvPr id="3" name="页脚占位符 2"/>
          <p:cNvSpPr>
            <a:spLocks noGrp="1"/>
          </p:cNvSpPr>
          <p:nvPr>
            <p:ph type="ftr" sz="quarter" idx="15"/>
          </p:nvPr>
        </p:nvSpPr>
        <p:spPr>
          <a:xfrm>
            <a:off x="4165600" y="6248399"/>
            <a:ext cx="3860800" cy="473075"/>
          </a:xfrm>
          <a:prstGeom prst="rect">
            <a:avLst/>
          </a:prstGeom>
        </p:spPr>
        <p:txBody>
          <a:bodyPr/>
          <a:lstStyle/>
          <a:p>
            <a:endParaRPr lang="en-US" dirty="0"/>
          </a:p>
        </p:txBody>
      </p:sp>
      <p:sp>
        <p:nvSpPr>
          <p:cNvPr id="4" name="灯片编号占位符 3"/>
          <p:cNvSpPr>
            <a:spLocks noGrp="1"/>
          </p:cNvSpPr>
          <p:nvPr>
            <p:ph type="sldNum" sz="quarter" idx="16"/>
          </p:nvPr>
        </p:nvSpPr>
        <p:spPr/>
        <p:txBody>
          <a:bodyPr/>
          <a:lstStyle/>
          <a:p>
            <a:fld id="{D57F1E4F-1CFF-5643-939E-02111984F565}" type="slidenum">
              <a:rPr lang="en-US" smtClean="0"/>
            </a:fld>
            <a:endParaRPr lang="en-US" dirty="0"/>
          </a:p>
        </p:txBody>
      </p:sp>
      <p:pic>
        <p:nvPicPr>
          <p:cNvPr id="10" name="图片 9"/>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5"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6"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457200"/>
            <a:ext cx="802640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5"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6" name="Rectangle 16"/>
          <p:cNvSpPr>
            <a:spLocks noGrp="1" noChangeArrowheads="1"/>
          </p:cNvSpPr>
          <p:nvPr>
            <p:ph type="dt" sz="half" idx="12"/>
          </p:nvPr>
        </p:nvSpPr>
        <p:spPr/>
        <p:txBody>
          <a:bodyPr/>
          <a:lstStyle>
            <a:lvl1pPr>
              <a:defRPr/>
            </a:lvl1pPr>
          </a:lstStyle>
          <a:p>
            <a:fld id="{4AAD347D-5ACD-4C99-B74B-A9C85AD731AF}" type="datetimeFigureOut">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609600" y="1981200"/>
            <a:ext cx="10972800" cy="3886200"/>
          </a:xfrm>
        </p:spPr>
        <p:txBody>
          <a:bodyPr/>
          <a:lstStyle/>
          <a:p>
            <a:pPr lvl="0"/>
            <a:r>
              <a:rPr lang="zh-CN" altLang="en-US" noProof="0" smtClean="0"/>
              <a:t>单击图标添加表格</a:t>
            </a:r>
            <a:endParaRPr lang="zh-CN" altLang="en-US" noProof="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5"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6" name="Rectangle 16"/>
          <p:cNvSpPr>
            <a:spLocks noGrp="1" noChangeArrowheads="1"/>
          </p:cNvSpPr>
          <p:nvPr>
            <p:ph type="dt" sz="half" idx="12"/>
          </p:nvPr>
        </p:nvSpPr>
        <p:spPr/>
        <p:txBody>
          <a:bodyPr/>
          <a:lstStyle>
            <a:lvl1pPr>
              <a:defRPr/>
            </a:lvl1pPr>
          </a:lstStyle>
          <a:p>
            <a:fld id="{4AAD347D-5ACD-4C99-B74B-A9C85AD731AF}" type="datetimeFigureOut">
              <a:rPr lang="en-US" smtClean="0"/>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6"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7" name="Rectangle 16"/>
          <p:cNvSpPr>
            <a:spLocks noGrp="1" noChangeArrowheads="1"/>
          </p:cNvSpPr>
          <p:nvPr>
            <p:ph type="dt" sz="half" idx="12"/>
          </p:nvPr>
        </p:nvSpPr>
        <p:spPr/>
        <p:txBody>
          <a:bodyPr/>
          <a:lstStyle>
            <a:lvl1pPr>
              <a:defRPr/>
            </a:lvl1pPr>
          </a:lstStyle>
          <a:p>
            <a:fld id="{4AAD347D-5ACD-4C99-B74B-A9C85AD731AF}" type="datetimeFigureOut">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fld>
            <a:endParaRPr lang="en-US" dirty="0"/>
          </a:p>
        </p:txBody>
      </p:sp>
      <p:sp>
        <p:nvSpPr>
          <p:cNvPr id="5" name="Footer Placeholder 4"/>
          <p:cNvSpPr>
            <a:spLocks noGrp="1"/>
          </p:cNvSpPr>
          <p:nvPr>
            <p:ph type="ftr" sz="quarter" idx="11"/>
          </p:nvPr>
        </p:nvSpPr>
        <p:spPr>
          <a:xfrm>
            <a:off x="4165600" y="6248399"/>
            <a:ext cx="3860800" cy="47307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02119"/>
            <a:ext cx="11334829" cy="861471"/>
          </a:xfrm>
        </p:spPr>
        <p:txBody>
          <a:bodyPr/>
          <a:lstStyle>
            <a:lvl1pPr>
              <a:defRPr sz="4000" b="1">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09600" y="1196752"/>
            <a:ext cx="10972800" cy="4824536"/>
          </a:xfrm>
        </p:spPr>
        <p:txBody>
          <a:bodyPr/>
          <a:lstStyle>
            <a:lvl1pPr eaLnBrk="1" hangingPunct="1">
              <a:buClr>
                <a:srgbClr val="00007D"/>
              </a:buClr>
              <a:defRPr lang="zh-CN" altLang="en-US" sz="3600" dirty="0" smtClean="0">
                <a:solidFill>
                  <a:schemeClr val="tx1"/>
                </a:solidFill>
                <a:latin typeface="华文楷体" pitchFamily="2" charset="-122"/>
                <a:ea typeface="华文楷体" pitchFamily="2" charset="-122"/>
                <a:cs typeface="+mn-cs"/>
              </a:defRPr>
            </a:lvl1pPr>
            <a:lvl2pPr eaLnBrk="1" hangingPunct="1">
              <a:buClr>
                <a:srgbClr val="00007D"/>
              </a:buClr>
              <a:defRPr sz="3200">
                <a:latin typeface="华文楷体" pitchFamily="2" charset="-122"/>
                <a:ea typeface="华文楷体" pitchFamily="2" charset="-122"/>
              </a:defRPr>
            </a:lvl2pPr>
            <a:lvl3pPr marL="1143000" indent="-228600" eaLnBrk="1" hangingPunct="1">
              <a:buClr>
                <a:srgbClr val="00007D"/>
              </a:buClr>
              <a:buFont typeface="Wingdings" panose="05000000000000000000" pitchFamily="2" charset="2"/>
              <a:buChar char="ü"/>
              <a:defRPr sz="3200">
                <a:latin typeface="华文楷体" pitchFamily="2" charset="-122"/>
                <a:ea typeface="华文楷体" pitchFamily="2" charset="-122"/>
              </a:defRPr>
            </a:lvl3pPr>
            <a:lvl4pPr>
              <a:defRPr sz="2400">
                <a:latin typeface="微软雅黑" panose="020B0503020204020204" pitchFamily="34" charset="-122"/>
                <a:ea typeface="微软雅黑" panose="020B0503020204020204" pitchFamily="34" charset="-122"/>
              </a:defRPr>
            </a:lvl4pPr>
            <a:lvl5pPr>
              <a:defRPr sz="2400">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5" name="Rectangle 3"/>
          <p:cNvSpPr>
            <a:spLocks noGrp="1" noChangeArrowheads="1"/>
          </p:cNvSpPr>
          <p:nvPr>
            <p:ph type="sldNum" sz="quarter" idx="11"/>
          </p:nvPr>
        </p:nvSpPr>
        <p:spPr/>
        <p:txBody>
          <a:bodyPr/>
          <a:lstStyle>
            <a:lvl1pPr>
              <a:defRPr sz="2000"/>
            </a:lvl1pPr>
          </a:lstStyle>
          <a:p>
            <a:fld id="{D57F1E4F-1CFF-5643-939E-02111984F565}" type="slidenum">
              <a:rPr lang="en-US" smtClean="0"/>
            </a:fld>
            <a:endParaRPr lang="en-US" dirty="0"/>
          </a:p>
        </p:txBody>
      </p:sp>
      <p:sp>
        <p:nvSpPr>
          <p:cNvPr id="6"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pic>
        <p:nvPicPr>
          <p:cNvPr id="7" name="图片 6"/>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74184" y="45091"/>
            <a:ext cx="2006150" cy="4205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5"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6" name="Rectangle 16"/>
          <p:cNvSpPr>
            <a:spLocks noGrp="1" noChangeArrowheads="1"/>
          </p:cNvSpPr>
          <p:nvPr>
            <p:ph type="dt" sz="half" idx="12"/>
          </p:nvPr>
        </p:nvSpPr>
        <p:spPr/>
        <p:txBody>
          <a:bodyPr/>
          <a:lstStyle>
            <a:lvl1pPr>
              <a:defRPr/>
            </a:lvl1pPr>
          </a:lstStyle>
          <a:p>
            <a:fld id="{9796027F-7875-4030-9381-8BD8C4F21935}" type="datetimeFigureOut">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81200"/>
            <a:ext cx="5384800" cy="38862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6"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7" name="Rectangle 16"/>
          <p:cNvSpPr>
            <a:spLocks noGrp="1" noChangeArrowheads="1"/>
          </p:cNvSpPr>
          <p:nvPr>
            <p:ph type="dt" sz="half" idx="12"/>
          </p:nvPr>
        </p:nvSpPr>
        <p:spPr/>
        <p:txBody>
          <a:bodyPr/>
          <a:lstStyle>
            <a:lvl1pPr>
              <a:defRPr/>
            </a:lvl1pPr>
          </a:lstStyle>
          <a:p>
            <a:fld id="{9796027F-7875-4030-9381-8BD8C4F21935}" type="datetimeFigureOut">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8"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9" name="Rectangle 16"/>
          <p:cNvSpPr>
            <a:spLocks noGrp="1" noChangeArrowheads="1"/>
          </p:cNvSpPr>
          <p:nvPr>
            <p:ph type="dt" sz="half" idx="12"/>
          </p:nvPr>
        </p:nvSpPr>
        <p:spPr/>
        <p:txBody>
          <a:bodyPr/>
          <a:lstStyle>
            <a:lvl1pPr>
              <a:defRPr/>
            </a:lvl1pPr>
          </a:lstStyle>
          <a:p>
            <a:fld id="{9796027F-7875-4030-9381-8BD8C4F21935}" type="datetimeFigureOut">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4"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5"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3"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4"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6"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7"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en-US" dirty="0"/>
          </a:p>
        </p:txBody>
      </p:sp>
      <p:sp>
        <p:nvSpPr>
          <p:cNvPr id="6" name="Rectangle 3"/>
          <p:cNvSpPr>
            <a:spLocks noGrp="1" noChangeArrowheads="1"/>
          </p:cNvSpPr>
          <p:nvPr>
            <p:ph type="sldNum" sz="quarter" idx="11"/>
          </p:nvPr>
        </p:nvSpPr>
        <p:spPr/>
        <p:txBody>
          <a:bodyPr/>
          <a:lstStyle>
            <a:lvl1pPr>
              <a:defRPr/>
            </a:lvl1pPr>
          </a:lstStyle>
          <a:p>
            <a:fld id="{D57F1E4F-1CFF-5643-939E-02111984F565}" type="slidenum">
              <a:rPr lang="en-US" smtClean="0"/>
            </a:fld>
            <a:endParaRPr lang="en-US" dirty="0"/>
          </a:p>
        </p:txBody>
      </p:sp>
      <p:sp>
        <p:nvSpPr>
          <p:cNvPr id="7" name="Rectangle 16"/>
          <p:cNvSpPr>
            <a:spLocks noGrp="1" noChangeArrowheads="1"/>
          </p:cNvSpPr>
          <p:nvPr>
            <p:ph type="dt" sz="half" idx="12"/>
          </p:nvPr>
        </p:nvSpPr>
        <p:spPr/>
        <p:txBody>
          <a:bodyPr/>
          <a:lstStyle>
            <a:lvl1pPr>
              <a:defRPr/>
            </a:lvl1pPr>
          </a:lstStyle>
          <a:p>
            <a:fld id="{4509A250-FF31-4206-8172-F9D3106AACB1}" type="datetimeFigureOut">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microsoft.com/office/2007/relationships/hdphoto" Target="../media/image3.wdp"/><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atin typeface="微软雅黑" panose="020B0503020204020204" pitchFamily="34" charset="-122"/>
                <a:ea typeface="微软雅黑" panose="020B0503020204020204" pitchFamily="34" charset="-122"/>
                <a:cs typeface="微软雅黑" panose="020B0503020204020204" pitchFamily="34" charset="-122"/>
              </a:defRPr>
            </a:lvl1pPr>
          </a:lstStyle>
          <a:p>
            <a:fld id="{D57F1E4F-1CFF-5643-939E-02111984F565}" type="slidenum">
              <a:rPr lang="en-US" smtClean="0"/>
            </a:fld>
            <a:endParaRPr lang="en-US" dirty="0"/>
          </a:p>
        </p:txBody>
      </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GB"/>
              <a:t>单击此处编辑母版标题样式</a:t>
            </a:r>
            <a:endParaRPr lang="zh-CN" altLang="en-GB"/>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GB"/>
              <a:t>单击此处编辑母版文本样式</a:t>
            </a:r>
            <a:endParaRPr lang="zh-CN" altLang="en-GB"/>
          </a:p>
          <a:p>
            <a:pPr lvl="1"/>
            <a:r>
              <a:rPr lang="zh-CN" altLang="en-GB"/>
              <a:t>第二级</a:t>
            </a:r>
            <a:endParaRPr lang="zh-CN" altLang="en-GB"/>
          </a:p>
          <a:p>
            <a:pPr lvl="2"/>
            <a:r>
              <a:rPr lang="zh-CN" altLang="en-GB"/>
              <a:t>第三级</a:t>
            </a:r>
            <a:endParaRPr lang="zh-CN" altLang="en-GB"/>
          </a:p>
          <a:p>
            <a:pPr lvl="3"/>
            <a:r>
              <a:rPr lang="zh-CN" altLang="en-GB"/>
              <a:t>第四级</a:t>
            </a:r>
            <a:endParaRPr lang="zh-CN" altLang="en-GB"/>
          </a:p>
          <a:p>
            <a:pPr lvl="4"/>
            <a:r>
              <a:rPr lang="zh-CN" altLang="en-GB"/>
              <a:t>第五级</a:t>
            </a:r>
            <a:endParaRPr lang="zh-CN" altLang="en-GB"/>
          </a:p>
        </p:txBody>
      </p:sp>
      <p:sp>
        <p:nvSpPr>
          <p:cNvPr id="6160"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l">
              <a:defRPr sz="1200" b="0">
                <a:latin typeface="微软雅黑" panose="020B0503020204020204" pitchFamily="34" charset="-122"/>
                <a:ea typeface="微软雅黑" panose="020B0503020204020204" pitchFamily="34" charset="-122"/>
                <a:cs typeface="微软雅黑" panose="020B0503020204020204" pitchFamily="34" charset="-122"/>
              </a:defRPr>
            </a:lvl1pPr>
          </a:lstStyle>
          <a:p>
            <a:fld id="{4AAD347D-5ACD-4C99-B74B-A9C85AD731AF}" type="datetimeFigureOut">
              <a:rPr lang="en-US" smtClean="0"/>
            </a:fld>
            <a:endParaRPr lang="en-US" dirty="0"/>
          </a:p>
        </p:txBody>
      </p:sp>
      <p:pic>
        <p:nvPicPr>
          <p:cNvPr id="4" name="图片 3"/>
          <p:cNvPicPr>
            <a:picLocks noChangeAspect="1"/>
          </p:cNvPicPr>
          <p:nvPr/>
        </p:nvPicPr>
        <p:blipFill>
          <a:blip r:embed="rId15" cstate="print">
            <a:duotone>
              <a:prstClr val="black"/>
              <a:schemeClr val="accent1">
                <a:tint val="45000"/>
                <a:satMod val="400000"/>
              </a:schemeClr>
            </a:duotone>
            <a:extLst>
              <a:ext uri="{BEBA8EAE-BF5A-486C-A8C5-ECC9F3942E4B}">
                <a14:imgProps xmlns:a14="http://schemas.microsoft.com/office/drawing/2010/main">
                  <a14:imgLayer r:embed="rId16">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www.cnblogs.com/rmy020718/p/9548758.html" TargetMode="External"/><Relationship Id="rId5" Type="http://schemas.openxmlformats.org/officeDocument/2006/relationships/hyperlink" Target="https://www.luogu.com/article/6qms0ux2" TargetMode="External"/><Relationship Id="rId4" Type="http://schemas.openxmlformats.org/officeDocument/2006/relationships/hyperlink" Target="https://www.cnblogs.com/JiaZP/p/13354700.html" TargetMode="External"/><Relationship Id="rId3" Type="http://schemas.openxmlformats.org/officeDocument/2006/relationships/hyperlink" Target="https://xin1999.blog.csdn.net/" TargetMode="External"/><Relationship Id="rId2" Type="http://schemas.openxmlformats.org/officeDocument/2006/relationships/hyperlink" Target="https://blog.csdn.net/txl199106/article/details/64441994" TargetMode="External"/><Relationship Id="rId1" Type="http://schemas.openxmlformats.org/officeDocument/2006/relationships/hyperlink" Target="https://zhuanlan.zhihu.com/p/12237553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smtClean="0"/>
              <a:t>网络流</a:t>
            </a:r>
            <a:endParaRPr lang="zh-CN" altLang="en-US" dirty="0"/>
          </a:p>
        </p:txBody>
      </p:sp>
      <p:sp>
        <p:nvSpPr>
          <p:cNvPr id="7" name="副标题 6"/>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4967318" y="2765869"/>
            <a:ext cx="867750" cy="369332"/>
          </a:xfrm>
          <a:prstGeom prst="rect">
            <a:avLst/>
          </a:prstGeom>
          <a:noFill/>
        </p:spPr>
        <p:txBody>
          <a:bodyPr wrap="square" rtlCol="0">
            <a:spAutoFit/>
          </a:bodyPr>
          <a:lstStyle/>
          <a:p>
            <a:r>
              <a:rPr lang="en-US" altLang="zh-CN" dirty="0" smtClean="0">
                <a:solidFill>
                  <a:srgbClr val="7030A0"/>
                </a:solidFill>
              </a:rPr>
              <a:t>6</a:t>
            </a:r>
            <a:r>
              <a:rPr lang="en-US" altLang="zh-CN" dirty="0" smtClean="0"/>
              <a:t>/20</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solidFill>
                  <a:srgbClr val="7030A0"/>
                </a:solidFill>
              </a:rPr>
              <a:t>1</a:t>
            </a:r>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solidFill>
                  <a:srgbClr val="7030A0"/>
                </a:solidFill>
              </a:rPr>
              <a:t>3</a:t>
            </a:r>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solidFill>
                  <a:srgbClr val="7030A0"/>
                </a:solidFill>
              </a:rPr>
              <a:t>5</a:t>
            </a:r>
            <a:r>
              <a:rPr lang="en-US" altLang="zh-CN" dirty="0" smtClean="0"/>
              <a:t>/9</a:t>
            </a:r>
            <a:endParaRPr lang="zh-CN" altLang="en-US" dirty="0"/>
          </a:p>
        </p:txBody>
      </p:sp>
      <p:sp>
        <p:nvSpPr>
          <p:cNvPr id="48" name="文本框 47"/>
          <p:cNvSpPr txBox="1"/>
          <p:nvPr/>
        </p:nvSpPr>
        <p:spPr>
          <a:xfrm>
            <a:off x="8119848" y="2730952"/>
            <a:ext cx="725662" cy="369332"/>
          </a:xfrm>
          <a:prstGeom prst="rect">
            <a:avLst/>
          </a:prstGeom>
          <a:noFill/>
        </p:spPr>
        <p:txBody>
          <a:bodyPr wrap="square" rtlCol="0">
            <a:spAutoFit/>
          </a:bodyPr>
          <a:lstStyle/>
          <a:p>
            <a:r>
              <a:rPr lang="en-US" altLang="zh-CN" dirty="0" smtClean="0">
                <a:solidFill>
                  <a:srgbClr val="7030A0"/>
                </a:solidFill>
              </a:rPr>
              <a:t>4</a:t>
            </a:r>
            <a:r>
              <a:rPr lang="en-US" altLang="zh-CN" dirty="0" smtClean="0"/>
              <a:t>/10</a:t>
            </a:r>
            <a:endParaRPr lang="zh-CN" altLang="en-US" dirty="0"/>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7" name="文本框 6"/>
          <p:cNvSpPr txBox="1"/>
          <p:nvPr/>
        </p:nvSpPr>
        <p:spPr>
          <a:xfrm>
            <a:off x="2408904" y="5024285"/>
            <a:ext cx="3426164" cy="369332"/>
          </a:xfrm>
          <a:prstGeom prst="rect">
            <a:avLst/>
          </a:prstGeom>
          <a:noFill/>
        </p:spPr>
        <p:txBody>
          <a:bodyPr wrap="square" rtlCol="0">
            <a:spAutoFit/>
          </a:bodyPr>
          <a:lstStyle/>
          <a:p>
            <a:r>
              <a:rPr lang="en-US" altLang="zh-CN" dirty="0" smtClean="0"/>
              <a:t>5+4+1+4</a:t>
            </a:r>
            <a:endParaRPr lang="zh-CN" altLang="en-US" dirty="0"/>
          </a:p>
        </p:txBody>
      </p:sp>
      <p:sp>
        <p:nvSpPr>
          <p:cNvPr id="36" name="文本框 35"/>
          <p:cNvSpPr txBox="1"/>
          <p:nvPr/>
        </p:nvSpPr>
        <p:spPr>
          <a:xfrm>
            <a:off x="990829" y="5534543"/>
            <a:ext cx="5276228"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v2v5v7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1</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2"/>
                                        </p:tgtEl>
                                        <p:attrNameLst>
                                          <p:attrName>stroke.color</p:attrName>
                                        </p:attrNameLst>
                                      </p:cBhvr>
                                      <p:to>
                                        <a:srgbClr val="FFFF00"/>
                                      </p:to>
                                    </p:animClr>
                                    <p:set>
                                      <p:cBhvr>
                                        <p:cTn id="7" dur="250" fill="hold"/>
                                        <p:tgtEl>
                                          <p:spTgt spid="22"/>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5"/>
                                        </p:tgtEl>
                                        <p:attrNameLst>
                                          <p:attrName>stroke.color</p:attrName>
                                        </p:attrNameLst>
                                      </p:cBhvr>
                                      <p:to>
                                        <a:srgbClr val="FFFF00"/>
                                      </p:to>
                                    </p:animClr>
                                    <p:set>
                                      <p:cBhvr>
                                        <p:cTn id="11" dur="250" fill="hold"/>
                                        <p:tgtEl>
                                          <p:spTgt spid="25"/>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33"/>
                                        </p:tgtEl>
                                        <p:attrNameLst>
                                          <p:attrName>stroke.color</p:attrName>
                                        </p:attrNameLst>
                                      </p:cBhvr>
                                      <p:to>
                                        <a:srgbClr val="FFFF00"/>
                                      </p:to>
                                    </p:animClr>
                                    <p:set>
                                      <p:cBhvr>
                                        <p:cTn id="15" dur="250" fill="hold"/>
                                        <p:tgtEl>
                                          <p:spTgt spid="33"/>
                                        </p:tgtEl>
                                        <p:attrNameLst>
                                          <p:attrName>stroke.on</p:attrName>
                                        </p:attrNameLst>
                                      </p:cBhvr>
                                      <p:to>
                                        <p:strVal val="true"/>
                                      </p:to>
                                    </p:se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a:t>】 </a:t>
            </a:r>
            <a:endParaRPr lang="zh-CN" altLang="en-US" dirty="0"/>
          </a:p>
        </p:txBody>
      </p:sp>
      <p:sp>
        <p:nvSpPr>
          <p:cNvPr id="3" name="内容占位符 2"/>
          <p:cNvSpPr>
            <a:spLocks noGrp="1"/>
          </p:cNvSpPr>
          <p:nvPr>
            <p:ph idx="1"/>
          </p:nvPr>
        </p:nvSpPr>
        <p:spPr/>
        <p:txBody>
          <a:bodyPr/>
          <a:lstStyle/>
          <a:p>
            <a:r>
              <a:rPr lang="zh-CN" altLang="en-US" sz="2800" dirty="0"/>
              <a:t>农夫约翰为牛们做了很好吃的食品，但是牛很挑食。每一头牛只喜欢一些食品或饮料而别的一概不吃。虽然他不一定能把所有牛喂饱，但他还是想让尽可能多的牛得到他们喜欢的食品和饮料。 </a:t>
            </a:r>
            <a:endParaRPr lang="zh-CN" altLang="en-US" sz="2800" dirty="0"/>
          </a:p>
          <a:p>
            <a:r>
              <a:rPr lang="zh-CN" altLang="en-US" sz="2800" dirty="0"/>
              <a:t>农夫约翰做了 </a:t>
            </a:r>
            <a:r>
              <a:rPr lang="en-US" altLang="zh-CN" sz="2800" dirty="0"/>
              <a:t>F(1≤F≤100) </a:t>
            </a:r>
            <a:r>
              <a:rPr lang="zh-CN" altLang="en-US" sz="2800" dirty="0"/>
              <a:t>种食品并准备了 </a:t>
            </a:r>
            <a:r>
              <a:rPr lang="en-US" altLang="zh-CN" sz="2800" dirty="0"/>
              <a:t>D(1≤D≤100) </a:t>
            </a:r>
            <a:r>
              <a:rPr lang="zh-CN" altLang="en-US" sz="2800" dirty="0"/>
              <a:t>种饮料。他的 </a:t>
            </a:r>
            <a:r>
              <a:rPr lang="en-US" altLang="zh-CN" sz="2800" dirty="0"/>
              <a:t>N(1≤N≤100) </a:t>
            </a:r>
            <a:r>
              <a:rPr lang="zh-CN" altLang="en-US" sz="2800" dirty="0"/>
              <a:t>头牛都已决定了是否愿意吃某种食物和喝某种饮料。农夫约翰想给每一头牛一种食品和一种饮料，使得尽可能多的牛得到喜欢的食物和饮料。 </a:t>
            </a:r>
            <a:endParaRPr lang="zh-CN" altLang="en-US" sz="2800" dirty="0"/>
          </a:p>
          <a:p>
            <a:r>
              <a:rPr lang="zh-CN" altLang="en-US" sz="2800" dirty="0"/>
              <a:t>注意，每一件食物或饮料只能给一头牛。例如，如果食物 </a:t>
            </a:r>
            <a:r>
              <a:rPr lang="en-US" altLang="zh-CN" sz="2800" dirty="0"/>
              <a:t>2 </a:t>
            </a:r>
            <a:r>
              <a:rPr lang="zh-CN" altLang="en-US" sz="2800" dirty="0"/>
              <a:t>被一头牛吃掉了，没有别的牛能吃食物 </a:t>
            </a:r>
            <a:r>
              <a:rPr lang="en-US" altLang="zh-CN" sz="2800" dirty="0"/>
              <a:t>2</a:t>
            </a:r>
            <a:r>
              <a:rPr lang="zh-CN" altLang="en-US" sz="2800" dirty="0"/>
              <a:t>。 </a:t>
            </a:r>
            <a:endParaRPr lang="zh-CN" altLang="en-US" sz="2800" dirty="0"/>
          </a:p>
          <a:p>
            <a:endParaRPr lang="zh-CN" alt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sz="2400" dirty="0"/>
              <a:t>【</a:t>
            </a:r>
            <a:r>
              <a:rPr lang="zh-CN" altLang="en-US" sz="2400" dirty="0"/>
              <a:t>输入格式</a:t>
            </a:r>
            <a:r>
              <a:rPr lang="en-US" altLang="zh-CN" sz="2400" dirty="0"/>
              <a:t>】 </a:t>
            </a:r>
            <a:endParaRPr lang="en-US" altLang="zh-CN" sz="2400" dirty="0"/>
          </a:p>
          <a:p>
            <a:r>
              <a:rPr lang="zh-CN" altLang="en-US" sz="2400" dirty="0"/>
              <a:t>第一行：三个整数 </a:t>
            </a:r>
            <a:r>
              <a:rPr lang="en-US" altLang="zh-CN" sz="2400" dirty="0"/>
              <a:t>N,F </a:t>
            </a:r>
            <a:r>
              <a:rPr lang="zh-CN" altLang="en-US" sz="2400" dirty="0"/>
              <a:t>和 </a:t>
            </a:r>
            <a:r>
              <a:rPr lang="en-US" altLang="zh-CN" sz="2400" dirty="0"/>
              <a:t>D</a:t>
            </a:r>
            <a:r>
              <a:rPr lang="zh-CN" altLang="en-US" sz="2400" dirty="0" smtClean="0"/>
              <a:t>。</a:t>
            </a:r>
            <a:endParaRPr lang="zh-CN" altLang="en-US" sz="2400" dirty="0"/>
          </a:p>
          <a:p>
            <a:r>
              <a:rPr lang="zh-CN" altLang="en-US" sz="2400" dirty="0"/>
              <a:t>第二到 </a:t>
            </a:r>
            <a:r>
              <a:rPr lang="en-US" altLang="zh-CN" sz="2400" dirty="0"/>
              <a:t>N+1 </a:t>
            </a:r>
            <a:r>
              <a:rPr lang="zh-CN" altLang="en-US" sz="2400" dirty="0"/>
              <a:t>行：每一行由两个数 </a:t>
            </a:r>
            <a:r>
              <a:rPr lang="en-US" altLang="zh-CN" sz="2400" dirty="0"/>
              <a:t>Fi </a:t>
            </a:r>
            <a:r>
              <a:rPr lang="zh-CN" altLang="en-US" sz="2400" dirty="0"/>
              <a:t>和 </a:t>
            </a:r>
            <a:r>
              <a:rPr lang="en-US" altLang="zh-CN" sz="2400" dirty="0"/>
              <a:t>Di </a:t>
            </a:r>
            <a:r>
              <a:rPr lang="zh-CN" altLang="en-US" sz="2400" dirty="0"/>
              <a:t>开始，分别是第 </a:t>
            </a:r>
            <a:r>
              <a:rPr lang="en-US" altLang="zh-CN" sz="2400" dirty="0" err="1"/>
              <a:t>i</a:t>
            </a:r>
            <a:r>
              <a:rPr lang="en-US" altLang="zh-CN" sz="2400" dirty="0"/>
              <a:t> </a:t>
            </a:r>
            <a:r>
              <a:rPr lang="zh-CN" altLang="en-US" sz="2400" dirty="0"/>
              <a:t>头牛可以吃的食品数和可以喝的饮料数。下面 </a:t>
            </a:r>
            <a:r>
              <a:rPr lang="en-US" altLang="zh-CN" sz="2400" dirty="0"/>
              <a:t>Fi </a:t>
            </a:r>
            <a:r>
              <a:rPr lang="zh-CN" altLang="en-US" sz="2400" dirty="0"/>
              <a:t>个整数是第 </a:t>
            </a:r>
            <a:r>
              <a:rPr lang="en-US" altLang="zh-CN" sz="2400" dirty="0" err="1"/>
              <a:t>i</a:t>
            </a:r>
            <a:r>
              <a:rPr lang="en-US" altLang="zh-CN" sz="2400" dirty="0"/>
              <a:t> </a:t>
            </a:r>
            <a:r>
              <a:rPr lang="zh-CN" altLang="en-US" sz="2400" dirty="0"/>
              <a:t>头牛可以吃的食品号，再下面的 </a:t>
            </a:r>
            <a:r>
              <a:rPr lang="en-US" altLang="zh-CN" sz="2400" dirty="0"/>
              <a:t>Di </a:t>
            </a:r>
            <a:r>
              <a:rPr lang="zh-CN" altLang="en-US" sz="2400" dirty="0"/>
              <a:t>个整数是第 </a:t>
            </a:r>
            <a:r>
              <a:rPr lang="en-US" altLang="zh-CN" sz="2400" dirty="0" err="1"/>
              <a:t>i</a:t>
            </a:r>
            <a:r>
              <a:rPr lang="en-US" altLang="zh-CN" sz="2400" dirty="0"/>
              <a:t> </a:t>
            </a:r>
            <a:r>
              <a:rPr lang="zh-CN" altLang="en-US" sz="2400" dirty="0"/>
              <a:t>头牛可以喝的饮料号码。 </a:t>
            </a:r>
            <a:endParaRPr lang="zh-CN" altLang="en-US" sz="2400" dirty="0"/>
          </a:p>
          <a:p>
            <a:endParaRPr lang="zh-CN" altLang="en-US" sz="2400" dirty="0"/>
          </a:p>
          <a:p>
            <a:r>
              <a:rPr lang="en-US" altLang="zh-CN" sz="2400" dirty="0"/>
              <a:t>【</a:t>
            </a:r>
            <a:r>
              <a:rPr lang="zh-CN" altLang="en-US" sz="2400" dirty="0"/>
              <a:t>输出格式</a:t>
            </a:r>
            <a:r>
              <a:rPr lang="en-US" altLang="zh-CN" sz="2400" dirty="0"/>
              <a:t>】 </a:t>
            </a:r>
            <a:endParaRPr lang="en-US" altLang="zh-CN" sz="2400" dirty="0"/>
          </a:p>
          <a:p>
            <a:r>
              <a:rPr lang="zh-CN" altLang="en-US" sz="2400" dirty="0"/>
              <a:t>一行：一个整数，表示农夫约翰最多可以喂饱牛的数目。</a:t>
            </a:r>
            <a:endParaRPr lang="zh-CN" altLang="en-US" sz="2400" dirty="0"/>
          </a:p>
          <a:p>
            <a:endParaRPr lang="zh-CN" altLang="en-US"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2"/>
            <a:ext cx="4088524" cy="4762614"/>
          </a:xfrm>
        </p:spPr>
        <p:txBody>
          <a:bodyPr/>
          <a:lstStyle/>
          <a:p>
            <a:pPr marL="0" indent="0">
              <a:buNone/>
            </a:pPr>
            <a:r>
              <a:rPr lang="en-US" altLang="zh-CN" sz="2800" dirty="0"/>
              <a:t>【</a:t>
            </a:r>
            <a:r>
              <a:rPr lang="zh-CN" altLang="en-US" sz="2800" dirty="0"/>
              <a:t>样例输入</a:t>
            </a:r>
            <a:r>
              <a:rPr lang="en-US" altLang="zh-CN" sz="2800" dirty="0"/>
              <a:t>】 </a:t>
            </a:r>
            <a:endParaRPr lang="en-US" altLang="zh-CN" sz="2800" dirty="0"/>
          </a:p>
          <a:p>
            <a:pPr marL="0" indent="0">
              <a:buNone/>
            </a:pPr>
            <a:r>
              <a:rPr lang="en-US" altLang="zh-CN" sz="2800" dirty="0"/>
              <a:t>4 3 3</a:t>
            </a:r>
            <a:endParaRPr lang="en-US" altLang="zh-CN" sz="2800" dirty="0"/>
          </a:p>
          <a:p>
            <a:pPr marL="0" indent="0">
              <a:buNone/>
            </a:pPr>
            <a:r>
              <a:rPr lang="en-US" altLang="zh-CN" sz="2800" dirty="0"/>
              <a:t>2 2 1 2 3 1</a:t>
            </a:r>
            <a:endParaRPr lang="en-US" altLang="zh-CN" sz="2800" dirty="0"/>
          </a:p>
          <a:p>
            <a:pPr marL="0" indent="0">
              <a:buNone/>
            </a:pPr>
            <a:r>
              <a:rPr lang="en-US" altLang="zh-CN" sz="2800" dirty="0"/>
              <a:t>2 2 2 3 1 2</a:t>
            </a:r>
            <a:endParaRPr lang="en-US" altLang="zh-CN" sz="2800" dirty="0"/>
          </a:p>
          <a:p>
            <a:pPr marL="0" indent="0">
              <a:buNone/>
            </a:pPr>
            <a:r>
              <a:rPr lang="en-US" altLang="zh-CN" sz="2800" dirty="0"/>
              <a:t>2 2 1 3 1 2</a:t>
            </a:r>
            <a:endParaRPr lang="en-US" altLang="zh-CN" sz="2800" dirty="0"/>
          </a:p>
          <a:p>
            <a:pPr marL="0" indent="0">
              <a:buNone/>
            </a:pPr>
            <a:r>
              <a:rPr lang="en-US" altLang="zh-CN" sz="2800" dirty="0"/>
              <a:t>2 1 1 3 3</a:t>
            </a:r>
            <a:endParaRPr lang="en-US" altLang="zh-CN" sz="2800" dirty="0"/>
          </a:p>
          <a:p>
            <a:pPr marL="0" indent="0">
              <a:buNone/>
            </a:pPr>
            <a:endParaRPr lang="en-US" altLang="zh-CN" sz="2800" dirty="0"/>
          </a:p>
          <a:p>
            <a:pPr marL="0" indent="0">
              <a:buNone/>
            </a:pPr>
            <a:r>
              <a:rPr lang="en-US" altLang="zh-CN" sz="2800" dirty="0"/>
              <a:t>【</a:t>
            </a:r>
            <a:r>
              <a:rPr lang="zh-CN" altLang="en-US" sz="2800" dirty="0"/>
              <a:t>样例输出</a:t>
            </a:r>
            <a:r>
              <a:rPr lang="en-US" altLang="zh-CN" sz="2800" dirty="0"/>
              <a:t>】 </a:t>
            </a:r>
            <a:endParaRPr lang="en-US" altLang="zh-CN" sz="2800" dirty="0"/>
          </a:p>
          <a:p>
            <a:pPr marL="0" indent="0">
              <a:buNone/>
            </a:pPr>
            <a:r>
              <a:rPr lang="en-US" altLang="zh-CN" sz="2800" dirty="0" smtClean="0"/>
              <a:t>3</a:t>
            </a:r>
            <a:endParaRPr lang="en-US" altLang="zh-CN" sz="2800" dirty="0"/>
          </a:p>
        </p:txBody>
      </p:sp>
      <p:sp>
        <p:nvSpPr>
          <p:cNvPr id="4" name="矩形 3"/>
          <p:cNvSpPr/>
          <p:nvPr/>
        </p:nvSpPr>
        <p:spPr>
          <a:xfrm>
            <a:off x="6264165" y="1158052"/>
            <a:ext cx="4477407" cy="4801314"/>
          </a:xfrm>
          <a:prstGeom prst="rect">
            <a:avLst/>
          </a:prstGeom>
        </p:spPr>
        <p:txBody>
          <a:bodyPr wrap="square">
            <a:spAutoFit/>
          </a:bodyPr>
          <a:lstStyle/>
          <a:p>
            <a:r>
              <a:rPr lang="en-US" altLang="zh-CN" dirty="0"/>
              <a:t>【</a:t>
            </a:r>
            <a:r>
              <a:rPr lang="zh-CN" altLang="en-US" dirty="0"/>
              <a:t>提示</a:t>
            </a:r>
            <a:r>
              <a:rPr lang="en-US" altLang="zh-CN" dirty="0"/>
              <a:t>】 </a:t>
            </a:r>
            <a:endParaRPr lang="en-US" altLang="zh-CN" dirty="0"/>
          </a:p>
          <a:p>
            <a:endParaRPr lang="en-US" altLang="zh-CN" dirty="0"/>
          </a:p>
          <a:p>
            <a:r>
              <a:rPr lang="zh-CN" altLang="en-US" dirty="0"/>
              <a:t>牛 </a:t>
            </a:r>
            <a:r>
              <a:rPr lang="en-US" altLang="zh-CN" dirty="0"/>
              <a:t>1</a:t>
            </a:r>
            <a:r>
              <a:rPr lang="zh-CN" altLang="en-US" dirty="0"/>
              <a:t>：食品从 </a:t>
            </a:r>
            <a:r>
              <a:rPr lang="en-US" altLang="zh-CN" dirty="0"/>
              <a:t>{1,2}, </a:t>
            </a:r>
            <a:r>
              <a:rPr lang="zh-CN" altLang="en-US" dirty="0"/>
              <a:t>饮料从 </a:t>
            </a:r>
            <a:r>
              <a:rPr lang="en-US" altLang="zh-CN" dirty="0"/>
              <a:t>{1,2} </a:t>
            </a:r>
            <a:r>
              <a:rPr lang="zh-CN" altLang="en-US" dirty="0"/>
              <a:t>中选。</a:t>
            </a:r>
            <a:endParaRPr lang="zh-CN" altLang="en-US" dirty="0"/>
          </a:p>
          <a:p>
            <a:r>
              <a:rPr lang="zh-CN" altLang="en-US" dirty="0"/>
              <a:t> 牛 </a:t>
            </a:r>
            <a:r>
              <a:rPr lang="en-US" altLang="zh-CN" dirty="0"/>
              <a:t>2</a:t>
            </a:r>
            <a:r>
              <a:rPr lang="zh-CN" altLang="en-US" dirty="0"/>
              <a:t>：食品从 </a:t>
            </a:r>
            <a:r>
              <a:rPr lang="en-US" altLang="zh-CN" dirty="0"/>
              <a:t>{2,3}, </a:t>
            </a:r>
            <a:r>
              <a:rPr lang="zh-CN" altLang="en-US" dirty="0"/>
              <a:t>饮料从 </a:t>
            </a:r>
            <a:r>
              <a:rPr lang="en-US" altLang="zh-CN" dirty="0"/>
              <a:t>{1,2} </a:t>
            </a:r>
            <a:r>
              <a:rPr lang="zh-CN" altLang="en-US" dirty="0"/>
              <a:t>中选。</a:t>
            </a:r>
            <a:endParaRPr lang="zh-CN" altLang="en-US" dirty="0"/>
          </a:p>
          <a:p>
            <a:r>
              <a:rPr lang="zh-CN" altLang="en-US" dirty="0"/>
              <a:t> 牛 </a:t>
            </a:r>
            <a:r>
              <a:rPr lang="en-US" altLang="zh-CN" dirty="0"/>
              <a:t>3</a:t>
            </a:r>
            <a:r>
              <a:rPr lang="zh-CN" altLang="en-US" dirty="0"/>
              <a:t>：食品从 </a:t>
            </a:r>
            <a:r>
              <a:rPr lang="en-US" altLang="zh-CN" dirty="0"/>
              <a:t>{1,3}, </a:t>
            </a:r>
            <a:r>
              <a:rPr lang="zh-CN" altLang="en-US" dirty="0"/>
              <a:t>饮料从 </a:t>
            </a:r>
            <a:r>
              <a:rPr lang="en-US" altLang="zh-CN" dirty="0"/>
              <a:t>{1,2} </a:t>
            </a:r>
            <a:r>
              <a:rPr lang="zh-CN" altLang="en-US" dirty="0"/>
              <a:t>中选。</a:t>
            </a:r>
            <a:endParaRPr lang="zh-CN" altLang="en-US" dirty="0"/>
          </a:p>
          <a:p>
            <a:r>
              <a:rPr lang="zh-CN" altLang="en-US" dirty="0"/>
              <a:t> 牛 </a:t>
            </a:r>
            <a:r>
              <a:rPr lang="en-US" altLang="zh-CN" dirty="0"/>
              <a:t>4</a:t>
            </a:r>
            <a:r>
              <a:rPr lang="zh-CN" altLang="en-US" dirty="0"/>
              <a:t>：食品从 </a:t>
            </a:r>
            <a:r>
              <a:rPr lang="en-US" altLang="zh-CN" dirty="0"/>
              <a:t>{1,3}, </a:t>
            </a:r>
            <a:r>
              <a:rPr lang="zh-CN" altLang="en-US" dirty="0"/>
              <a:t>饮料从 </a:t>
            </a:r>
            <a:r>
              <a:rPr lang="en-US" altLang="zh-CN" dirty="0"/>
              <a:t>{3} </a:t>
            </a:r>
            <a:r>
              <a:rPr lang="zh-CN" altLang="en-US" dirty="0"/>
              <a:t>中选。 </a:t>
            </a:r>
            <a:endParaRPr lang="zh-CN" altLang="en-US" dirty="0"/>
          </a:p>
          <a:p>
            <a:endParaRPr lang="zh-CN" altLang="en-US" dirty="0"/>
          </a:p>
          <a:p>
            <a:r>
              <a:rPr lang="zh-CN" altLang="en-US" dirty="0"/>
              <a:t>一个方案是： </a:t>
            </a:r>
            <a:endParaRPr lang="zh-CN" altLang="en-US" dirty="0"/>
          </a:p>
          <a:p>
            <a:endParaRPr lang="zh-CN" altLang="en-US" dirty="0"/>
          </a:p>
          <a:p>
            <a:r>
              <a:rPr lang="zh-CN" altLang="en-US" dirty="0"/>
              <a:t>牛 </a:t>
            </a:r>
            <a:r>
              <a:rPr lang="en-US" altLang="zh-CN" dirty="0"/>
              <a:t>1</a:t>
            </a:r>
            <a:r>
              <a:rPr lang="zh-CN" altLang="en-US" dirty="0"/>
              <a:t>：不吃。</a:t>
            </a:r>
            <a:endParaRPr lang="zh-CN" altLang="en-US" dirty="0"/>
          </a:p>
          <a:p>
            <a:r>
              <a:rPr lang="zh-CN" altLang="en-US" dirty="0"/>
              <a:t> 牛 </a:t>
            </a:r>
            <a:r>
              <a:rPr lang="en-US" altLang="zh-CN" dirty="0"/>
              <a:t>2</a:t>
            </a:r>
            <a:r>
              <a:rPr lang="zh-CN" altLang="en-US" dirty="0"/>
              <a:t>：食品 </a:t>
            </a:r>
            <a:r>
              <a:rPr lang="en-US" altLang="zh-CN" dirty="0"/>
              <a:t>2, </a:t>
            </a:r>
            <a:r>
              <a:rPr lang="zh-CN" altLang="en-US" dirty="0"/>
              <a:t>饮料 </a:t>
            </a:r>
            <a:r>
              <a:rPr lang="en-US" altLang="zh-CN" dirty="0"/>
              <a:t>2</a:t>
            </a:r>
            <a:r>
              <a:rPr lang="zh-CN" altLang="en-US" dirty="0"/>
              <a:t>。</a:t>
            </a:r>
            <a:endParaRPr lang="zh-CN" altLang="en-US" dirty="0"/>
          </a:p>
          <a:p>
            <a:r>
              <a:rPr lang="zh-CN" altLang="en-US" dirty="0"/>
              <a:t> 牛 </a:t>
            </a:r>
            <a:r>
              <a:rPr lang="en-US" altLang="zh-CN" dirty="0"/>
              <a:t>3</a:t>
            </a:r>
            <a:r>
              <a:rPr lang="zh-CN" altLang="en-US" dirty="0"/>
              <a:t>：食品 </a:t>
            </a:r>
            <a:r>
              <a:rPr lang="en-US" altLang="zh-CN" dirty="0"/>
              <a:t>1, </a:t>
            </a:r>
            <a:r>
              <a:rPr lang="zh-CN" altLang="en-US" dirty="0"/>
              <a:t>饮料 </a:t>
            </a:r>
            <a:r>
              <a:rPr lang="en-US" altLang="zh-CN" dirty="0"/>
              <a:t>1</a:t>
            </a:r>
            <a:r>
              <a:rPr lang="zh-CN" altLang="en-US" dirty="0"/>
              <a:t>。</a:t>
            </a:r>
            <a:endParaRPr lang="zh-CN" altLang="en-US" dirty="0"/>
          </a:p>
          <a:p>
            <a:r>
              <a:rPr lang="zh-CN" altLang="en-US" dirty="0"/>
              <a:t> 牛 </a:t>
            </a:r>
            <a:r>
              <a:rPr lang="en-US" altLang="zh-CN" dirty="0"/>
              <a:t>4</a:t>
            </a:r>
            <a:r>
              <a:rPr lang="zh-CN" altLang="en-US" dirty="0"/>
              <a:t>：食品 </a:t>
            </a:r>
            <a:r>
              <a:rPr lang="en-US" altLang="zh-CN" dirty="0"/>
              <a:t>3, </a:t>
            </a:r>
            <a:r>
              <a:rPr lang="zh-CN" altLang="en-US" dirty="0"/>
              <a:t>饮料 </a:t>
            </a:r>
            <a:r>
              <a:rPr lang="en-US" altLang="zh-CN" dirty="0"/>
              <a:t>3</a:t>
            </a:r>
            <a:r>
              <a:rPr lang="zh-CN" altLang="en-US" dirty="0"/>
              <a:t>。 </a:t>
            </a:r>
            <a:endParaRPr lang="zh-CN" altLang="en-US" dirty="0"/>
          </a:p>
          <a:p>
            <a:endParaRPr lang="zh-CN" altLang="en-US" dirty="0"/>
          </a:p>
          <a:p>
            <a:r>
              <a:rPr lang="zh-CN" altLang="en-US" dirty="0"/>
              <a:t>用鸽笼定理可以推出没有更好的解（一共只有 </a:t>
            </a:r>
            <a:r>
              <a:rPr lang="en-US" altLang="zh-CN" dirty="0"/>
              <a:t>3 </a:t>
            </a:r>
            <a:r>
              <a:rPr lang="zh-CN" altLang="en-US" dirty="0"/>
              <a:t>种食品和饮料）。当然，别的数据会更难</a:t>
            </a:r>
            <a:endParaRPr lang="zh-CN"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endParaRPr lang="zh-CN" altLang="en-US" dirty="0"/>
          </a:p>
        </p:txBody>
      </p:sp>
      <p:sp>
        <p:nvSpPr>
          <p:cNvPr id="3" name="内容占位符 2"/>
          <p:cNvSpPr>
            <a:spLocks noGrp="1"/>
          </p:cNvSpPr>
          <p:nvPr>
            <p:ph idx="1"/>
          </p:nvPr>
        </p:nvSpPr>
        <p:spPr>
          <a:xfrm>
            <a:off x="609601" y="1196751"/>
            <a:ext cx="4876800" cy="4867717"/>
          </a:xfrm>
        </p:spPr>
        <p:txBody>
          <a:bodyPr/>
          <a:lstStyle/>
          <a:p>
            <a:r>
              <a:rPr lang="zh-CN" altLang="en-US" sz="3200" dirty="0" smtClean="0"/>
              <a:t>将人员编号拆点分别与食物与饮料连边</a:t>
            </a:r>
            <a:endParaRPr lang="en-US" altLang="zh-CN" sz="3200" dirty="0" smtClean="0"/>
          </a:p>
          <a:p>
            <a:r>
              <a:rPr lang="zh-CN" altLang="en-US" sz="3200" dirty="0" smtClean="0"/>
              <a:t>创建超级源点向所有食物连边；</a:t>
            </a:r>
            <a:endParaRPr lang="en-US" altLang="zh-CN" sz="3200" dirty="0" smtClean="0"/>
          </a:p>
          <a:p>
            <a:r>
              <a:rPr lang="zh-CN" altLang="en-US" sz="3200" dirty="0" smtClean="0"/>
              <a:t>创建超级汇点，将所有饮料向汇点连边</a:t>
            </a:r>
            <a:endParaRPr lang="en-US" altLang="zh-CN" sz="3200" dirty="0" smtClean="0"/>
          </a:p>
          <a:p>
            <a:r>
              <a:rPr lang="zh-CN" altLang="en-US" sz="3200" dirty="0" smtClean="0"/>
              <a:t>以上所有边的容量设置为</a:t>
            </a:r>
            <a:r>
              <a:rPr lang="en-US" altLang="zh-CN" sz="3200" dirty="0" smtClean="0"/>
              <a:t>1</a:t>
            </a:r>
            <a:r>
              <a:rPr lang="zh-CN" altLang="en-US" sz="3200" dirty="0" smtClean="0"/>
              <a:t>，构成流网络，求最大流</a:t>
            </a:r>
            <a:endParaRPr lang="en-US" altLang="zh-CN" sz="3200" dirty="0" smtClean="0"/>
          </a:p>
        </p:txBody>
      </p:sp>
      <p:sp>
        <p:nvSpPr>
          <p:cNvPr id="5" name="椭圆 4"/>
          <p:cNvSpPr/>
          <p:nvPr/>
        </p:nvSpPr>
        <p:spPr>
          <a:xfrm>
            <a:off x="8273259" y="3035342"/>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8275845" y="3758257"/>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8273259" y="5416643"/>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8" name="椭圆 7"/>
          <p:cNvSpPr/>
          <p:nvPr/>
        </p:nvSpPr>
        <p:spPr>
          <a:xfrm>
            <a:off x="8283779" y="4572029"/>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0" name="椭圆 9"/>
          <p:cNvSpPr/>
          <p:nvPr/>
        </p:nvSpPr>
        <p:spPr>
          <a:xfrm>
            <a:off x="9340935" y="3750329"/>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1" name="椭圆 10"/>
          <p:cNvSpPr/>
          <p:nvPr/>
        </p:nvSpPr>
        <p:spPr>
          <a:xfrm>
            <a:off x="9340934" y="3032047"/>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9340935" y="4572029"/>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3" name="椭圆 12"/>
          <p:cNvSpPr/>
          <p:nvPr/>
        </p:nvSpPr>
        <p:spPr>
          <a:xfrm>
            <a:off x="9351454" y="5417358"/>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14" name="文本框 13"/>
          <p:cNvSpPr txBox="1"/>
          <p:nvPr/>
        </p:nvSpPr>
        <p:spPr>
          <a:xfrm>
            <a:off x="8721148" y="2829626"/>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17" name="直接连接符 16"/>
          <p:cNvCxnSpPr>
            <a:stCxn id="5" idx="6"/>
            <a:endCxn id="11" idx="2"/>
          </p:cNvCxnSpPr>
          <p:nvPr/>
        </p:nvCxnSpPr>
        <p:spPr>
          <a:xfrm flipV="1">
            <a:off x="8683171" y="3231744"/>
            <a:ext cx="657763" cy="3295"/>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6"/>
            <a:endCxn id="10" idx="2"/>
          </p:cNvCxnSpPr>
          <p:nvPr/>
        </p:nvCxnSpPr>
        <p:spPr>
          <a:xfrm flipV="1">
            <a:off x="8675238" y="3950026"/>
            <a:ext cx="665697" cy="7928"/>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8" idx="6"/>
            <a:endCxn id="12" idx="2"/>
          </p:cNvCxnSpPr>
          <p:nvPr/>
        </p:nvCxnSpPr>
        <p:spPr>
          <a:xfrm>
            <a:off x="8683172" y="4771726"/>
            <a:ext cx="657763" cy="357"/>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 idx="6"/>
            <a:endCxn id="13" idx="2"/>
          </p:cNvCxnSpPr>
          <p:nvPr/>
        </p:nvCxnSpPr>
        <p:spPr>
          <a:xfrm>
            <a:off x="8672652" y="5616697"/>
            <a:ext cx="678802" cy="358"/>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800554" y="3578228"/>
            <a:ext cx="297105" cy="369332"/>
          </a:xfrm>
          <a:prstGeom prst="rect">
            <a:avLst/>
          </a:prstGeom>
          <a:noFill/>
        </p:spPr>
        <p:txBody>
          <a:bodyPr wrap="square" rtlCol="0">
            <a:spAutoFit/>
          </a:bodyPr>
          <a:lstStyle/>
          <a:p>
            <a:r>
              <a:rPr lang="en-US" altLang="zh-CN" dirty="0" smtClean="0"/>
              <a:t>1</a:t>
            </a:r>
            <a:endParaRPr lang="zh-CN" altLang="en-US" dirty="0"/>
          </a:p>
        </p:txBody>
      </p:sp>
      <p:sp>
        <p:nvSpPr>
          <p:cNvPr id="22" name="文本框 21"/>
          <p:cNvSpPr txBox="1"/>
          <p:nvPr/>
        </p:nvSpPr>
        <p:spPr>
          <a:xfrm>
            <a:off x="8844133" y="44326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23" name="内容占位符 2"/>
          <p:cNvSpPr txBox="1"/>
          <p:nvPr/>
        </p:nvSpPr>
        <p:spPr bwMode="auto">
          <a:xfrm>
            <a:off x="7748289" y="487430"/>
            <a:ext cx="2446746" cy="226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7D"/>
              </a:buClr>
              <a:buSzPct val="75000"/>
              <a:buFont typeface="Wingdings" panose="05000000000000000000" pitchFamily="2" charset="2"/>
              <a:buChar char="n"/>
              <a:defRPr lang="zh-CN" altLang="en-US" sz="3600" dirty="0" smtClean="0">
                <a:solidFill>
                  <a:schemeClr val="tx1"/>
                </a:solidFill>
                <a:latin typeface="华文楷体" pitchFamily="2" charset="-122"/>
                <a:ea typeface="华文楷体" pitchFamily="2" charset="-122"/>
                <a:cs typeface="+mn-cs"/>
              </a:defRPr>
            </a:lvl1pPr>
            <a:lvl2pPr marL="742950" indent="-285750" algn="l" rtl="0" eaLnBrk="1" fontAlgn="base" hangingPunct="1">
              <a:spcBef>
                <a:spcPct val="20000"/>
              </a:spcBef>
              <a:spcAft>
                <a:spcPct val="0"/>
              </a:spcAft>
              <a:buClr>
                <a:srgbClr val="00007D"/>
              </a:buClr>
              <a:buSzPct val="80000"/>
              <a:buFont typeface="Wingdings" panose="05000000000000000000" pitchFamily="2" charset="2"/>
              <a:buChar char="¨"/>
              <a:defRPr sz="32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rgbClr val="00007D"/>
              </a:buClr>
              <a:buSzPct val="65000"/>
              <a:buFont typeface="Wingdings" panose="05000000000000000000" pitchFamily="2" charset="2"/>
              <a:buChar char="ü"/>
              <a:defRPr sz="3200">
                <a:solidFill>
                  <a:schemeClr val="tx1"/>
                </a:solidFill>
                <a:latin typeface="华文楷体" pitchFamily="2" charset="-122"/>
                <a:ea typeface="华文楷体" pitchFamily="2"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9pPr>
          </a:lstStyle>
          <a:p>
            <a:pPr marL="0" indent="0" defTabSz="914400">
              <a:buFont typeface="Wingdings" panose="05000000000000000000" pitchFamily="2" charset="2"/>
              <a:buNone/>
            </a:pPr>
            <a:r>
              <a:rPr lang="en-US" altLang="zh-CN" sz="2000" kern="0" dirty="0" smtClean="0"/>
              <a:t>【</a:t>
            </a:r>
            <a:r>
              <a:rPr lang="zh-CN" altLang="en-US" sz="2000" kern="0" dirty="0" smtClean="0"/>
              <a:t>样例输入</a:t>
            </a:r>
            <a:r>
              <a:rPr lang="en-US" altLang="zh-CN" sz="2000" kern="0" dirty="0" smtClean="0"/>
              <a:t>】 </a:t>
            </a:r>
            <a:endParaRPr lang="en-US" altLang="zh-CN" sz="2000" kern="0" dirty="0" smtClean="0"/>
          </a:p>
          <a:p>
            <a:pPr marL="0" indent="0" defTabSz="914400">
              <a:buFont typeface="Wingdings" panose="05000000000000000000" pitchFamily="2" charset="2"/>
              <a:buNone/>
            </a:pPr>
            <a:r>
              <a:rPr lang="en-US" altLang="zh-CN" sz="2000" kern="0" dirty="0" smtClean="0"/>
              <a:t>4 3 3</a:t>
            </a:r>
            <a:endParaRPr lang="en-US" altLang="zh-CN" sz="2000" kern="0" dirty="0" smtClean="0"/>
          </a:p>
          <a:p>
            <a:pPr marL="0" indent="0" defTabSz="914400">
              <a:buFont typeface="Wingdings" panose="05000000000000000000" pitchFamily="2" charset="2"/>
              <a:buNone/>
            </a:pPr>
            <a:r>
              <a:rPr lang="en-US" altLang="zh-CN" sz="2000" kern="0" dirty="0" smtClean="0"/>
              <a:t>2 2 1 2 3 1</a:t>
            </a:r>
            <a:endParaRPr lang="en-US" altLang="zh-CN" sz="2000" kern="0" dirty="0" smtClean="0"/>
          </a:p>
          <a:p>
            <a:pPr marL="0" indent="0" defTabSz="914400">
              <a:buFont typeface="Wingdings" panose="05000000000000000000" pitchFamily="2" charset="2"/>
              <a:buNone/>
            </a:pPr>
            <a:r>
              <a:rPr lang="en-US" altLang="zh-CN" sz="2000" kern="0" dirty="0" smtClean="0"/>
              <a:t>2 2 2 3 1 2</a:t>
            </a:r>
            <a:endParaRPr lang="en-US" altLang="zh-CN" sz="2000" kern="0" dirty="0" smtClean="0"/>
          </a:p>
          <a:p>
            <a:pPr marL="0" indent="0" defTabSz="914400">
              <a:buFont typeface="Wingdings" panose="05000000000000000000" pitchFamily="2" charset="2"/>
              <a:buNone/>
            </a:pPr>
            <a:r>
              <a:rPr lang="en-US" altLang="zh-CN" sz="2000" kern="0" dirty="0" smtClean="0"/>
              <a:t>2 2 1 3 1 2</a:t>
            </a:r>
            <a:endParaRPr lang="en-US" altLang="zh-CN" sz="2000" kern="0" dirty="0" smtClean="0"/>
          </a:p>
          <a:p>
            <a:pPr marL="0" indent="0" defTabSz="914400">
              <a:buFont typeface="Wingdings" panose="05000000000000000000" pitchFamily="2" charset="2"/>
              <a:buNone/>
            </a:pPr>
            <a:r>
              <a:rPr lang="en-US" altLang="zh-CN" sz="2000" kern="0" dirty="0" smtClean="0"/>
              <a:t>2 1 1 3 3</a:t>
            </a:r>
            <a:endParaRPr lang="en-US" altLang="zh-CN" sz="2000" kern="0" dirty="0"/>
          </a:p>
        </p:txBody>
      </p:sp>
      <p:sp>
        <p:nvSpPr>
          <p:cNvPr id="24" name="椭圆 23"/>
          <p:cNvSpPr/>
          <p:nvPr/>
        </p:nvSpPr>
        <p:spPr>
          <a:xfrm>
            <a:off x="6216749" y="414143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25" name="椭圆 24"/>
          <p:cNvSpPr/>
          <p:nvPr/>
        </p:nvSpPr>
        <p:spPr>
          <a:xfrm>
            <a:off x="11469719" y="4152576"/>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cxnSp>
        <p:nvCxnSpPr>
          <p:cNvPr id="26" name="直接连接符 25"/>
          <p:cNvCxnSpPr>
            <a:stCxn id="24" idx="7"/>
            <a:endCxn id="51" idx="3"/>
          </p:cNvCxnSpPr>
          <p:nvPr/>
        </p:nvCxnSpPr>
        <p:spPr>
          <a:xfrm flipV="1">
            <a:off x="6557652" y="3773088"/>
            <a:ext cx="619069" cy="426833"/>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4" idx="6"/>
            <a:endCxn id="52" idx="2"/>
          </p:cNvCxnSpPr>
          <p:nvPr/>
        </p:nvCxnSpPr>
        <p:spPr>
          <a:xfrm>
            <a:off x="6616142" y="4341128"/>
            <a:ext cx="503135" cy="13669"/>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8865004" y="5214673"/>
            <a:ext cx="297105" cy="369332"/>
          </a:xfrm>
          <a:prstGeom prst="rect">
            <a:avLst/>
          </a:prstGeom>
          <a:noFill/>
        </p:spPr>
        <p:txBody>
          <a:bodyPr wrap="square" rtlCol="0">
            <a:spAutoFit/>
          </a:bodyPr>
          <a:lstStyle/>
          <a:p>
            <a:r>
              <a:rPr lang="en-US" altLang="zh-CN" dirty="0" smtClean="0"/>
              <a:t>1</a:t>
            </a:r>
            <a:endParaRPr lang="zh-CN" altLang="en-US" dirty="0"/>
          </a:p>
        </p:txBody>
      </p:sp>
      <p:sp>
        <p:nvSpPr>
          <p:cNvPr id="51" name="椭圆 50"/>
          <p:cNvSpPr/>
          <p:nvPr/>
        </p:nvSpPr>
        <p:spPr>
          <a:xfrm>
            <a:off x="7116691" y="3432185"/>
            <a:ext cx="409912" cy="399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2" name="椭圆 51"/>
          <p:cNvSpPr/>
          <p:nvPr/>
        </p:nvSpPr>
        <p:spPr>
          <a:xfrm>
            <a:off x="7119277" y="4155100"/>
            <a:ext cx="399393" cy="399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53" name="椭圆 52"/>
          <p:cNvSpPr/>
          <p:nvPr/>
        </p:nvSpPr>
        <p:spPr>
          <a:xfrm>
            <a:off x="7127211" y="4968872"/>
            <a:ext cx="399393" cy="399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58" name="直接连接符 57"/>
          <p:cNvCxnSpPr>
            <a:stCxn id="24" idx="5"/>
            <a:endCxn id="53" idx="1"/>
          </p:cNvCxnSpPr>
          <p:nvPr/>
        </p:nvCxnSpPr>
        <p:spPr>
          <a:xfrm>
            <a:off x="6557652" y="4482334"/>
            <a:ext cx="628049" cy="545028"/>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51" idx="7"/>
            <a:endCxn id="5" idx="2"/>
          </p:cNvCxnSpPr>
          <p:nvPr/>
        </p:nvCxnSpPr>
        <p:spPr>
          <a:xfrm flipV="1">
            <a:off x="7466573" y="3235039"/>
            <a:ext cx="806686" cy="255636"/>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2" idx="7"/>
            <a:endCxn id="5" idx="3"/>
          </p:cNvCxnSpPr>
          <p:nvPr/>
        </p:nvCxnSpPr>
        <p:spPr>
          <a:xfrm flipV="1">
            <a:off x="7460180" y="3376245"/>
            <a:ext cx="873109" cy="837345"/>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10541444" y="3432185"/>
            <a:ext cx="409912" cy="3993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3" name="椭圆 72"/>
          <p:cNvSpPr/>
          <p:nvPr/>
        </p:nvSpPr>
        <p:spPr>
          <a:xfrm>
            <a:off x="10544030" y="4155100"/>
            <a:ext cx="399393" cy="3993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4" name="椭圆 73"/>
          <p:cNvSpPr/>
          <p:nvPr/>
        </p:nvSpPr>
        <p:spPr>
          <a:xfrm>
            <a:off x="10551964" y="4968872"/>
            <a:ext cx="399393" cy="3993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75" name="直接连接符 74"/>
          <p:cNvCxnSpPr>
            <a:stCxn id="11" idx="6"/>
            <a:endCxn id="72" idx="2"/>
          </p:cNvCxnSpPr>
          <p:nvPr/>
        </p:nvCxnSpPr>
        <p:spPr>
          <a:xfrm>
            <a:off x="9740327" y="3231744"/>
            <a:ext cx="801117" cy="400138"/>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 idx="5"/>
            <a:endCxn id="74" idx="1"/>
          </p:cNvCxnSpPr>
          <p:nvPr/>
        </p:nvCxnSpPr>
        <p:spPr>
          <a:xfrm>
            <a:off x="9681837" y="3372950"/>
            <a:ext cx="928617" cy="1654412"/>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52" idx="6"/>
            <a:endCxn id="6" idx="3"/>
          </p:cNvCxnSpPr>
          <p:nvPr/>
        </p:nvCxnSpPr>
        <p:spPr>
          <a:xfrm flipV="1">
            <a:off x="7518670" y="4099160"/>
            <a:ext cx="815665" cy="255637"/>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53" idx="7"/>
            <a:endCxn id="6" idx="4"/>
          </p:cNvCxnSpPr>
          <p:nvPr/>
        </p:nvCxnSpPr>
        <p:spPr>
          <a:xfrm flipV="1">
            <a:off x="7468114" y="4157650"/>
            <a:ext cx="1007428" cy="869712"/>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51" idx="6"/>
            <a:endCxn id="8" idx="1"/>
          </p:cNvCxnSpPr>
          <p:nvPr/>
        </p:nvCxnSpPr>
        <p:spPr>
          <a:xfrm>
            <a:off x="7526603" y="3631882"/>
            <a:ext cx="815666" cy="998637"/>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53" idx="6"/>
            <a:endCxn id="8" idx="2"/>
          </p:cNvCxnSpPr>
          <p:nvPr/>
        </p:nvCxnSpPr>
        <p:spPr>
          <a:xfrm flipV="1">
            <a:off x="7526604" y="4771726"/>
            <a:ext cx="757175" cy="396843"/>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51" idx="5"/>
            <a:endCxn id="7" idx="1"/>
          </p:cNvCxnSpPr>
          <p:nvPr/>
        </p:nvCxnSpPr>
        <p:spPr>
          <a:xfrm>
            <a:off x="7466573" y="3773088"/>
            <a:ext cx="865176" cy="1702149"/>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53" idx="5"/>
            <a:endCxn id="7" idx="2"/>
          </p:cNvCxnSpPr>
          <p:nvPr/>
        </p:nvCxnSpPr>
        <p:spPr>
          <a:xfrm>
            <a:off x="7468114" y="5309775"/>
            <a:ext cx="805145" cy="306922"/>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72" idx="5"/>
            <a:endCxn id="25" idx="1"/>
          </p:cNvCxnSpPr>
          <p:nvPr/>
        </p:nvCxnSpPr>
        <p:spPr>
          <a:xfrm>
            <a:off x="10891326" y="3773088"/>
            <a:ext cx="636883" cy="437978"/>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73" idx="6"/>
            <a:endCxn id="25" idx="2"/>
          </p:cNvCxnSpPr>
          <p:nvPr/>
        </p:nvCxnSpPr>
        <p:spPr>
          <a:xfrm flipV="1">
            <a:off x="10943423" y="4352273"/>
            <a:ext cx="526296" cy="2524"/>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74" idx="7"/>
            <a:endCxn id="25" idx="3"/>
          </p:cNvCxnSpPr>
          <p:nvPr/>
        </p:nvCxnSpPr>
        <p:spPr>
          <a:xfrm flipV="1">
            <a:off x="10892867" y="4493479"/>
            <a:ext cx="635342" cy="533883"/>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0" idx="6"/>
            <a:endCxn id="72" idx="3"/>
          </p:cNvCxnSpPr>
          <p:nvPr/>
        </p:nvCxnSpPr>
        <p:spPr>
          <a:xfrm flipV="1">
            <a:off x="9750847" y="3773088"/>
            <a:ext cx="850627" cy="176938"/>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 idx="5"/>
            <a:endCxn id="73" idx="2"/>
          </p:cNvCxnSpPr>
          <p:nvPr/>
        </p:nvCxnSpPr>
        <p:spPr>
          <a:xfrm>
            <a:off x="9690817" y="4091232"/>
            <a:ext cx="853213" cy="263565"/>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2" idx="7"/>
            <a:endCxn id="72" idx="4"/>
          </p:cNvCxnSpPr>
          <p:nvPr/>
        </p:nvCxnSpPr>
        <p:spPr>
          <a:xfrm flipV="1">
            <a:off x="9681838" y="3831578"/>
            <a:ext cx="1064562" cy="799045"/>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2" idx="6"/>
            <a:endCxn id="73" idx="3"/>
          </p:cNvCxnSpPr>
          <p:nvPr/>
        </p:nvCxnSpPr>
        <p:spPr>
          <a:xfrm flipV="1">
            <a:off x="9740328" y="4496003"/>
            <a:ext cx="862192" cy="27608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3" idx="6"/>
            <a:endCxn id="74" idx="3"/>
          </p:cNvCxnSpPr>
          <p:nvPr/>
        </p:nvCxnSpPr>
        <p:spPr>
          <a:xfrm flipV="1">
            <a:off x="9750847" y="5309775"/>
            <a:ext cx="859607" cy="30728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14. [</a:t>
            </a:r>
            <a:r>
              <a:rPr lang="zh-CN" altLang="en-US" dirty="0"/>
              <a:t>网络流</a:t>
            </a:r>
            <a:r>
              <a:rPr lang="en-US" altLang="zh-CN" dirty="0"/>
              <a:t>24</a:t>
            </a:r>
            <a:r>
              <a:rPr lang="zh-CN" altLang="en-US" dirty="0"/>
              <a:t>题</a:t>
            </a:r>
            <a:r>
              <a:rPr lang="en-US" altLang="zh-CN" dirty="0"/>
              <a:t>] </a:t>
            </a:r>
            <a:r>
              <a:rPr lang="zh-CN" altLang="en-US" dirty="0"/>
              <a:t>搭配飞行员</a:t>
            </a:r>
            <a:endParaRPr lang="zh-CN" altLang="en-US" dirty="0"/>
          </a:p>
        </p:txBody>
      </p:sp>
      <p:sp>
        <p:nvSpPr>
          <p:cNvPr id="5" name="文本占位符 4"/>
          <p:cNvSpPr>
            <a:spLocks noGrp="1"/>
          </p:cNvSpPr>
          <p:nvPr>
            <p:ph type="body" idx="1"/>
          </p:nvPr>
        </p:nvSpPr>
        <p:spPr/>
        <p:txBody>
          <a:bodyPr/>
          <a:lstStyle/>
          <a:p>
            <a:r>
              <a:rPr lang="zh-CN" altLang="en-US" dirty="0" smtClean="0"/>
              <a:t>二部图最大匹配</a:t>
            </a:r>
            <a:endParaRPr lang="zh-CN"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CN" altLang="en-US" sz="3400" dirty="0"/>
              <a:t>最大匹配的最大流算法－构造网络</a:t>
            </a:r>
            <a:r>
              <a:rPr lang="en-US" altLang="zh-CN" sz="3400" dirty="0"/>
              <a:t>G</a:t>
            </a:r>
            <a:r>
              <a:rPr lang="en-US" altLang="zh-CN" sz="3400" dirty="0">
                <a:latin typeface="Arial" panose="020B0604020202020204" pitchFamily="34" charset="0"/>
              </a:rPr>
              <a:t>’</a:t>
            </a:r>
            <a:endParaRPr lang="en-US" altLang="zh-CN" sz="3400" dirty="0"/>
          </a:p>
        </p:txBody>
      </p:sp>
      <p:sp>
        <p:nvSpPr>
          <p:cNvPr id="77827" name="Rectangle 3"/>
          <p:cNvSpPr>
            <a:spLocks noGrp="1" noChangeArrowheads="1"/>
          </p:cNvSpPr>
          <p:nvPr>
            <p:ph idx="1"/>
          </p:nvPr>
        </p:nvSpPr>
        <p:spPr>
          <a:xfrm>
            <a:off x="609600" y="1196752"/>
            <a:ext cx="4405313" cy="4804655"/>
          </a:xfrm>
        </p:spPr>
        <p:txBody>
          <a:bodyPr/>
          <a:lstStyle/>
          <a:p>
            <a:pPr>
              <a:lnSpc>
                <a:spcPct val="90000"/>
              </a:lnSpc>
              <a:buFont typeface="Wingdings" panose="05000000000000000000" pitchFamily="2" charset="2"/>
              <a:buNone/>
            </a:pPr>
            <a:r>
              <a:rPr lang="zh-CN" altLang="en-US" sz="2500" b="1" dirty="0"/>
              <a:t>从二分图</a:t>
            </a:r>
            <a:r>
              <a:rPr lang="en-US" altLang="zh-CN" sz="2500" b="1" dirty="0"/>
              <a:t>G</a:t>
            </a:r>
            <a:r>
              <a:rPr lang="zh-CN" altLang="en-US" sz="2500" b="1" dirty="0"/>
              <a:t>出发构造一个网络</a:t>
            </a:r>
            <a:r>
              <a:rPr lang="en-US" altLang="zh-CN" sz="2500" b="1" dirty="0"/>
              <a:t>G</a:t>
            </a:r>
            <a:r>
              <a:rPr lang="en-US" altLang="zh-CN" sz="2500" b="1" dirty="0">
                <a:latin typeface="Arial" panose="020B0604020202020204" pitchFamily="34" charset="0"/>
              </a:rPr>
              <a:t>’</a:t>
            </a:r>
            <a:r>
              <a:rPr lang="zh-CN" altLang="en-US" sz="2500" b="1" dirty="0"/>
              <a:t>：</a:t>
            </a:r>
            <a:endParaRPr lang="zh-CN" altLang="en-US" sz="2500" b="1" dirty="0"/>
          </a:p>
          <a:p>
            <a:pPr>
              <a:lnSpc>
                <a:spcPct val="90000"/>
              </a:lnSpc>
              <a:buFont typeface="Wingdings" panose="05000000000000000000" pitchFamily="2" charset="2"/>
              <a:buNone/>
            </a:pPr>
            <a:r>
              <a:rPr lang="zh-CN" altLang="en-US" sz="2500" b="1" dirty="0"/>
              <a:t>（</a:t>
            </a:r>
            <a:r>
              <a:rPr lang="en-US" altLang="zh-CN" sz="2500" b="1" dirty="0"/>
              <a:t>1</a:t>
            </a:r>
            <a:r>
              <a:rPr lang="zh-CN" altLang="en-US" sz="2500" b="1" dirty="0"/>
              <a:t>）增加一个源点</a:t>
            </a:r>
            <a:r>
              <a:rPr lang="en-US" altLang="zh-CN" sz="2500" b="1" dirty="0"/>
              <a:t>S</a:t>
            </a:r>
            <a:r>
              <a:rPr lang="zh-CN" altLang="en-US" sz="2500" b="1" dirty="0"/>
              <a:t>和一个汇点</a:t>
            </a:r>
            <a:r>
              <a:rPr lang="en-US" altLang="zh-CN" sz="2500" b="1" dirty="0"/>
              <a:t>T</a:t>
            </a:r>
            <a:r>
              <a:rPr lang="zh-CN" altLang="en-US" sz="2500" b="1" dirty="0"/>
              <a:t>；</a:t>
            </a:r>
            <a:endParaRPr lang="zh-CN" altLang="en-US" sz="2500" b="1" dirty="0"/>
          </a:p>
          <a:p>
            <a:pPr>
              <a:lnSpc>
                <a:spcPct val="90000"/>
              </a:lnSpc>
              <a:buFont typeface="Wingdings" panose="05000000000000000000" pitchFamily="2" charset="2"/>
              <a:buNone/>
            </a:pPr>
            <a:r>
              <a:rPr lang="zh-CN" altLang="en-US" sz="2500" b="1" dirty="0"/>
              <a:t>（</a:t>
            </a:r>
            <a:r>
              <a:rPr lang="en-US" altLang="zh-CN" sz="2500" b="1" dirty="0"/>
              <a:t>2</a:t>
            </a:r>
            <a:r>
              <a:rPr lang="zh-CN" altLang="en-US" sz="2500" b="1" dirty="0"/>
              <a:t>）从</a:t>
            </a:r>
            <a:r>
              <a:rPr lang="en-US" altLang="zh-CN" sz="2500" b="1" dirty="0"/>
              <a:t>S</a:t>
            </a:r>
            <a:r>
              <a:rPr lang="zh-CN" altLang="en-US" sz="2500" b="1" dirty="0"/>
              <a:t>向</a:t>
            </a:r>
            <a:r>
              <a:rPr lang="en-US" altLang="zh-CN" sz="2500" b="1" dirty="0"/>
              <a:t>X</a:t>
            </a:r>
            <a:r>
              <a:rPr lang="zh-CN" altLang="en-US" sz="2500" b="1" dirty="0"/>
              <a:t>的每一个顶点都画一条有向弧，从</a:t>
            </a:r>
            <a:r>
              <a:rPr lang="en-US" altLang="zh-CN" sz="2500" b="1" dirty="0"/>
              <a:t>Y</a:t>
            </a:r>
            <a:r>
              <a:rPr lang="zh-CN" altLang="en-US" sz="2500" b="1" dirty="0"/>
              <a:t>的每一个顶点都向</a:t>
            </a:r>
            <a:r>
              <a:rPr lang="en-US" altLang="zh-CN" sz="2500" b="1" dirty="0"/>
              <a:t>T</a:t>
            </a:r>
            <a:r>
              <a:rPr lang="zh-CN" altLang="en-US" sz="2500" b="1" dirty="0"/>
              <a:t>画一条有向弧；</a:t>
            </a:r>
            <a:endParaRPr lang="zh-CN" altLang="en-US" sz="2500" b="1" dirty="0"/>
          </a:p>
          <a:p>
            <a:pPr>
              <a:lnSpc>
                <a:spcPct val="90000"/>
              </a:lnSpc>
              <a:buFont typeface="Wingdings" panose="05000000000000000000" pitchFamily="2" charset="2"/>
              <a:buNone/>
            </a:pPr>
            <a:r>
              <a:rPr lang="zh-CN" altLang="en-US" sz="2500" b="1" dirty="0"/>
              <a:t>（</a:t>
            </a:r>
            <a:r>
              <a:rPr lang="en-US" altLang="zh-CN" sz="2500" b="1" dirty="0"/>
              <a:t>3</a:t>
            </a:r>
            <a:r>
              <a:rPr lang="zh-CN" altLang="en-US" sz="2500" b="1" dirty="0"/>
              <a:t>）原来</a:t>
            </a:r>
            <a:r>
              <a:rPr lang="en-US" altLang="zh-CN" sz="2500" b="1" dirty="0"/>
              <a:t>G</a:t>
            </a:r>
            <a:r>
              <a:rPr lang="zh-CN" altLang="en-US" sz="2500" b="1" dirty="0"/>
              <a:t>中的边都改成有向弧，方向从</a:t>
            </a:r>
            <a:r>
              <a:rPr lang="en-US" altLang="zh-CN" sz="2500" b="1" dirty="0"/>
              <a:t>X</a:t>
            </a:r>
            <a:r>
              <a:rPr lang="zh-CN" altLang="en-US" sz="2500" b="1" dirty="0"/>
              <a:t>顶点指向</a:t>
            </a:r>
            <a:r>
              <a:rPr lang="en-US" altLang="zh-CN" sz="2500" b="1" dirty="0"/>
              <a:t>Y</a:t>
            </a:r>
            <a:r>
              <a:rPr lang="zh-CN" altLang="en-US" sz="2500" b="1" dirty="0"/>
              <a:t>的顶点；</a:t>
            </a:r>
            <a:endParaRPr lang="zh-CN" altLang="en-US" sz="2500" b="1" dirty="0"/>
          </a:p>
          <a:p>
            <a:pPr>
              <a:lnSpc>
                <a:spcPct val="90000"/>
              </a:lnSpc>
              <a:buFont typeface="Wingdings" panose="05000000000000000000" pitchFamily="2" charset="2"/>
              <a:buNone/>
            </a:pPr>
            <a:r>
              <a:rPr lang="zh-CN" altLang="en-US" sz="2500" b="1" dirty="0"/>
              <a:t>（</a:t>
            </a:r>
            <a:r>
              <a:rPr lang="en-US" altLang="zh-CN" sz="2500" b="1" dirty="0"/>
              <a:t>4</a:t>
            </a:r>
            <a:r>
              <a:rPr lang="zh-CN" altLang="en-US" sz="2500" b="1" dirty="0"/>
              <a:t>）令所有弧的容量都等于</a:t>
            </a:r>
            <a:r>
              <a:rPr lang="en-US" altLang="zh-CN" sz="2500" b="1" dirty="0"/>
              <a:t>1</a:t>
            </a:r>
            <a:r>
              <a:rPr lang="zh-CN" altLang="en-US" sz="2500" b="1" dirty="0"/>
              <a:t>。</a:t>
            </a:r>
            <a:endParaRPr lang="zh-CN" altLang="en-US" sz="2500" b="1" dirty="0"/>
          </a:p>
        </p:txBody>
      </p:sp>
      <p:sp>
        <p:nvSpPr>
          <p:cNvPr id="77828" name="Oval 4"/>
          <p:cNvSpPr>
            <a:spLocks noChangeArrowheads="1"/>
          </p:cNvSpPr>
          <p:nvPr/>
        </p:nvSpPr>
        <p:spPr bwMode="auto">
          <a:xfrm>
            <a:off x="6311900" y="134461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1</a:t>
            </a:r>
            <a:endParaRPr kumimoji="1" lang="en-US" altLang="zh-CN" sz="2400" baseline="-25000">
              <a:latin typeface="Times New Roman" panose="02020603050405020304" pitchFamily="18" charset="0"/>
            </a:endParaRPr>
          </a:p>
        </p:txBody>
      </p:sp>
      <p:sp>
        <p:nvSpPr>
          <p:cNvPr id="77829" name="Oval 5"/>
          <p:cNvSpPr>
            <a:spLocks noChangeArrowheads="1"/>
          </p:cNvSpPr>
          <p:nvPr/>
        </p:nvSpPr>
        <p:spPr bwMode="auto">
          <a:xfrm>
            <a:off x="6240463" y="206533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2</a:t>
            </a:r>
            <a:endParaRPr kumimoji="1" lang="en-US" altLang="zh-CN" sz="2400" baseline="-25000">
              <a:latin typeface="Times New Roman" panose="02020603050405020304" pitchFamily="18" charset="0"/>
            </a:endParaRPr>
          </a:p>
        </p:txBody>
      </p:sp>
      <p:sp>
        <p:nvSpPr>
          <p:cNvPr id="77830" name="Oval 6"/>
          <p:cNvSpPr>
            <a:spLocks noChangeArrowheads="1"/>
          </p:cNvSpPr>
          <p:nvPr/>
        </p:nvSpPr>
        <p:spPr bwMode="auto">
          <a:xfrm>
            <a:off x="6240463" y="437038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4</a:t>
            </a:r>
            <a:endParaRPr kumimoji="1" lang="en-US" altLang="zh-CN" sz="2400" baseline="-25000">
              <a:latin typeface="Times New Roman" panose="02020603050405020304" pitchFamily="18" charset="0"/>
            </a:endParaRPr>
          </a:p>
        </p:txBody>
      </p:sp>
      <p:sp>
        <p:nvSpPr>
          <p:cNvPr id="77831" name="Oval 7"/>
          <p:cNvSpPr>
            <a:spLocks noChangeArrowheads="1"/>
          </p:cNvSpPr>
          <p:nvPr/>
        </p:nvSpPr>
        <p:spPr bwMode="auto">
          <a:xfrm>
            <a:off x="6240463" y="530383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5</a:t>
            </a:r>
            <a:endParaRPr kumimoji="1" lang="en-US" altLang="zh-CN" sz="2400" baseline="-25000">
              <a:latin typeface="Times New Roman" panose="02020603050405020304" pitchFamily="18" charset="0"/>
            </a:endParaRPr>
          </a:p>
        </p:txBody>
      </p:sp>
      <p:sp>
        <p:nvSpPr>
          <p:cNvPr id="77832" name="Oval 8"/>
          <p:cNvSpPr>
            <a:spLocks noChangeArrowheads="1"/>
          </p:cNvSpPr>
          <p:nvPr/>
        </p:nvSpPr>
        <p:spPr bwMode="auto">
          <a:xfrm>
            <a:off x="6240463" y="3146425"/>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3</a:t>
            </a:r>
            <a:endParaRPr kumimoji="1" lang="en-US" altLang="zh-CN" sz="2400" baseline="-25000">
              <a:latin typeface="Times New Roman" panose="02020603050405020304" pitchFamily="18" charset="0"/>
            </a:endParaRPr>
          </a:p>
        </p:txBody>
      </p:sp>
      <p:sp>
        <p:nvSpPr>
          <p:cNvPr id="77833" name="Line 9"/>
          <p:cNvSpPr>
            <a:spLocks noChangeShapeType="1"/>
          </p:cNvSpPr>
          <p:nvPr/>
        </p:nvSpPr>
        <p:spPr bwMode="auto">
          <a:xfrm flipV="1">
            <a:off x="6599238" y="3576638"/>
            <a:ext cx="2520950" cy="172720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34" name="Line 10"/>
          <p:cNvSpPr>
            <a:spLocks noChangeShapeType="1"/>
          </p:cNvSpPr>
          <p:nvPr/>
        </p:nvSpPr>
        <p:spPr bwMode="auto">
          <a:xfrm flipV="1">
            <a:off x="6743700" y="1633538"/>
            <a:ext cx="2376488"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35" name="Line 11"/>
          <p:cNvSpPr>
            <a:spLocks noChangeShapeType="1"/>
          </p:cNvSpPr>
          <p:nvPr/>
        </p:nvSpPr>
        <p:spPr bwMode="auto">
          <a:xfrm flipH="1" flipV="1">
            <a:off x="6672264" y="3505201"/>
            <a:ext cx="2447925" cy="2016125"/>
          </a:xfrm>
          <a:prstGeom prst="line">
            <a:avLst/>
          </a:prstGeom>
          <a:noFill/>
          <a:ln w="57150">
            <a:solidFill>
              <a:schemeClr val="tx1"/>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36" name="Line 12"/>
          <p:cNvSpPr>
            <a:spLocks noChangeShapeType="1"/>
          </p:cNvSpPr>
          <p:nvPr/>
        </p:nvSpPr>
        <p:spPr bwMode="auto">
          <a:xfrm flipV="1">
            <a:off x="6672264" y="2352676"/>
            <a:ext cx="2371725" cy="1008063"/>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37" name="Line 13"/>
          <p:cNvSpPr>
            <a:spLocks noChangeShapeType="1"/>
          </p:cNvSpPr>
          <p:nvPr/>
        </p:nvSpPr>
        <p:spPr bwMode="auto">
          <a:xfrm>
            <a:off x="6743700" y="1657351"/>
            <a:ext cx="2305050" cy="550863"/>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38" name="Oval 14"/>
          <p:cNvSpPr>
            <a:spLocks noChangeArrowheads="1"/>
          </p:cNvSpPr>
          <p:nvPr/>
        </p:nvSpPr>
        <p:spPr bwMode="auto">
          <a:xfrm>
            <a:off x="9048750" y="134461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1</a:t>
            </a:r>
            <a:endParaRPr kumimoji="1" lang="en-US" altLang="zh-CN" sz="2400" baseline="-25000">
              <a:latin typeface="Times New Roman" panose="02020603050405020304" pitchFamily="18" charset="0"/>
            </a:endParaRPr>
          </a:p>
        </p:txBody>
      </p:sp>
      <p:sp>
        <p:nvSpPr>
          <p:cNvPr id="77839" name="Oval 15"/>
          <p:cNvSpPr>
            <a:spLocks noChangeArrowheads="1"/>
          </p:cNvSpPr>
          <p:nvPr/>
        </p:nvSpPr>
        <p:spPr bwMode="auto">
          <a:xfrm>
            <a:off x="9048750" y="206375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2</a:t>
            </a:r>
            <a:endParaRPr kumimoji="1" lang="en-US" altLang="zh-CN" sz="2400" baseline="-25000">
              <a:latin typeface="Times New Roman" panose="02020603050405020304" pitchFamily="18" charset="0"/>
            </a:endParaRPr>
          </a:p>
        </p:txBody>
      </p:sp>
      <p:sp>
        <p:nvSpPr>
          <p:cNvPr id="77840" name="Oval 16"/>
          <p:cNvSpPr>
            <a:spLocks noChangeArrowheads="1"/>
          </p:cNvSpPr>
          <p:nvPr/>
        </p:nvSpPr>
        <p:spPr bwMode="auto">
          <a:xfrm>
            <a:off x="9120188" y="429736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4</a:t>
            </a:r>
            <a:endParaRPr kumimoji="1" lang="en-US" altLang="zh-CN" sz="2400" baseline="-25000">
              <a:latin typeface="Times New Roman" panose="02020603050405020304" pitchFamily="18" charset="0"/>
            </a:endParaRPr>
          </a:p>
        </p:txBody>
      </p:sp>
      <p:sp>
        <p:nvSpPr>
          <p:cNvPr id="77841" name="Oval 17"/>
          <p:cNvSpPr>
            <a:spLocks noChangeArrowheads="1"/>
          </p:cNvSpPr>
          <p:nvPr/>
        </p:nvSpPr>
        <p:spPr bwMode="auto">
          <a:xfrm>
            <a:off x="9120188" y="537686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5</a:t>
            </a:r>
            <a:endParaRPr kumimoji="1" lang="en-US" altLang="zh-CN" sz="2400" baseline="-25000">
              <a:latin typeface="Times New Roman" panose="02020603050405020304" pitchFamily="18" charset="0"/>
            </a:endParaRPr>
          </a:p>
        </p:txBody>
      </p:sp>
      <p:sp>
        <p:nvSpPr>
          <p:cNvPr id="77842" name="Oval 18"/>
          <p:cNvSpPr>
            <a:spLocks noChangeArrowheads="1"/>
          </p:cNvSpPr>
          <p:nvPr/>
        </p:nvSpPr>
        <p:spPr bwMode="auto">
          <a:xfrm>
            <a:off x="9048750" y="314483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3</a:t>
            </a:r>
            <a:endParaRPr kumimoji="1" lang="en-US" altLang="zh-CN" sz="2400" baseline="-25000">
              <a:latin typeface="Times New Roman" panose="02020603050405020304" pitchFamily="18" charset="0"/>
            </a:endParaRPr>
          </a:p>
        </p:txBody>
      </p:sp>
      <p:sp>
        <p:nvSpPr>
          <p:cNvPr id="77843" name="Line 19"/>
          <p:cNvSpPr>
            <a:spLocks noChangeShapeType="1"/>
          </p:cNvSpPr>
          <p:nvPr/>
        </p:nvSpPr>
        <p:spPr bwMode="auto">
          <a:xfrm flipV="1">
            <a:off x="6672264" y="2281238"/>
            <a:ext cx="2376487"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4" name="Line 20"/>
          <p:cNvSpPr>
            <a:spLocks noChangeShapeType="1"/>
          </p:cNvSpPr>
          <p:nvPr/>
        </p:nvSpPr>
        <p:spPr bwMode="auto">
          <a:xfrm>
            <a:off x="6672264" y="5592763"/>
            <a:ext cx="2447925"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5" name="Line 21"/>
          <p:cNvSpPr>
            <a:spLocks noChangeShapeType="1"/>
          </p:cNvSpPr>
          <p:nvPr/>
        </p:nvSpPr>
        <p:spPr bwMode="auto">
          <a:xfrm>
            <a:off x="6672264" y="2424113"/>
            <a:ext cx="2376487" cy="792162"/>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6" name="Line 22"/>
          <p:cNvSpPr>
            <a:spLocks noChangeShapeType="1"/>
          </p:cNvSpPr>
          <p:nvPr/>
        </p:nvSpPr>
        <p:spPr bwMode="auto">
          <a:xfrm flipV="1">
            <a:off x="6672264" y="3505201"/>
            <a:ext cx="2376487" cy="1008063"/>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7" name="Line 23"/>
          <p:cNvSpPr>
            <a:spLocks noChangeShapeType="1"/>
          </p:cNvSpPr>
          <p:nvPr/>
        </p:nvSpPr>
        <p:spPr bwMode="auto">
          <a:xfrm flipV="1">
            <a:off x="6672264" y="4656139"/>
            <a:ext cx="2447925" cy="720725"/>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8" name="Oval 24"/>
          <p:cNvSpPr>
            <a:spLocks noChangeArrowheads="1"/>
          </p:cNvSpPr>
          <p:nvPr/>
        </p:nvSpPr>
        <p:spPr bwMode="auto">
          <a:xfrm>
            <a:off x="5159375" y="331311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S</a:t>
            </a:r>
            <a:endParaRPr kumimoji="1" lang="en-US" altLang="zh-CN" sz="2400" baseline="-25000">
              <a:latin typeface="Times New Roman" panose="02020603050405020304" pitchFamily="18" charset="0"/>
            </a:endParaRPr>
          </a:p>
        </p:txBody>
      </p:sp>
      <p:sp>
        <p:nvSpPr>
          <p:cNvPr id="77849" name="Oval 25"/>
          <p:cNvSpPr>
            <a:spLocks noChangeArrowheads="1"/>
          </p:cNvSpPr>
          <p:nvPr/>
        </p:nvSpPr>
        <p:spPr bwMode="auto">
          <a:xfrm>
            <a:off x="10128250" y="338455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T</a:t>
            </a:r>
            <a:endParaRPr kumimoji="1" lang="en-US" altLang="zh-CN" sz="2400" baseline="-25000">
              <a:latin typeface="Times New Roman" panose="02020603050405020304" pitchFamily="18" charset="0"/>
            </a:endParaRPr>
          </a:p>
        </p:txBody>
      </p:sp>
      <p:sp>
        <p:nvSpPr>
          <p:cNvPr id="77850" name="Line 26"/>
          <p:cNvSpPr>
            <a:spLocks noChangeShapeType="1"/>
          </p:cNvSpPr>
          <p:nvPr/>
        </p:nvSpPr>
        <p:spPr bwMode="auto">
          <a:xfrm flipV="1">
            <a:off x="5448300" y="1584325"/>
            <a:ext cx="863600" cy="1728788"/>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1" name="Line 27"/>
          <p:cNvSpPr>
            <a:spLocks noChangeShapeType="1"/>
          </p:cNvSpPr>
          <p:nvPr/>
        </p:nvSpPr>
        <p:spPr bwMode="auto">
          <a:xfrm flipV="1">
            <a:off x="5591176" y="2520951"/>
            <a:ext cx="792163" cy="9366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2" name="Line 28"/>
          <p:cNvSpPr>
            <a:spLocks noChangeShapeType="1"/>
          </p:cNvSpPr>
          <p:nvPr/>
        </p:nvSpPr>
        <p:spPr bwMode="auto">
          <a:xfrm>
            <a:off x="5591175" y="3529013"/>
            <a:ext cx="649288" cy="0"/>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3" name="Line 29"/>
          <p:cNvSpPr>
            <a:spLocks noChangeShapeType="1"/>
          </p:cNvSpPr>
          <p:nvPr/>
        </p:nvSpPr>
        <p:spPr bwMode="auto">
          <a:xfrm>
            <a:off x="5519739" y="3744914"/>
            <a:ext cx="720725" cy="7207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4" name="Line 30"/>
          <p:cNvSpPr>
            <a:spLocks noChangeShapeType="1"/>
          </p:cNvSpPr>
          <p:nvPr/>
        </p:nvSpPr>
        <p:spPr bwMode="auto">
          <a:xfrm>
            <a:off x="5448301" y="3817939"/>
            <a:ext cx="792163" cy="15843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5" name="Line 31"/>
          <p:cNvSpPr>
            <a:spLocks noChangeShapeType="1"/>
          </p:cNvSpPr>
          <p:nvPr/>
        </p:nvSpPr>
        <p:spPr bwMode="auto">
          <a:xfrm>
            <a:off x="9480551" y="1584326"/>
            <a:ext cx="936625" cy="18002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6" name="Line 32"/>
          <p:cNvSpPr>
            <a:spLocks noChangeShapeType="1"/>
          </p:cNvSpPr>
          <p:nvPr/>
        </p:nvSpPr>
        <p:spPr bwMode="auto">
          <a:xfrm>
            <a:off x="9480551" y="2449513"/>
            <a:ext cx="792163" cy="1008062"/>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7" name="Line 33"/>
          <p:cNvSpPr>
            <a:spLocks noChangeShapeType="1"/>
          </p:cNvSpPr>
          <p:nvPr/>
        </p:nvSpPr>
        <p:spPr bwMode="auto">
          <a:xfrm>
            <a:off x="9480550" y="3457576"/>
            <a:ext cx="719138" cy="144463"/>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8" name="Line 34"/>
          <p:cNvSpPr>
            <a:spLocks noChangeShapeType="1"/>
          </p:cNvSpPr>
          <p:nvPr/>
        </p:nvSpPr>
        <p:spPr bwMode="auto">
          <a:xfrm flipV="1">
            <a:off x="9625014" y="3744914"/>
            <a:ext cx="503237" cy="7207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9" name="Line 35"/>
          <p:cNvSpPr>
            <a:spLocks noChangeShapeType="1"/>
          </p:cNvSpPr>
          <p:nvPr/>
        </p:nvSpPr>
        <p:spPr bwMode="auto">
          <a:xfrm flipV="1">
            <a:off x="9551988" y="3817938"/>
            <a:ext cx="647700" cy="1655762"/>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CN" altLang="en-US"/>
              <a:t>最大流算法</a:t>
            </a:r>
            <a:endParaRPr lang="zh-CN" altLang="en-US"/>
          </a:p>
        </p:txBody>
      </p:sp>
      <p:sp>
        <p:nvSpPr>
          <p:cNvPr id="78851" name="Rectangle 3"/>
          <p:cNvSpPr>
            <a:spLocks noGrp="1" noChangeArrowheads="1"/>
          </p:cNvSpPr>
          <p:nvPr>
            <p:ph idx="1"/>
          </p:nvPr>
        </p:nvSpPr>
        <p:spPr>
          <a:xfrm>
            <a:off x="609600" y="1196752"/>
            <a:ext cx="4405313" cy="5267110"/>
          </a:xfrm>
        </p:spPr>
        <p:txBody>
          <a:bodyPr/>
          <a:lstStyle/>
          <a:p>
            <a:r>
              <a:rPr lang="zh-CN" altLang="en-US" sz="2600" dirty="0"/>
              <a:t>求</a:t>
            </a:r>
            <a:r>
              <a:rPr lang="en-US" altLang="zh-CN" sz="2600" dirty="0"/>
              <a:t>G</a:t>
            </a:r>
            <a:r>
              <a:rPr lang="zh-CN" altLang="en-US" sz="2600" dirty="0"/>
              <a:t>的最大匹配就转换成了求网络</a:t>
            </a:r>
            <a:r>
              <a:rPr lang="en-US" altLang="zh-CN" sz="2600" dirty="0"/>
              <a:t>G</a:t>
            </a:r>
            <a:r>
              <a:rPr lang="en-US" altLang="zh-CN" sz="2600" dirty="0">
                <a:latin typeface="Arial" panose="020B0604020202020204" pitchFamily="34" charset="0"/>
              </a:rPr>
              <a:t>’</a:t>
            </a:r>
            <a:r>
              <a:rPr lang="zh-CN" altLang="en-US" sz="2600" dirty="0"/>
              <a:t>的最大流</a:t>
            </a:r>
            <a:r>
              <a:rPr lang="en-US" altLang="zh-CN" sz="2600" dirty="0"/>
              <a:t>F</a:t>
            </a:r>
            <a:r>
              <a:rPr lang="zh-CN" altLang="en-US" sz="2600" dirty="0"/>
              <a:t>。</a:t>
            </a:r>
            <a:endParaRPr lang="zh-CN" altLang="en-US" sz="2600" dirty="0"/>
          </a:p>
          <a:p>
            <a:r>
              <a:rPr lang="zh-CN" altLang="en-US" sz="2600" dirty="0"/>
              <a:t>则从</a:t>
            </a:r>
            <a:r>
              <a:rPr lang="en-US" altLang="zh-CN" sz="2600" dirty="0"/>
              <a:t>X</a:t>
            </a:r>
            <a:r>
              <a:rPr lang="zh-CN" altLang="en-US" sz="2600" dirty="0"/>
              <a:t>的顶点指向</a:t>
            </a:r>
            <a:r>
              <a:rPr lang="en-US" altLang="zh-CN" sz="2600" dirty="0"/>
              <a:t>Y</a:t>
            </a:r>
            <a:r>
              <a:rPr lang="zh-CN" altLang="en-US" sz="2600" dirty="0"/>
              <a:t>的顶点的弧集中，弧流量为</a:t>
            </a:r>
            <a:r>
              <a:rPr lang="en-US" altLang="zh-CN" sz="2600" dirty="0"/>
              <a:t>1</a:t>
            </a:r>
            <a:r>
              <a:rPr lang="zh-CN" altLang="en-US" sz="2600" dirty="0"/>
              <a:t>的弧对应二分图的匹配边。</a:t>
            </a:r>
            <a:endParaRPr lang="zh-CN" altLang="en-US" sz="2600" dirty="0"/>
          </a:p>
          <a:p>
            <a:r>
              <a:rPr lang="zh-CN" altLang="en-US" sz="2600" dirty="0"/>
              <a:t>最大流值</a:t>
            </a:r>
            <a:r>
              <a:rPr lang="en-US" altLang="zh-CN" sz="2600" dirty="0"/>
              <a:t>F</a:t>
            </a:r>
            <a:r>
              <a:rPr lang="zh-CN" altLang="en-US" sz="2600" dirty="0"/>
              <a:t>对应二部图的最大匹配的边数。</a:t>
            </a:r>
            <a:endParaRPr lang="zh-CN" altLang="en-US" sz="2600" dirty="0"/>
          </a:p>
        </p:txBody>
      </p:sp>
      <p:sp>
        <p:nvSpPr>
          <p:cNvPr id="78852" name="Oval 4"/>
          <p:cNvSpPr>
            <a:spLocks noChangeArrowheads="1"/>
          </p:cNvSpPr>
          <p:nvPr/>
        </p:nvSpPr>
        <p:spPr bwMode="auto">
          <a:xfrm>
            <a:off x="6311900" y="167640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1</a:t>
            </a:r>
            <a:endParaRPr kumimoji="1" lang="en-US" altLang="zh-CN" sz="2400" baseline="-25000">
              <a:latin typeface="Times New Roman" panose="02020603050405020304" pitchFamily="18" charset="0"/>
            </a:endParaRPr>
          </a:p>
        </p:txBody>
      </p:sp>
      <p:sp>
        <p:nvSpPr>
          <p:cNvPr id="78853" name="Oval 5"/>
          <p:cNvSpPr>
            <a:spLocks noChangeArrowheads="1"/>
          </p:cNvSpPr>
          <p:nvPr/>
        </p:nvSpPr>
        <p:spPr bwMode="auto">
          <a:xfrm>
            <a:off x="6240463" y="2397125"/>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2</a:t>
            </a:r>
            <a:endParaRPr kumimoji="1" lang="en-US" altLang="zh-CN" sz="2400" baseline="-25000">
              <a:latin typeface="Times New Roman" panose="02020603050405020304" pitchFamily="18" charset="0"/>
            </a:endParaRPr>
          </a:p>
        </p:txBody>
      </p:sp>
      <p:sp>
        <p:nvSpPr>
          <p:cNvPr id="78854" name="Oval 6"/>
          <p:cNvSpPr>
            <a:spLocks noChangeArrowheads="1"/>
          </p:cNvSpPr>
          <p:nvPr/>
        </p:nvSpPr>
        <p:spPr bwMode="auto">
          <a:xfrm>
            <a:off x="6240463" y="4702175"/>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4</a:t>
            </a:r>
            <a:endParaRPr kumimoji="1" lang="en-US" altLang="zh-CN" sz="2400" baseline="-25000">
              <a:latin typeface="Times New Roman" panose="02020603050405020304" pitchFamily="18" charset="0"/>
            </a:endParaRPr>
          </a:p>
        </p:txBody>
      </p:sp>
      <p:sp>
        <p:nvSpPr>
          <p:cNvPr id="78855" name="Oval 7"/>
          <p:cNvSpPr>
            <a:spLocks noChangeArrowheads="1"/>
          </p:cNvSpPr>
          <p:nvPr/>
        </p:nvSpPr>
        <p:spPr bwMode="auto">
          <a:xfrm>
            <a:off x="6240463" y="5635625"/>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5</a:t>
            </a:r>
            <a:endParaRPr kumimoji="1" lang="en-US" altLang="zh-CN" sz="2400" baseline="-25000">
              <a:latin typeface="Times New Roman" panose="02020603050405020304" pitchFamily="18" charset="0"/>
            </a:endParaRPr>
          </a:p>
        </p:txBody>
      </p:sp>
      <p:sp>
        <p:nvSpPr>
          <p:cNvPr id="78856" name="Oval 8"/>
          <p:cNvSpPr>
            <a:spLocks noChangeArrowheads="1"/>
          </p:cNvSpPr>
          <p:nvPr/>
        </p:nvSpPr>
        <p:spPr bwMode="auto">
          <a:xfrm>
            <a:off x="6240463" y="3478213"/>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X</a:t>
            </a:r>
            <a:r>
              <a:rPr kumimoji="1" lang="en-US" altLang="zh-CN" sz="2400" baseline="-25000">
                <a:latin typeface="Times New Roman" panose="02020603050405020304" pitchFamily="18" charset="0"/>
              </a:rPr>
              <a:t>3</a:t>
            </a:r>
            <a:endParaRPr kumimoji="1" lang="en-US" altLang="zh-CN" sz="2400" baseline="-25000">
              <a:latin typeface="Times New Roman" panose="02020603050405020304" pitchFamily="18" charset="0"/>
            </a:endParaRPr>
          </a:p>
        </p:txBody>
      </p:sp>
      <p:sp>
        <p:nvSpPr>
          <p:cNvPr id="78857" name="Line 9"/>
          <p:cNvSpPr>
            <a:spLocks noChangeShapeType="1"/>
          </p:cNvSpPr>
          <p:nvPr/>
        </p:nvSpPr>
        <p:spPr bwMode="auto">
          <a:xfrm flipV="1">
            <a:off x="6599238" y="3908425"/>
            <a:ext cx="2520950" cy="172720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58" name="Line 10"/>
          <p:cNvSpPr>
            <a:spLocks noChangeShapeType="1"/>
          </p:cNvSpPr>
          <p:nvPr/>
        </p:nvSpPr>
        <p:spPr bwMode="auto">
          <a:xfrm flipV="1">
            <a:off x="6743700" y="1965325"/>
            <a:ext cx="2376488"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59" name="Line 11"/>
          <p:cNvSpPr>
            <a:spLocks noChangeShapeType="1"/>
          </p:cNvSpPr>
          <p:nvPr/>
        </p:nvSpPr>
        <p:spPr bwMode="auto">
          <a:xfrm flipH="1" flipV="1">
            <a:off x="6672264" y="3836989"/>
            <a:ext cx="2447925" cy="2016125"/>
          </a:xfrm>
          <a:prstGeom prst="line">
            <a:avLst/>
          </a:prstGeom>
          <a:noFill/>
          <a:ln w="57150">
            <a:solidFill>
              <a:schemeClr val="tx1"/>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0" name="Line 12"/>
          <p:cNvSpPr>
            <a:spLocks noChangeShapeType="1"/>
          </p:cNvSpPr>
          <p:nvPr/>
        </p:nvSpPr>
        <p:spPr bwMode="auto">
          <a:xfrm flipV="1">
            <a:off x="6672264" y="2684463"/>
            <a:ext cx="2371725" cy="1008062"/>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1" name="Line 13"/>
          <p:cNvSpPr>
            <a:spLocks noChangeShapeType="1"/>
          </p:cNvSpPr>
          <p:nvPr/>
        </p:nvSpPr>
        <p:spPr bwMode="auto">
          <a:xfrm>
            <a:off x="6743700" y="1989138"/>
            <a:ext cx="2305050" cy="550862"/>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2" name="Oval 14"/>
          <p:cNvSpPr>
            <a:spLocks noChangeArrowheads="1"/>
          </p:cNvSpPr>
          <p:nvPr/>
        </p:nvSpPr>
        <p:spPr bwMode="auto">
          <a:xfrm>
            <a:off x="9048750" y="167640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1</a:t>
            </a:r>
            <a:endParaRPr kumimoji="1" lang="en-US" altLang="zh-CN" sz="2400" baseline="-25000">
              <a:latin typeface="Times New Roman" panose="02020603050405020304" pitchFamily="18" charset="0"/>
            </a:endParaRPr>
          </a:p>
        </p:txBody>
      </p:sp>
      <p:sp>
        <p:nvSpPr>
          <p:cNvPr id="78863" name="Oval 15"/>
          <p:cNvSpPr>
            <a:spLocks noChangeArrowheads="1"/>
          </p:cNvSpPr>
          <p:nvPr/>
        </p:nvSpPr>
        <p:spPr bwMode="auto">
          <a:xfrm>
            <a:off x="9048750" y="239553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2</a:t>
            </a:r>
            <a:endParaRPr kumimoji="1" lang="en-US" altLang="zh-CN" sz="2400" baseline="-25000">
              <a:latin typeface="Times New Roman" panose="02020603050405020304" pitchFamily="18" charset="0"/>
            </a:endParaRPr>
          </a:p>
        </p:txBody>
      </p:sp>
      <p:sp>
        <p:nvSpPr>
          <p:cNvPr id="78864" name="Oval 16"/>
          <p:cNvSpPr>
            <a:spLocks noChangeArrowheads="1"/>
          </p:cNvSpPr>
          <p:nvPr/>
        </p:nvSpPr>
        <p:spPr bwMode="auto">
          <a:xfrm>
            <a:off x="9120188" y="462915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4</a:t>
            </a:r>
            <a:endParaRPr kumimoji="1" lang="en-US" altLang="zh-CN" sz="2400" baseline="-25000">
              <a:latin typeface="Times New Roman" panose="02020603050405020304" pitchFamily="18" charset="0"/>
            </a:endParaRPr>
          </a:p>
        </p:txBody>
      </p:sp>
      <p:sp>
        <p:nvSpPr>
          <p:cNvPr id="78865" name="Oval 17"/>
          <p:cNvSpPr>
            <a:spLocks noChangeArrowheads="1"/>
          </p:cNvSpPr>
          <p:nvPr/>
        </p:nvSpPr>
        <p:spPr bwMode="auto">
          <a:xfrm>
            <a:off x="9120188" y="570865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5</a:t>
            </a:r>
            <a:endParaRPr kumimoji="1" lang="en-US" altLang="zh-CN" sz="2400" baseline="-25000">
              <a:latin typeface="Times New Roman" panose="02020603050405020304" pitchFamily="18" charset="0"/>
            </a:endParaRPr>
          </a:p>
        </p:txBody>
      </p:sp>
      <p:sp>
        <p:nvSpPr>
          <p:cNvPr id="78866" name="Oval 18"/>
          <p:cNvSpPr>
            <a:spLocks noChangeArrowheads="1"/>
          </p:cNvSpPr>
          <p:nvPr/>
        </p:nvSpPr>
        <p:spPr bwMode="auto">
          <a:xfrm>
            <a:off x="9048750" y="3476625"/>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Y</a:t>
            </a:r>
            <a:r>
              <a:rPr kumimoji="1" lang="en-US" altLang="zh-CN" sz="2400" baseline="-25000">
                <a:latin typeface="Times New Roman" panose="02020603050405020304" pitchFamily="18" charset="0"/>
              </a:rPr>
              <a:t>3</a:t>
            </a:r>
            <a:endParaRPr kumimoji="1" lang="en-US" altLang="zh-CN" sz="2400" baseline="-25000">
              <a:latin typeface="Times New Roman" panose="02020603050405020304" pitchFamily="18" charset="0"/>
            </a:endParaRPr>
          </a:p>
        </p:txBody>
      </p:sp>
      <p:sp>
        <p:nvSpPr>
          <p:cNvPr id="78867" name="Line 19"/>
          <p:cNvSpPr>
            <a:spLocks noChangeShapeType="1"/>
          </p:cNvSpPr>
          <p:nvPr/>
        </p:nvSpPr>
        <p:spPr bwMode="auto">
          <a:xfrm flipV="1">
            <a:off x="6672264" y="2613025"/>
            <a:ext cx="2376487"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8" name="Line 20"/>
          <p:cNvSpPr>
            <a:spLocks noChangeShapeType="1"/>
          </p:cNvSpPr>
          <p:nvPr/>
        </p:nvSpPr>
        <p:spPr bwMode="auto">
          <a:xfrm>
            <a:off x="6672264" y="5924550"/>
            <a:ext cx="2447925" cy="0"/>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9" name="Line 21"/>
          <p:cNvSpPr>
            <a:spLocks noChangeShapeType="1"/>
          </p:cNvSpPr>
          <p:nvPr/>
        </p:nvSpPr>
        <p:spPr bwMode="auto">
          <a:xfrm>
            <a:off x="6672264" y="2755901"/>
            <a:ext cx="2376487" cy="792163"/>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0" name="Line 22"/>
          <p:cNvSpPr>
            <a:spLocks noChangeShapeType="1"/>
          </p:cNvSpPr>
          <p:nvPr/>
        </p:nvSpPr>
        <p:spPr bwMode="auto">
          <a:xfrm flipV="1">
            <a:off x="6672264" y="3836988"/>
            <a:ext cx="2376487" cy="1008062"/>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1" name="Line 23"/>
          <p:cNvSpPr>
            <a:spLocks noChangeShapeType="1"/>
          </p:cNvSpPr>
          <p:nvPr/>
        </p:nvSpPr>
        <p:spPr bwMode="auto">
          <a:xfrm flipV="1">
            <a:off x="6672264" y="4987926"/>
            <a:ext cx="2447925" cy="720725"/>
          </a:xfrm>
          <a:prstGeom prst="line">
            <a:avLst/>
          </a:prstGeom>
          <a:noFill/>
          <a:ln w="57150">
            <a:solidFill>
              <a:schemeClr val="tx1"/>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2" name="Oval 24"/>
          <p:cNvSpPr>
            <a:spLocks noChangeArrowheads="1"/>
          </p:cNvSpPr>
          <p:nvPr/>
        </p:nvSpPr>
        <p:spPr bwMode="auto">
          <a:xfrm>
            <a:off x="5159375" y="3644900"/>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S</a:t>
            </a:r>
            <a:endParaRPr kumimoji="1" lang="en-US" altLang="zh-CN" sz="2400" baseline="-25000">
              <a:latin typeface="Times New Roman" panose="02020603050405020304" pitchFamily="18" charset="0"/>
            </a:endParaRPr>
          </a:p>
        </p:txBody>
      </p:sp>
      <p:sp>
        <p:nvSpPr>
          <p:cNvPr id="78873" name="Oval 25"/>
          <p:cNvSpPr>
            <a:spLocks noChangeArrowheads="1"/>
          </p:cNvSpPr>
          <p:nvPr/>
        </p:nvSpPr>
        <p:spPr bwMode="auto">
          <a:xfrm>
            <a:off x="10128250" y="3716338"/>
            <a:ext cx="431800" cy="457200"/>
          </a:xfrm>
          <a:prstGeom prst="ellipse">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T</a:t>
            </a:r>
            <a:endParaRPr kumimoji="1" lang="en-US" altLang="zh-CN" sz="2400" baseline="-25000">
              <a:latin typeface="Times New Roman" panose="02020603050405020304" pitchFamily="18" charset="0"/>
            </a:endParaRPr>
          </a:p>
        </p:txBody>
      </p:sp>
      <p:sp>
        <p:nvSpPr>
          <p:cNvPr id="78874" name="Line 26"/>
          <p:cNvSpPr>
            <a:spLocks noChangeShapeType="1"/>
          </p:cNvSpPr>
          <p:nvPr/>
        </p:nvSpPr>
        <p:spPr bwMode="auto">
          <a:xfrm flipV="1">
            <a:off x="5448300" y="1916114"/>
            <a:ext cx="863600" cy="1728787"/>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5" name="Line 27"/>
          <p:cNvSpPr>
            <a:spLocks noChangeShapeType="1"/>
          </p:cNvSpPr>
          <p:nvPr/>
        </p:nvSpPr>
        <p:spPr bwMode="auto">
          <a:xfrm flipV="1">
            <a:off x="5591176" y="2852739"/>
            <a:ext cx="792163" cy="9366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6" name="Line 28"/>
          <p:cNvSpPr>
            <a:spLocks noChangeShapeType="1"/>
          </p:cNvSpPr>
          <p:nvPr/>
        </p:nvSpPr>
        <p:spPr bwMode="auto">
          <a:xfrm>
            <a:off x="5591175" y="3860800"/>
            <a:ext cx="649288" cy="0"/>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7" name="Line 29"/>
          <p:cNvSpPr>
            <a:spLocks noChangeShapeType="1"/>
          </p:cNvSpPr>
          <p:nvPr/>
        </p:nvSpPr>
        <p:spPr bwMode="auto">
          <a:xfrm>
            <a:off x="5519739" y="4076701"/>
            <a:ext cx="720725" cy="7207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8" name="Line 30"/>
          <p:cNvSpPr>
            <a:spLocks noChangeShapeType="1"/>
          </p:cNvSpPr>
          <p:nvPr/>
        </p:nvSpPr>
        <p:spPr bwMode="auto">
          <a:xfrm>
            <a:off x="5448301" y="4149726"/>
            <a:ext cx="792163" cy="15843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9" name="Line 31"/>
          <p:cNvSpPr>
            <a:spLocks noChangeShapeType="1"/>
          </p:cNvSpPr>
          <p:nvPr/>
        </p:nvSpPr>
        <p:spPr bwMode="auto">
          <a:xfrm>
            <a:off x="9480551" y="1916114"/>
            <a:ext cx="936625" cy="18002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80" name="Line 32"/>
          <p:cNvSpPr>
            <a:spLocks noChangeShapeType="1"/>
          </p:cNvSpPr>
          <p:nvPr/>
        </p:nvSpPr>
        <p:spPr bwMode="auto">
          <a:xfrm>
            <a:off x="9480551" y="2781301"/>
            <a:ext cx="792163" cy="1008063"/>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81" name="Line 33"/>
          <p:cNvSpPr>
            <a:spLocks noChangeShapeType="1"/>
          </p:cNvSpPr>
          <p:nvPr/>
        </p:nvSpPr>
        <p:spPr bwMode="auto">
          <a:xfrm>
            <a:off x="9480550" y="3789363"/>
            <a:ext cx="719138" cy="144462"/>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82" name="Line 34"/>
          <p:cNvSpPr>
            <a:spLocks noChangeShapeType="1"/>
          </p:cNvSpPr>
          <p:nvPr/>
        </p:nvSpPr>
        <p:spPr bwMode="auto">
          <a:xfrm flipV="1">
            <a:off x="9625014" y="4076701"/>
            <a:ext cx="503237" cy="720725"/>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83" name="Line 35"/>
          <p:cNvSpPr>
            <a:spLocks noChangeShapeType="1"/>
          </p:cNvSpPr>
          <p:nvPr/>
        </p:nvSpPr>
        <p:spPr bwMode="auto">
          <a:xfrm flipV="1">
            <a:off x="9551988" y="4149726"/>
            <a:ext cx="647700" cy="1655763"/>
          </a:xfrm>
          <a:prstGeom prst="line">
            <a:avLst/>
          </a:prstGeom>
          <a:noFill/>
          <a:ln w="5715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运输问题</a:t>
            </a:r>
            <a:r>
              <a:rPr lang="en-US" altLang="zh-CN" dirty="0" smtClean="0"/>
              <a:t>4</a:t>
            </a:r>
            <a:br>
              <a:rPr lang="zh-CN" altLang="en-US" dirty="0"/>
            </a:br>
            <a:endParaRPr lang="zh-CN" altLang="en-US" dirty="0"/>
          </a:p>
        </p:txBody>
      </p:sp>
      <p:sp>
        <p:nvSpPr>
          <p:cNvPr id="5" name="文本占位符 4"/>
          <p:cNvSpPr>
            <a:spLocks noGrp="1"/>
          </p:cNvSpPr>
          <p:nvPr>
            <p:ph type="body" idx="1"/>
          </p:nvPr>
        </p:nvSpPr>
        <p:spPr/>
        <p:txBody>
          <a:bodyPr/>
          <a:lstStyle/>
          <a:p>
            <a:r>
              <a:rPr lang="zh-CN" altLang="en-US" dirty="0"/>
              <a:t>费用流</a:t>
            </a:r>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a:t>
            </a:r>
            <a:r>
              <a:rPr lang="zh-CN" altLang="en-US" dirty="0"/>
              <a:t>问题描述</a:t>
            </a:r>
            <a:r>
              <a:rPr lang="en-US" altLang="zh-CN" dirty="0"/>
              <a:t>】</a:t>
            </a:r>
            <a:endParaRPr lang="zh-CN" altLang="en-US" dirty="0"/>
          </a:p>
        </p:txBody>
      </p:sp>
      <p:sp>
        <p:nvSpPr>
          <p:cNvPr id="5" name="内容占位符 4"/>
          <p:cNvSpPr>
            <a:spLocks noGrp="1"/>
          </p:cNvSpPr>
          <p:nvPr>
            <p:ph idx="1"/>
          </p:nvPr>
        </p:nvSpPr>
        <p:spPr/>
        <p:txBody>
          <a:bodyPr/>
          <a:lstStyle/>
          <a:p>
            <a:r>
              <a:rPr lang="zh-CN" altLang="en-US" dirty="0"/>
              <a:t>一个工厂每天生产若干商品，需运输到销售部门进行销售</a:t>
            </a:r>
            <a:r>
              <a:rPr lang="zh-CN" altLang="en-US" dirty="0" smtClean="0"/>
              <a:t>。</a:t>
            </a:r>
            <a:endParaRPr lang="en-US" altLang="zh-CN" dirty="0" smtClean="0"/>
          </a:p>
          <a:p>
            <a:r>
              <a:rPr lang="zh-CN" altLang="en-US" dirty="0" smtClean="0"/>
              <a:t>从</a:t>
            </a:r>
            <a:r>
              <a:rPr lang="zh-CN" altLang="en-US" dirty="0"/>
              <a:t>产地到销地要经过某些城镇，有不同的路线可以行走，每条两城镇间的公路都有一定的流量限制</a:t>
            </a:r>
            <a:r>
              <a:rPr lang="zh-CN" altLang="en-US" dirty="0" smtClean="0"/>
              <a:t>。</a:t>
            </a:r>
            <a:endParaRPr lang="en-US" altLang="zh-CN" dirty="0" smtClean="0"/>
          </a:p>
          <a:p>
            <a:r>
              <a:rPr lang="zh-CN" altLang="en-US" dirty="0" smtClean="0"/>
              <a:t>公路</a:t>
            </a:r>
            <a:r>
              <a:rPr lang="zh-CN" altLang="en-US" dirty="0"/>
              <a:t>设有收费站，每通过一辆车，要交纳过路费</a:t>
            </a:r>
            <a:r>
              <a:rPr lang="zh-CN" altLang="en-US" dirty="0" smtClean="0"/>
              <a:t>。</a:t>
            </a:r>
            <a:endParaRPr lang="en-US" altLang="zh-CN" dirty="0" smtClean="0"/>
          </a:p>
          <a:p>
            <a:r>
              <a:rPr lang="zh-CN" altLang="en-US" dirty="0" smtClean="0"/>
              <a:t>请</a:t>
            </a:r>
            <a:r>
              <a:rPr lang="zh-CN" altLang="en-US" dirty="0"/>
              <a:t>你计算，在不考虑其它车辆使用公路的前提下，如何使产地运输到销地的商品最多的</a:t>
            </a:r>
            <a:r>
              <a:rPr lang="zh-CN" altLang="en-US" dirty="0" smtClean="0"/>
              <a:t>同时过路费用</a:t>
            </a:r>
            <a:r>
              <a:rPr lang="zh-CN" altLang="en-US" dirty="0"/>
              <a:t>最少。 </a:t>
            </a:r>
            <a:endParaRPr lang="zh-CN"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sz="2400" dirty="0"/>
              <a:t>【</a:t>
            </a:r>
            <a:r>
              <a:rPr lang="zh-CN" altLang="en-US" sz="2400" dirty="0"/>
              <a:t>输入格式</a:t>
            </a:r>
            <a:r>
              <a:rPr lang="en-US" altLang="zh-CN" sz="2400" dirty="0"/>
              <a:t>】 </a:t>
            </a:r>
            <a:endParaRPr lang="en-US" altLang="zh-CN" sz="2400" dirty="0"/>
          </a:p>
          <a:p>
            <a:r>
              <a:rPr lang="zh-CN" altLang="en-US" sz="2400" dirty="0"/>
              <a:t>输入有若干行。 </a:t>
            </a:r>
            <a:endParaRPr lang="zh-CN" altLang="en-US" sz="2400" dirty="0"/>
          </a:p>
          <a:p>
            <a:r>
              <a:rPr lang="zh-CN" altLang="en-US" sz="2400" dirty="0"/>
              <a:t>第一行，一个整数</a:t>
            </a:r>
            <a:r>
              <a:rPr lang="en-US" altLang="zh-CN" sz="2400" dirty="0"/>
              <a:t>n</a:t>
            </a:r>
            <a:r>
              <a:rPr lang="zh-CN" altLang="en-US" sz="2400" dirty="0"/>
              <a:t>，表示共有</a:t>
            </a:r>
            <a:r>
              <a:rPr lang="en-US" altLang="zh-CN" sz="2400" dirty="0"/>
              <a:t>n</a:t>
            </a:r>
            <a:r>
              <a:rPr lang="zh-CN" altLang="en-US" sz="2400" dirty="0"/>
              <a:t>个城市</a:t>
            </a:r>
            <a:r>
              <a:rPr lang="en-US" altLang="zh-CN" sz="2400" dirty="0"/>
              <a:t>(2&lt;=n&lt;=100)</a:t>
            </a:r>
            <a:r>
              <a:rPr lang="zh-CN" altLang="en-US" sz="2400" dirty="0"/>
              <a:t>，产地是</a:t>
            </a:r>
            <a:r>
              <a:rPr lang="en-US" altLang="zh-CN" sz="2400" dirty="0"/>
              <a:t>1</a:t>
            </a:r>
            <a:r>
              <a:rPr lang="zh-CN" altLang="en-US" sz="2400" dirty="0"/>
              <a:t>号城市，销地是</a:t>
            </a:r>
            <a:r>
              <a:rPr lang="en-US" altLang="zh-CN" sz="2400" dirty="0"/>
              <a:t>n</a:t>
            </a:r>
            <a:r>
              <a:rPr lang="zh-CN" altLang="en-US" sz="2400" dirty="0"/>
              <a:t>号城市。 </a:t>
            </a:r>
            <a:endParaRPr lang="zh-CN" altLang="en-US" sz="2400" dirty="0"/>
          </a:p>
          <a:p>
            <a:r>
              <a:rPr lang="zh-CN" altLang="en-US" sz="2400" dirty="0"/>
              <a:t>第二行，一个整数，表示起点城市。 </a:t>
            </a:r>
            <a:endParaRPr lang="zh-CN" altLang="en-US" sz="2400" dirty="0"/>
          </a:p>
          <a:p>
            <a:r>
              <a:rPr lang="zh-CN" altLang="en-US" sz="2400" dirty="0"/>
              <a:t>第三行，一个整数，表示终点城市。 </a:t>
            </a:r>
            <a:endParaRPr lang="zh-CN" altLang="en-US" sz="2400" dirty="0"/>
          </a:p>
          <a:p>
            <a:r>
              <a:rPr lang="zh-CN" altLang="en-US" sz="2400" dirty="0"/>
              <a:t>下面有</a:t>
            </a:r>
            <a:r>
              <a:rPr lang="en-US" altLang="zh-CN" sz="2400" dirty="0"/>
              <a:t>n</a:t>
            </a:r>
            <a:r>
              <a:rPr lang="zh-CN" altLang="en-US" sz="2400" dirty="0"/>
              <a:t>行</a:t>
            </a:r>
            <a:r>
              <a:rPr lang="en-US" altLang="zh-CN" sz="2400" dirty="0"/>
              <a:t>,</a:t>
            </a:r>
            <a:r>
              <a:rPr lang="zh-CN" altLang="en-US" sz="2400" dirty="0"/>
              <a:t>每行有</a:t>
            </a:r>
            <a:r>
              <a:rPr lang="en-US" altLang="zh-CN" sz="2400" dirty="0"/>
              <a:t>2n</a:t>
            </a:r>
            <a:r>
              <a:rPr lang="zh-CN" altLang="en-US" sz="2400" dirty="0"/>
              <a:t>个数字。第</a:t>
            </a:r>
            <a:r>
              <a:rPr lang="en-US" altLang="zh-CN" sz="2400" dirty="0"/>
              <a:t>p</a:t>
            </a:r>
            <a:r>
              <a:rPr lang="zh-CN" altLang="en-US" sz="2400" dirty="0"/>
              <a:t>行第</a:t>
            </a:r>
            <a:r>
              <a:rPr lang="en-US" altLang="zh-CN" sz="2400" dirty="0"/>
              <a:t>2q−1,2q</a:t>
            </a:r>
            <a:r>
              <a:rPr lang="zh-CN" altLang="en-US" sz="2400" dirty="0"/>
              <a:t>列的数字表示城镇</a:t>
            </a:r>
            <a:r>
              <a:rPr lang="en-US" altLang="zh-CN" sz="2400" dirty="0"/>
              <a:t>p</a:t>
            </a:r>
            <a:r>
              <a:rPr lang="zh-CN" altLang="en-US" sz="2400" dirty="0"/>
              <a:t>与城镇</a:t>
            </a:r>
            <a:r>
              <a:rPr lang="en-US" altLang="zh-CN" sz="2400" dirty="0"/>
              <a:t>q</a:t>
            </a:r>
            <a:r>
              <a:rPr lang="zh-CN" altLang="en-US" sz="2400" dirty="0"/>
              <a:t>之间有无公路连接。数字为</a:t>
            </a:r>
            <a:r>
              <a:rPr lang="en-US" altLang="zh-CN" sz="2400" dirty="0"/>
              <a:t>0</a:t>
            </a:r>
            <a:r>
              <a:rPr lang="zh-CN" altLang="en-US" sz="2400" dirty="0"/>
              <a:t>表示无，大于</a:t>
            </a:r>
            <a:r>
              <a:rPr lang="en-US" altLang="zh-CN" sz="2400" dirty="0"/>
              <a:t>0</a:t>
            </a:r>
            <a:r>
              <a:rPr lang="zh-CN" altLang="en-US" sz="2400" dirty="0"/>
              <a:t>表示有公路，且这两个数字分别表示该公路流量和每车费用。</a:t>
            </a:r>
            <a:endParaRPr lang="zh-CN" altLang="en-US" sz="2400" dirty="0"/>
          </a:p>
          <a:p>
            <a:r>
              <a:rPr lang="en-US" altLang="zh-CN" sz="2400" b="1" dirty="0"/>
              <a:t>【</a:t>
            </a:r>
            <a:r>
              <a:rPr lang="zh-CN" altLang="en-US" sz="2400" b="1" dirty="0"/>
              <a:t>输出格式</a:t>
            </a:r>
            <a:r>
              <a:rPr lang="en-US" altLang="zh-CN" sz="2400" b="1" dirty="0"/>
              <a:t>】 </a:t>
            </a:r>
            <a:endParaRPr lang="en-US" altLang="zh-CN" sz="2400" b="1" dirty="0"/>
          </a:p>
          <a:p>
            <a:r>
              <a:rPr lang="zh-CN" altLang="en-US" sz="2400" dirty="0"/>
              <a:t>输出有一行</a:t>
            </a:r>
            <a:r>
              <a:rPr lang="en-US" altLang="zh-CN" sz="2400" dirty="0"/>
              <a:t>1</a:t>
            </a:r>
            <a:r>
              <a:rPr lang="zh-CN" altLang="en-US" sz="2400" dirty="0"/>
              <a:t>个整数</a:t>
            </a:r>
            <a:r>
              <a:rPr lang="en-US" altLang="zh-CN" sz="2400" dirty="0"/>
              <a:t>n</a:t>
            </a:r>
            <a:r>
              <a:rPr lang="zh-CN" altLang="en-US" sz="2400" dirty="0"/>
              <a:t>，表示最小费用为</a:t>
            </a:r>
            <a:r>
              <a:rPr lang="en-US" altLang="zh-CN" sz="2400" dirty="0"/>
              <a:t>n</a:t>
            </a:r>
            <a:r>
              <a:rPr lang="zh-CN" altLang="en-US" sz="2400" dirty="0"/>
              <a:t>。</a:t>
            </a:r>
            <a:endParaRPr lang="zh-CN" altLang="en-US" sz="2400" dirty="0"/>
          </a:p>
          <a:p>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967318" y="1357503"/>
            <a:ext cx="847559" cy="369332"/>
          </a:xfrm>
          <a:prstGeom prst="rect">
            <a:avLst/>
          </a:prstGeom>
          <a:noFill/>
        </p:spPr>
        <p:txBody>
          <a:bodyPr wrap="square" rtlCol="0">
            <a:spAutoFit/>
          </a:bodyPr>
          <a:lstStyle/>
          <a:p>
            <a:r>
              <a:rPr lang="en-US" altLang="zh-CN" dirty="0">
                <a:solidFill>
                  <a:srgbClr val="7030A0"/>
                </a:solidFill>
              </a:rPr>
              <a:t>12</a:t>
            </a:r>
            <a:r>
              <a:rPr lang="en-US" altLang="zh-CN" dirty="0" smtClean="0"/>
              <a:t>/13</a:t>
            </a:r>
            <a:endParaRPr lang="zh-CN" altLang="en-US" dirty="0"/>
          </a:p>
        </p:txBody>
      </p:sp>
      <p:sp>
        <p:nvSpPr>
          <p:cNvPr id="38" name="文本框 37"/>
          <p:cNvSpPr txBox="1"/>
          <p:nvPr/>
        </p:nvSpPr>
        <p:spPr>
          <a:xfrm>
            <a:off x="4975734" y="2755406"/>
            <a:ext cx="867750" cy="369332"/>
          </a:xfrm>
          <a:prstGeom prst="rect">
            <a:avLst/>
          </a:prstGeom>
          <a:noFill/>
        </p:spPr>
        <p:txBody>
          <a:bodyPr wrap="square" rtlCol="0">
            <a:spAutoFit/>
          </a:bodyPr>
          <a:lstStyle/>
          <a:p>
            <a:r>
              <a:rPr lang="en-US" altLang="zh-CN" dirty="0">
                <a:solidFill>
                  <a:srgbClr val="7030A0"/>
                </a:solidFill>
              </a:rPr>
              <a:t>6</a:t>
            </a:r>
            <a:r>
              <a:rPr lang="en-US" altLang="zh-CN" dirty="0" smtClean="0"/>
              <a:t>/20</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a:solidFill>
                  <a:srgbClr val="7030A0"/>
                </a:solidFill>
              </a:rPr>
              <a:t>3</a:t>
            </a:r>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a:solidFill>
                  <a:srgbClr val="7030A0"/>
                </a:solidFill>
              </a:rPr>
              <a:t>4</a:t>
            </a:r>
            <a:r>
              <a:rPr lang="en-US" altLang="zh-CN" dirty="0" smtClean="0"/>
              <a:t>/9</a:t>
            </a:r>
            <a:endParaRPr lang="zh-CN" altLang="en-US" dirty="0"/>
          </a:p>
        </p:txBody>
      </p:sp>
      <p:sp>
        <p:nvSpPr>
          <p:cNvPr id="48" name="文本框 47"/>
          <p:cNvSpPr txBox="1"/>
          <p:nvPr/>
        </p:nvSpPr>
        <p:spPr>
          <a:xfrm>
            <a:off x="8119848" y="2730952"/>
            <a:ext cx="725662" cy="369332"/>
          </a:xfrm>
          <a:prstGeom prst="rect">
            <a:avLst/>
          </a:prstGeom>
          <a:noFill/>
        </p:spPr>
        <p:txBody>
          <a:bodyPr wrap="square" rtlCol="0">
            <a:spAutoFit/>
          </a:bodyPr>
          <a:lstStyle/>
          <a:p>
            <a:r>
              <a:rPr lang="en-US" altLang="zh-CN" dirty="0">
                <a:solidFill>
                  <a:srgbClr val="7030A0"/>
                </a:solidFill>
              </a:rPr>
              <a:t>4</a:t>
            </a:r>
            <a:r>
              <a:rPr lang="en-US" altLang="zh-CN" dirty="0" smtClean="0"/>
              <a:t>/10</a:t>
            </a:r>
            <a:endParaRPr lang="zh-CN" altLang="en-US" dirty="0"/>
          </a:p>
        </p:txBody>
      </p:sp>
      <p:sp>
        <p:nvSpPr>
          <p:cNvPr id="4" name="文本框 3"/>
          <p:cNvSpPr txBox="1"/>
          <p:nvPr/>
        </p:nvSpPr>
        <p:spPr>
          <a:xfrm>
            <a:off x="4580989" y="677535"/>
            <a:ext cx="1418075" cy="369332"/>
          </a:xfrm>
          <a:prstGeom prst="rect">
            <a:avLst/>
          </a:prstGeom>
          <a:noFill/>
        </p:spPr>
        <p:txBody>
          <a:bodyPr wrap="square" rtlCol="0">
            <a:spAutoFit/>
          </a:bodyPr>
          <a:lstStyle/>
          <a:p>
            <a:r>
              <a:rPr lang="zh-CN" altLang="en-US" dirty="0">
                <a:solidFill>
                  <a:srgbClr val="7030A0"/>
                </a:solidFill>
              </a:rPr>
              <a:t>可行流</a:t>
            </a:r>
            <a:endParaRPr lang="zh-CN" altLang="en-US" dirty="0">
              <a:solidFill>
                <a:srgbClr val="7030A0"/>
              </a:solidFill>
            </a:endParaRPr>
          </a:p>
        </p:txBody>
      </p:sp>
      <p:sp>
        <p:nvSpPr>
          <p:cNvPr id="7" name="文本框 6"/>
          <p:cNvSpPr txBox="1"/>
          <p:nvPr/>
        </p:nvSpPr>
        <p:spPr>
          <a:xfrm>
            <a:off x="2408904" y="5024285"/>
            <a:ext cx="3426164" cy="369332"/>
          </a:xfrm>
          <a:prstGeom prst="rect">
            <a:avLst/>
          </a:prstGeom>
          <a:noFill/>
        </p:spPr>
        <p:txBody>
          <a:bodyPr wrap="square" rtlCol="0">
            <a:spAutoFit/>
          </a:bodyPr>
          <a:lstStyle/>
          <a:p>
            <a:r>
              <a:rPr lang="en-US" altLang="zh-CN" dirty="0" smtClean="0"/>
              <a:t>5+4+1+4+1</a:t>
            </a:r>
            <a:endParaRPr lang="zh-CN" altLang="en-US" dirty="0"/>
          </a:p>
        </p:txBody>
      </p:sp>
      <p:sp>
        <p:nvSpPr>
          <p:cNvPr id="35" name="文本框 34"/>
          <p:cNvSpPr txBox="1"/>
          <p:nvPr/>
        </p:nvSpPr>
        <p:spPr>
          <a:xfrm>
            <a:off x="990828" y="5534543"/>
            <a:ext cx="6471649"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v2v4v6v7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3</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2"/>
                                        </p:tgtEl>
                                        <p:attrNameLst>
                                          <p:attrName>stroke.color</p:attrName>
                                        </p:attrNameLst>
                                      </p:cBhvr>
                                      <p:to>
                                        <a:srgbClr val="00B050"/>
                                      </p:to>
                                    </p:animClr>
                                    <p:set>
                                      <p:cBhvr>
                                        <p:cTn id="7" dur="250" fill="hold"/>
                                        <p:tgtEl>
                                          <p:spTgt spid="22"/>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4"/>
                                        </p:tgtEl>
                                        <p:attrNameLst>
                                          <p:attrName>stroke.color</p:attrName>
                                        </p:attrNameLst>
                                      </p:cBhvr>
                                      <p:to>
                                        <a:srgbClr val="00B050"/>
                                      </p:to>
                                    </p:animClr>
                                    <p:set>
                                      <p:cBhvr>
                                        <p:cTn id="11" dur="250" fill="hold"/>
                                        <p:tgtEl>
                                          <p:spTgt spid="24"/>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29"/>
                                        </p:tgtEl>
                                        <p:attrNameLst>
                                          <p:attrName>stroke.color</p:attrName>
                                        </p:attrNameLst>
                                      </p:cBhvr>
                                      <p:to>
                                        <a:srgbClr val="00B050"/>
                                      </p:to>
                                    </p:animClr>
                                    <p:set>
                                      <p:cBhvr>
                                        <p:cTn id="15" dur="250" fill="hold"/>
                                        <p:tgtEl>
                                          <p:spTgt spid="29"/>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0"/>
                                        </p:tgtEl>
                                        <p:attrNameLst>
                                          <p:attrName>stroke.color</p:attrName>
                                        </p:attrNameLst>
                                      </p:cBhvr>
                                      <p:to>
                                        <a:srgbClr val="00B050"/>
                                      </p:to>
                                    </p:animClr>
                                    <p:set>
                                      <p:cBhvr>
                                        <p:cTn id="19" dur="250" fill="hold"/>
                                        <p:tgtEl>
                                          <p:spTgt spid="30"/>
                                        </p:tgtEl>
                                        <p:attrNameLst>
                                          <p:attrName>stroke.on</p:attrName>
                                        </p:attrNameLst>
                                      </p:cBhvr>
                                      <p:to>
                                        <p:strVal val="true"/>
                                      </p:to>
                                    </p:se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09600" y="1196751"/>
            <a:ext cx="3174124" cy="5309151"/>
          </a:xfrm>
        </p:spPr>
        <p:txBody>
          <a:bodyPr/>
          <a:lstStyle/>
          <a:p>
            <a:pPr marL="0" indent="0">
              <a:buNone/>
            </a:pPr>
            <a:r>
              <a:rPr lang="en-US" altLang="zh-CN" sz="2400" dirty="0"/>
              <a:t>【</a:t>
            </a:r>
            <a:r>
              <a:rPr lang="zh-CN" altLang="en-US" sz="2400" dirty="0"/>
              <a:t>输入样例</a:t>
            </a:r>
            <a:r>
              <a:rPr lang="en-US" altLang="zh-CN" sz="2400" dirty="0"/>
              <a:t>】 </a:t>
            </a:r>
            <a:endParaRPr lang="en-US" altLang="zh-CN" sz="2400" dirty="0"/>
          </a:p>
          <a:p>
            <a:pPr marL="0" indent="0">
              <a:buNone/>
            </a:pPr>
            <a:r>
              <a:rPr lang="en-US" altLang="zh-CN" sz="2400" dirty="0"/>
              <a:t>6</a:t>
            </a:r>
            <a:endParaRPr lang="en-US" altLang="zh-CN" sz="2400" dirty="0"/>
          </a:p>
          <a:p>
            <a:pPr marL="0" indent="0">
              <a:buNone/>
            </a:pPr>
            <a:r>
              <a:rPr lang="en-US" altLang="zh-CN" sz="2400" dirty="0"/>
              <a:t>1</a:t>
            </a:r>
            <a:endParaRPr lang="en-US" altLang="zh-CN" sz="2400" dirty="0"/>
          </a:p>
          <a:p>
            <a:pPr marL="0" indent="0">
              <a:buNone/>
            </a:pPr>
            <a:r>
              <a:rPr lang="en-US" altLang="zh-CN" sz="2400" dirty="0"/>
              <a:t>6</a:t>
            </a:r>
            <a:endParaRPr lang="en-US" altLang="zh-CN" sz="2400" dirty="0"/>
          </a:p>
          <a:p>
            <a:pPr marL="0" indent="0">
              <a:buNone/>
            </a:pPr>
            <a:r>
              <a:rPr lang="en-US" altLang="zh-CN" sz="2400" dirty="0"/>
              <a:t>0 0 1 3 5 10 0 0 0 0 0 0</a:t>
            </a:r>
            <a:endParaRPr lang="en-US" altLang="zh-CN" sz="2400" dirty="0"/>
          </a:p>
          <a:p>
            <a:pPr marL="0" indent="0">
              <a:buNone/>
            </a:pPr>
            <a:r>
              <a:rPr lang="en-US" altLang="zh-CN" sz="2400" dirty="0"/>
              <a:t>0 0 0 0 0 0 5 7 0 0 0 0</a:t>
            </a:r>
            <a:endParaRPr lang="en-US" altLang="zh-CN" sz="2400" dirty="0"/>
          </a:p>
          <a:p>
            <a:pPr marL="0" indent="0">
              <a:buNone/>
            </a:pPr>
            <a:r>
              <a:rPr lang="en-US" altLang="zh-CN" sz="2400" dirty="0"/>
              <a:t>0 0 0 0 0 0 0 0 2 8 0 0</a:t>
            </a:r>
            <a:endParaRPr lang="en-US" altLang="zh-CN" sz="2400" dirty="0"/>
          </a:p>
          <a:p>
            <a:pPr marL="0" indent="0">
              <a:buNone/>
            </a:pPr>
            <a:r>
              <a:rPr lang="en-US" altLang="zh-CN" sz="2400" dirty="0"/>
              <a:t>0 0 0 0 1 3 0 0 0 0 3 5</a:t>
            </a:r>
            <a:endParaRPr lang="en-US" altLang="zh-CN" sz="2400" dirty="0"/>
          </a:p>
          <a:p>
            <a:pPr marL="0" indent="0">
              <a:buNone/>
            </a:pPr>
            <a:r>
              <a:rPr lang="en-US" altLang="zh-CN" sz="2400" dirty="0"/>
              <a:t>0 0 2 4 0 0 0 0 0 0 2 6</a:t>
            </a:r>
            <a:endParaRPr lang="en-US" altLang="zh-CN" sz="2400" dirty="0"/>
          </a:p>
          <a:p>
            <a:pPr marL="0" indent="0">
              <a:buNone/>
            </a:pPr>
            <a:r>
              <a:rPr lang="en-US" altLang="zh-CN" sz="2400" dirty="0"/>
              <a:t>0 0 0 0 0 0 0 0 0 0 0 0</a:t>
            </a:r>
            <a:endParaRPr lang="en-US" altLang="zh-CN" sz="2400" dirty="0"/>
          </a:p>
          <a:p>
            <a:pPr marL="0" indent="0">
              <a:buNone/>
            </a:pPr>
            <a:r>
              <a:rPr lang="en-US" altLang="zh-CN" sz="2400" dirty="0"/>
              <a:t>【</a:t>
            </a:r>
            <a:r>
              <a:rPr lang="zh-CN" altLang="en-US" sz="2400" dirty="0"/>
              <a:t>输出样例</a:t>
            </a:r>
            <a:r>
              <a:rPr lang="en-US" altLang="zh-CN" sz="2400" dirty="0"/>
              <a:t>】 </a:t>
            </a:r>
            <a:endParaRPr lang="en-US" altLang="zh-CN" sz="2400" dirty="0"/>
          </a:p>
          <a:p>
            <a:pPr marL="0" indent="0">
              <a:buNone/>
            </a:pPr>
            <a:r>
              <a:rPr lang="en-US" altLang="zh-CN" sz="2400" dirty="0" smtClean="0"/>
              <a:t>63</a:t>
            </a:r>
            <a:endParaRPr lang="en-US" altLang="zh-CN" sz="2400" dirty="0"/>
          </a:p>
          <a:p>
            <a:pPr marL="0" indent="0">
              <a:buNone/>
            </a:pPr>
            <a:endParaRPr lang="zh-CN" altLang="en-US" sz="2400" dirty="0"/>
          </a:p>
        </p:txBody>
      </p:sp>
      <p:sp>
        <p:nvSpPr>
          <p:cNvPr id="6" name="椭圆 5"/>
          <p:cNvSpPr/>
          <p:nvPr/>
        </p:nvSpPr>
        <p:spPr>
          <a:xfrm>
            <a:off x="8061435" y="1743035"/>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 name="椭圆 6"/>
          <p:cNvSpPr/>
          <p:nvPr/>
        </p:nvSpPr>
        <p:spPr>
          <a:xfrm>
            <a:off x="7304688" y="2448911"/>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8" name="椭圆 7"/>
          <p:cNvSpPr/>
          <p:nvPr/>
        </p:nvSpPr>
        <p:spPr>
          <a:xfrm>
            <a:off x="8807668" y="2448911"/>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9" name="椭圆 8"/>
          <p:cNvSpPr/>
          <p:nvPr/>
        </p:nvSpPr>
        <p:spPr>
          <a:xfrm>
            <a:off x="7304687" y="3405351"/>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0" name="椭圆 9"/>
          <p:cNvSpPr/>
          <p:nvPr/>
        </p:nvSpPr>
        <p:spPr>
          <a:xfrm>
            <a:off x="8797158" y="3405351"/>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1" name="椭圆 10"/>
          <p:cNvSpPr/>
          <p:nvPr/>
        </p:nvSpPr>
        <p:spPr>
          <a:xfrm>
            <a:off x="8061434" y="4120053"/>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3" name="直接连接符 12"/>
          <p:cNvCxnSpPr>
            <a:stCxn id="6" idx="3"/>
            <a:endCxn id="7" idx="7"/>
          </p:cNvCxnSpPr>
          <p:nvPr/>
        </p:nvCxnSpPr>
        <p:spPr>
          <a:xfrm flipH="1">
            <a:off x="7681476" y="2119823"/>
            <a:ext cx="444606" cy="39373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5"/>
            <a:endCxn id="8" idx="1"/>
          </p:cNvCxnSpPr>
          <p:nvPr/>
        </p:nvCxnSpPr>
        <p:spPr>
          <a:xfrm>
            <a:off x="8438223" y="2119823"/>
            <a:ext cx="434092" cy="393735"/>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7" idx="4"/>
            <a:endCxn id="9" idx="0"/>
          </p:cNvCxnSpPr>
          <p:nvPr/>
        </p:nvCxnSpPr>
        <p:spPr>
          <a:xfrm flipH="1">
            <a:off x="7525405" y="2890346"/>
            <a:ext cx="1" cy="51500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4"/>
            <a:endCxn id="10" idx="0"/>
          </p:cNvCxnSpPr>
          <p:nvPr/>
        </p:nvCxnSpPr>
        <p:spPr>
          <a:xfrm flipH="1">
            <a:off x="9017876" y="2890346"/>
            <a:ext cx="10510" cy="51500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5"/>
            <a:endCxn id="11" idx="1"/>
          </p:cNvCxnSpPr>
          <p:nvPr/>
        </p:nvCxnSpPr>
        <p:spPr>
          <a:xfrm>
            <a:off x="7681475" y="3782139"/>
            <a:ext cx="444606" cy="40256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9" idx="6"/>
            <a:endCxn id="8" idx="3"/>
          </p:cNvCxnSpPr>
          <p:nvPr/>
        </p:nvCxnSpPr>
        <p:spPr>
          <a:xfrm flipV="1">
            <a:off x="7746122" y="2825699"/>
            <a:ext cx="1126193" cy="80037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0" idx="1"/>
            <a:endCxn id="7" idx="5"/>
          </p:cNvCxnSpPr>
          <p:nvPr/>
        </p:nvCxnSpPr>
        <p:spPr>
          <a:xfrm flipH="1" flipV="1">
            <a:off x="7681476" y="2825699"/>
            <a:ext cx="1180329" cy="64429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0" idx="3"/>
            <a:endCxn id="11" idx="7"/>
          </p:cNvCxnSpPr>
          <p:nvPr/>
        </p:nvCxnSpPr>
        <p:spPr>
          <a:xfrm flipH="1">
            <a:off x="8438222" y="3782139"/>
            <a:ext cx="423583" cy="40256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369335" y="2006743"/>
            <a:ext cx="565975"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8650013" y="2047681"/>
            <a:ext cx="704194" cy="369332"/>
          </a:xfrm>
          <a:prstGeom prst="rect">
            <a:avLst/>
          </a:prstGeom>
          <a:noFill/>
        </p:spPr>
        <p:txBody>
          <a:bodyPr wrap="square" rtlCol="0">
            <a:spAutoFit/>
          </a:bodyPr>
          <a:lstStyle/>
          <a:p>
            <a:r>
              <a:rPr lang="en-US" altLang="zh-CN" dirty="0" smtClean="0"/>
              <a:t>5(10)</a:t>
            </a:r>
            <a:endParaRPr lang="zh-CN" altLang="en-US" dirty="0"/>
          </a:p>
        </p:txBody>
      </p:sp>
      <p:sp>
        <p:nvSpPr>
          <p:cNvPr id="39" name="文本框 38"/>
          <p:cNvSpPr txBox="1"/>
          <p:nvPr/>
        </p:nvSpPr>
        <p:spPr>
          <a:xfrm>
            <a:off x="6969940" y="3036019"/>
            <a:ext cx="565975" cy="369332"/>
          </a:xfrm>
          <a:prstGeom prst="rect">
            <a:avLst/>
          </a:prstGeom>
          <a:noFill/>
        </p:spPr>
        <p:txBody>
          <a:bodyPr wrap="square" rtlCol="0">
            <a:spAutoFit/>
          </a:bodyPr>
          <a:lstStyle/>
          <a:p>
            <a:r>
              <a:rPr lang="en-US" altLang="zh-CN" dirty="0" smtClean="0"/>
              <a:t>5(7)</a:t>
            </a:r>
            <a:endParaRPr lang="zh-CN" altLang="en-US" dirty="0"/>
          </a:p>
        </p:txBody>
      </p:sp>
      <p:sp>
        <p:nvSpPr>
          <p:cNvPr id="40" name="文本框 39"/>
          <p:cNvSpPr txBox="1"/>
          <p:nvPr/>
        </p:nvSpPr>
        <p:spPr>
          <a:xfrm>
            <a:off x="7822070" y="3405351"/>
            <a:ext cx="565975" cy="369332"/>
          </a:xfrm>
          <a:prstGeom prst="rect">
            <a:avLst/>
          </a:prstGeom>
          <a:noFill/>
        </p:spPr>
        <p:txBody>
          <a:bodyPr wrap="square" rtlCol="0">
            <a:spAutoFit/>
          </a:bodyPr>
          <a:lstStyle/>
          <a:p>
            <a:r>
              <a:rPr lang="en-US" altLang="zh-CN" dirty="0" smtClean="0"/>
              <a:t>1(3)</a:t>
            </a:r>
            <a:endParaRPr lang="zh-CN" altLang="en-US" dirty="0"/>
          </a:p>
        </p:txBody>
      </p:sp>
      <p:sp>
        <p:nvSpPr>
          <p:cNvPr id="41" name="文本框 40"/>
          <p:cNvSpPr txBox="1"/>
          <p:nvPr/>
        </p:nvSpPr>
        <p:spPr>
          <a:xfrm>
            <a:off x="9017875" y="3007177"/>
            <a:ext cx="565975" cy="369332"/>
          </a:xfrm>
          <a:prstGeom prst="rect">
            <a:avLst/>
          </a:prstGeom>
          <a:noFill/>
        </p:spPr>
        <p:txBody>
          <a:bodyPr wrap="square" rtlCol="0">
            <a:spAutoFit/>
          </a:bodyPr>
          <a:lstStyle/>
          <a:p>
            <a:r>
              <a:rPr lang="en-US" altLang="zh-CN" dirty="0" smtClean="0"/>
              <a:t>2(8)</a:t>
            </a:r>
            <a:endParaRPr lang="zh-CN" altLang="en-US" dirty="0"/>
          </a:p>
        </p:txBody>
      </p:sp>
      <p:sp>
        <p:nvSpPr>
          <p:cNvPr id="42" name="文本框 41"/>
          <p:cNvSpPr txBox="1"/>
          <p:nvPr/>
        </p:nvSpPr>
        <p:spPr>
          <a:xfrm>
            <a:off x="7839923" y="2640356"/>
            <a:ext cx="565975" cy="369332"/>
          </a:xfrm>
          <a:prstGeom prst="rect">
            <a:avLst/>
          </a:prstGeom>
          <a:noFill/>
        </p:spPr>
        <p:txBody>
          <a:bodyPr wrap="square" rtlCol="0">
            <a:spAutoFit/>
          </a:bodyPr>
          <a:lstStyle/>
          <a:p>
            <a:r>
              <a:rPr lang="en-US" altLang="zh-CN" dirty="0" smtClean="0"/>
              <a:t>2(4)</a:t>
            </a:r>
            <a:endParaRPr lang="zh-CN" altLang="en-US" dirty="0"/>
          </a:p>
        </p:txBody>
      </p:sp>
      <p:sp>
        <p:nvSpPr>
          <p:cNvPr id="43" name="文本框 42"/>
          <p:cNvSpPr txBox="1"/>
          <p:nvPr/>
        </p:nvSpPr>
        <p:spPr>
          <a:xfrm>
            <a:off x="7433189" y="4002856"/>
            <a:ext cx="565975" cy="369332"/>
          </a:xfrm>
          <a:prstGeom prst="rect">
            <a:avLst/>
          </a:prstGeom>
          <a:noFill/>
        </p:spPr>
        <p:txBody>
          <a:bodyPr wrap="square" rtlCol="0">
            <a:spAutoFit/>
          </a:bodyPr>
          <a:lstStyle/>
          <a:p>
            <a:r>
              <a:rPr lang="en-US" altLang="zh-CN" dirty="0" smtClean="0"/>
              <a:t>3(5)</a:t>
            </a:r>
            <a:endParaRPr lang="zh-CN" altLang="en-US" dirty="0"/>
          </a:p>
        </p:txBody>
      </p:sp>
      <p:sp>
        <p:nvSpPr>
          <p:cNvPr id="44" name="文本框 43"/>
          <p:cNvSpPr txBox="1"/>
          <p:nvPr/>
        </p:nvSpPr>
        <p:spPr>
          <a:xfrm>
            <a:off x="8565139" y="3971438"/>
            <a:ext cx="565975" cy="369332"/>
          </a:xfrm>
          <a:prstGeom prst="rect">
            <a:avLst/>
          </a:prstGeom>
          <a:noFill/>
        </p:spPr>
        <p:txBody>
          <a:bodyPr wrap="square" rtlCol="0">
            <a:spAutoFit/>
          </a:bodyPr>
          <a:lstStyle/>
          <a:p>
            <a:r>
              <a:rPr lang="en-US" altLang="zh-CN" dirty="0" smtClean="0"/>
              <a:t>2(6)</a:t>
            </a:r>
            <a:endParaRPr lang="zh-CN" altLang="en-US" dirty="0"/>
          </a:p>
        </p:txBody>
      </p:sp>
      <p:sp>
        <p:nvSpPr>
          <p:cNvPr id="45" name="矩形 44"/>
          <p:cNvSpPr/>
          <p:nvPr/>
        </p:nvSpPr>
        <p:spPr>
          <a:xfrm>
            <a:off x="9583850" y="1678349"/>
            <a:ext cx="1242648" cy="369332"/>
          </a:xfrm>
          <a:prstGeom prst="rect">
            <a:avLst/>
          </a:prstGeom>
        </p:spPr>
        <p:txBody>
          <a:bodyPr wrap="none">
            <a:spAutoFit/>
          </a:bodyPr>
          <a:lstStyle/>
          <a:p>
            <a:r>
              <a:rPr lang="zh-CN" altLang="en-US" dirty="0" smtClean="0"/>
              <a:t>流量</a:t>
            </a:r>
            <a:r>
              <a:rPr lang="en-US" altLang="zh-CN" dirty="0" smtClean="0"/>
              <a:t>(</a:t>
            </a:r>
            <a:r>
              <a:rPr lang="zh-CN" altLang="en-US" dirty="0" smtClean="0"/>
              <a:t>费用</a:t>
            </a:r>
            <a:r>
              <a:rPr lang="en-US" altLang="zh-CN" dirty="0" smtClean="0"/>
              <a:t>)</a:t>
            </a:r>
            <a:endParaRPr lang="zh-CN"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最小费用最大流</a:t>
            </a:r>
            <a:endParaRPr lang="zh-CN" altLang="en-US" dirty="0"/>
          </a:p>
        </p:txBody>
      </p:sp>
      <p:sp>
        <p:nvSpPr>
          <p:cNvPr id="3" name="内容占位符 2"/>
          <p:cNvSpPr>
            <a:spLocks noGrp="1"/>
          </p:cNvSpPr>
          <p:nvPr>
            <p:ph idx="1"/>
          </p:nvPr>
        </p:nvSpPr>
        <p:spPr>
          <a:xfrm>
            <a:off x="609600" y="1196752"/>
            <a:ext cx="6327228" cy="5067414"/>
          </a:xfrm>
        </p:spPr>
        <p:txBody>
          <a:bodyPr/>
          <a:lstStyle/>
          <a:p>
            <a:r>
              <a:rPr lang="zh-CN" altLang="en-US" dirty="0"/>
              <a:t>每条边多了一个值称为</a:t>
            </a:r>
            <a:r>
              <a:rPr lang="zh-CN" altLang="en-US" dirty="0" smtClean="0"/>
              <a:t>费用</a:t>
            </a:r>
            <a:endParaRPr lang="en-US" altLang="zh-CN" dirty="0" smtClean="0"/>
          </a:p>
          <a:p>
            <a:r>
              <a:rPr lang="zh-CN" altLang="en-US" dirty="0" smtClean="0"/>
              <a:t>在流网络中求一个最大流</a:t>
            </a:r>
            <a:r>
              <a:rPr lang="en-US" altLang="zh-CN" dirty="0" smtClean="0"/>
              <a:t>f</a:t>
            </a:r>
            <a:r>
              <a:rPr lang="zh-CN" altLang="en-US" dirty="0" smtClean="0"/>
              <a:t>，使流的总输送费用最小。</a:t>
            </a:r>
            <a:endParaRPr lang="en-US" altLang="zh-CN" dirty="0" smtClean="0"/>
          </a:p>
          <a:p>
            <a:r>
              <a:rPr lang="zh-CN" altLang="en-US" dirty="0" smtClean="0"/>
              <a:t>即</a:t>
            </a:r>
            <a:r>
              <a:rPr lang="zh-CN" altLang="en-US" dirty="0"/>
              <a:t>在最大化流量的同时最小化每条边的费用与流量的乘积和</a:t>
            </a:r>
            <a:r>
              <a:rPr lang="zh-CN" altLang="en-US" dirty="0" smtClean="0"/>
              <a:t>。从而达到利用</a:t>
            </a:r>
            <a:r>
              <a:rPr lang="zh-CN" altLang="en-US" dirty="0"/>
              <a:t>最少的花费，达到流量最大的</a:t>
            </a:r>
            <a:r>
              <a:rPr lang="zh-CN" altLang="en-US" dirty="0" smtClean="0"/>
              <a:t>目的</a:t>
            </a:r>
            <a:endParaRPr lang="en-US" altLang="zh-CN" dirty="0" smtClean="0"/>
          </a:p>
          <a:p>
            <a:endParaRPr lang="en-US" altLang="zh-CN" dirty="0" smtClean="0"/>
          </a:p>
          <a:p>
            <a:endParaRPr lang="zh-CN" altLang="en-US" dirty="0"/>
          </a:p>
        </p:txBody>
      </p:sp>
      <p:sp>
        <p:nvSpPr>
          <p:cNvPr id="4" name="椭圆 3"/>
          <p:cNvSpPr/>
          <p:nvPr/>
        </p:nvSpPr>
        <p:spPr>
          <a:xfrm>
            <a:off x="8807670" y="1764056"/>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8050923" y="2469932"/>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9553903" y="2469932"/>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 name="椭圆 6"/>
          <p:cNvSpPr/>
          <p:nvPr/>
        </p:nvSpPr>
        <p:spPr>
          <a:xfrm>
            <a:off x="8050922" y="3426372"/>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9543393" y="3426372"/>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9" name="椭圆 8"/>
          <p:cNvSpPr/>
          <p:nvPr/>
        </p:nvSpPr>
        <p:spPr>
          <a:xfrm>
            <a:off x="8807669" y="4141074"/>
            <a:ext cx="44143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0" name="直接连接符 9"/>
          <p:cNvCxnSpPr>
            <a:stCxn id="4" idx="3"/>
            <a:endCxn id="5" idx="7"/>
          </p:cNvCxnSpPr>
          <p:nvPr/>
        </p:nvCxnSpPr>
        <p:spPr>
          <a:xfrm flipH="1">
            <a:off x="8427711" y="2140844"/>
            <a:ext cx="444606" cy="393735"/>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4" idx="5"/>
            <a:endCxn id="6" idx="1"/>
          </p:cNvCxnSpPr>
          <p:nvPr/>
        </p:nvCxnSpPr>
        <p:spPr>
          <a:xfrm>
            <a:off x="9184458" y="2140844"/>
            <a:ext cx="434092" cy="39373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5" idx="4"/>
            <a:endCxn id="7" idx="0"/>
          </p:cNvCxnSpPr>
          <p:nvPr/>
        </p:nvCxnSpPr>
        <p:spPr>
          <a:xfrm flipH="1">
            <a:off x="8271640" y="2911367"/>
            <a:ext cx="1" cy="51500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4"/>
            <a:endCxn id="8" idx="0"/>
          </p:cNvCxnSpPr>
          <p:nvPr/>
        </p:nvCxnSpPr>
        <p:spPr>
          <a:xfrm flipH="1">
            <a:off x="9764111" y="2911367"/>
            <a:ext cx="10510" cy="515005"/>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 idx="5"/>
            <a:endCxn id="9" idx="1"/>
          </p:cNvCxnSpPr>
          <p:nvPr/>
        </p:nvCxnSpPr>
        <p:spPr>
          <a:xfrm>
            <a:off x="8427710" y="3803160"/>
            <a:ext cx="444606" cy="402561"/>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6" idx="3"/>
          </p:cNvCxnSpPr>
          <p:nvPr/>
        </p:nvCxnSpPr>
        <p:spPr>
          <a:xfrm flipV="1">
            <a:off x="8492357" y="2846720"/>
            <a:ext cx="1126193" cy="80037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8" idx="1"/>
            <a:endCxn id="5" idx="5"/>
          </p:cNvCxnSpPr>
          <p:nvPr/>
        </p:nvCxnSpPr>
        <p:spPr>
          <a:xfrm flipH="1" flipV="1">
            <a:off x="8427711" y="2846720"/>
            <a:ext cx="1180329" cy="64429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8" idx="3"/>
            <a:endCxn id="9" idx="7"/>
          </p:cNvCxnSpPr>
          <p:nvPr/>
        </p:nvCxnSpPr>
        <p:spPr>
          <a:xfrm flipH="1">
            <a:off x="9184457" y="3803160"/>
            <a:ext cx="423583" cy="402561"/>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115570" y="2027764"/>
            <a:ext cx="565975" cy="369332"/>
          </a:xfrm>
          <a:prstGeom prst="rect">
            <a:avLst/>
          </a:prstGeom>
          <a:noFill/>
        </p:spPr>
        <p:txBody>
          <a:bodyPr wrap="square" rtlCol="0">
            <a:spAutoFit/>
          </a:bodyPr>
          <a:lstStyle/>
          <a:p>
            <a:r>
              <a:rPr lang="en-US" altLang="zh-CN" dirty="0" smtClean="0">
                <a:solidFill>
                  <a:srgbClr val="7030A0"/>
                </a:solidFill>
              </a:rPr>
              <a:t>1(3)</a:t>
            </a:r>
            <a:endParaRPr lang="zh-CN" altLang="en-US" dirty="0">
              <a:solidFill>
                <a:srgbClr val="7030A0"/>
              </a:solidFill>
            </a:endParaRPr>
          </a:p>
        </p:txBody>
      </p:sp>
      <p:sp>
        <p:nvSpPr>
          <p:cNvPr id="19" name="文本框 18"/>
          <p:cNvSpPr txBox="1"/>
          <p:nvPr/>
        </p:nvSpPr>
        <p:spPr>
          <a:xfrm>
            <a:off x="9396248" y="2068702"/>
            <a:ext cx="704194" cy="369332"/>
          </a:xfrm>
          <a:prstGeom prst="rect">
            <a:avLst/>
          </a:prstGeom>
          <a:noFill/>
        </p:spPr>
        <p:txBody>
          <a:bodyPr wrap="square" rtlCol="0">
            <a:spAutoFit/>
          </a:bodyPr>
          <a:lstStyle/>
          <a:p>
            <a:r>
              <a:rPr lang="en-US" altLang="zh-CN" dirty="0" smtClean="0"/>
              <a:t>5(10)</a:t>
            </a:r>
            <a:endParaRPr lang="zh-CN" altLang="en-US" dirty="0"/>
          </a:p>
        </p:txBody>
      </p:sp>
      <p:sp>
        <p:nvSpPr>
          <p:cNvPr id="20" name="文本框 19"/>
          <p:cNvSpPr txBox="1"/>
          <p:nvPr/>
        </p:nvSpPr>
        <p:spPr>
          <a:xfrm>
            <a:off x="7716175" y="3057040"/>
            <a:ext cx="565975" cy="369332"/>
          </a:xfrm>
          <a:prstGeom prst="rect">
            <a:avLst/>
          </a:prstGeom>
          <a:noFill/>
        </p:spPr>
        <p:txBody>
          <a:bodyPr wrap="square" rtlCol="0">
            <a:spAutoFit/>
          </a:bodyPr>
          <a:lstStyle/>
          <a:p>
            <a:r>
              <a:rPr lang="en-US" altLang="zh-CN" dirty="0" smtClean="0"/>
              <a:t>5(7)</a:t>
            </a:r>
            <a:endParaRPr lang="zh-CN" altLang="en-US" dirty="0"/>
          </a:p>
        </p:txBody>
      </p:sp>
      <p:sp>
        <p:nvSpPr>
          <p:cNvPr id="21" name="文本框 20"/>
          <p:cNvSpPr txBox="1"/>
          <p:nvPr/>
        </p:nvSpPr>
        <p:spPr>
          <a:xfrm>
            <a:off x="8568305" y="3426372"/>
            <a:ext cx="565975" cy="369332"/>
          </a:xfrm>
          <a:prstGeom prst="rect">
            <a:avLst/>
          </a:prstGeom>
          <a:noFill/>
        </p:spPr>
        <p:txBody>
          <a:bodyPr wrap="square" rtlCol="0">
            <a:spAutoFit/>
          </a:bodyPr>
          <a:lstStyle/>
          <a:p>
            <a:r>
              <a:rPr lang="en-US" altLang="zh-CN" dirty="0" smtClean="0"/>
              <a:t>1(3)</a:t>
            </a:r>
            <a:endParaRPr lang="zh-CN" altLang="en-US" dirty="0"/>
          </a:p>
        </p:txBody>
      </p:sp>
      <p:sp>
        <p:nvSpPr>
          <p:cNvPr id="22" name="文本框 21"/>
          <p:cNvSpPr txBox="1"/>
          <p:nvPr/>
        </p:nvSpPr>
        <p:spPr>
          <a:xfrm>
            <a:off x="9764110" y="3028198"/>
            <a:ext cx="565975" cy="369332"/>
          </a:xfrm>
          <a:prstGeom prst="rect">
            <a:avLst/>
          </a:prstGeom>
          <a:noFill/>
        </p:spPr>
        <p:txBody>
          <a:bodyPr wrap="square" rtlCol="0">
            <a:spAutoFit/>
          </a:bodyPr>
          <a:lstStyle/>
          <a:p>
            <a:r>
              <a:rPr lang="en-US" altLang="zh-CN" b="1" dirty="0" smtClean="0">
                <a:solidFill>
                  <a:srgbClr val="7030A0"/>
                </a:solidFill>
              </a:rPr>
              <a:t>2(8)</a:t>
            </a:r>
            <a:endParaRPr lang="zh-CN" altLang="en-US" b="1" dirty="0">
              <a:solidFill>
                <a:srgbClr val="7030A0"/>
              </a:solidFill>
            </a:endParaRPr>
          </a:p>
        </p:txBody>
      </p:sp>
      <p:sp>
        <p:nvSpPr>
          <p:cNvPr id="23" name="文本框 22"/>
          <p:cNvSpPr txBox="1"/>
          <p:nvPr/>
        </p:nvSpPr>
        <p:spPr>
          <a:xfrm>
            <a:off x="8586158" y="2661377"/>
            <a:ext cx="565975" cy="369332"/>
          </a:xfrm>
          <a:prstGeom prst="rect">
            <a:avLst/>
          </a:prstGeom>
          <a:noFill/>
        </p:spPr>
        <p:txBody>
          <a:bodyPr wrap="square" rtlCol="0">
            <a:spAutoFit/>
          </a:bodyPr>
          <a:lstStyle/>
          <a:p>
            <a:r>
              <a:rPr lang="en-US" altLang="zh-CN" dirty="0" smtClean="0"/>
              <a:t>2(4)</a:t>
            </a:r>
            <a:endParaRPr lang="zh-CN" altLang="en-US" dirty="0"/>
          </a:p>
        </p:txBody>
      </p:sp>
      <p:sp>
        <p:nvSpPr>
          <p:cNvPr id="24" name="文本框 23"/>
          <p:cNvSpPr txBox="1"/>
          <p:nvPr/>
        </p:nvSpPr>
        <p:spPr>
          <a:xfrm>
            <a:off x="8179424" y="4023877"/>
            <a:ext cx="565975" cy="369332"/>
          </a:xfrm>
          <a:prstGeom prst="rect">
            <a:avLst/>
          </a:prstGeom>
          <a:noFill/>
        </p:spPr>
        <p:txBody>
          <a:bodyPr wrap="square" rtlCol="0">
            <a:spAutoFit/>
          </a:bodyPr>
          <a:lstStyle/>
          <a:p>
            <a:r>
              <a:rPr lang="en-US" altLang="zh-CN" dirty="0" smtClean="0"/>
              <a:t>3(5)</a:t>
            </a:r>
            <a:endParaRPr lang="zh-CN" altLang="en-US" dirty="0"/>
          </a:p>
        </p:txBody>
      </p:sp>
      <p:sp>
        <p:nvSpPr>
          <p:cNvPr id="25" name="文本框 24"/>
          <p:cNvSpPr txBox="1"/>
          <p:nvPr/>
        </p:nvSpPr>
        <p:spPr>
          <a:xfrm>
            <a:off x="9311374" y="3992459"/>
            <a:ext cx="565975" cy="369332"/>
          </a:xfrm>
          <a:prstGeom prst="rect">
            <a:avLst/>
          </a:prstGeom>
          <a:noFill/>
        </p:spPr>
        <p:txBody>
          <a:bodyPr wrap="square" rtlCol="0">
            <a:spAutoFit/>
          </a:bodyPr>
          <a:lstStyle/>
          <a:p>
            <a:r>
              <a:rPr lang="en-US" altLang="zh-CN" dirty="0" smtClean="0"/>
              <a:t>2(6)</a:t>
            </a:r>
            <a:endParaRPr lang="zh-CN" altLang="en-US" dirty="0"/>
          </a:p>
        </p:txBody>
      </p:sp>
      <p:sp>
        <p:nvSpPr>
          <p:cNvPr id="26" name="矩形 25"/>
          <p:cNvSpPr/>
          <p:nvPr/>
        </p:nvSpPr>
        <p:spPr>
          <a:xfrm>
            <a:off x="10330085" y="1699370"/>
            <a:ext cx="1242648" cy="369332"/>
          </a:xfrm>
          <a:prstGeom prst="rect">
            <a:avLst/>
          </a:prstGeom>
        </p:spPr>
        <p:txBody>
          <a:bodyPr wrap="none">
            <a:spAutoFit/>
          </a:bodyPr>
          <a:lstStyle/>
          <a:p>
            <a:r>
              <a:rPr lang="zh-CN" altLang="en-US" dirty="0" smtClean="0"/>
              <a:t>流量</a:t>
            </a:r>
            <a:r>
              <a:rPr lang="en-US" altLang="zh-CN" dirty="0" smtClean="0"/>
              <a:t>(</a:t>
            </a:r>
            <a:r>
              <a:rPr lang="zh-CN" altLang="en-US" dirty="0" smtClean="0"/>
              <a:t>费用</a:t>
            </a:r>
            <a:r>
              <a:rPr lang="en-US" altLang="zh-CN" dirty="0" smtClean="0"/>
              <a:t>)</a:t>
            </a:r>
            <a:endParaRPr lang="zh-CN" altLang="en-US" dirty="0"/>
          </a:p>
        </p:txBody>
      </p:sp>
      <p:sp>
        <p:nvSpPr>
          <p:cNvPr id="27" name="文本框 26"/>
          <p:cNvSpPr txBox="1"/>
          <p:nvPr/>
        </p:nvSpPr>
        <p:spPr>
          <a:xfrm>
            <a:off x="7819697" y="5150069"/>
            <a:ext cx="2722179" cy="1200329"/>
          </a:xfrm>
          <a:prstGeom prst="rect">
            <a:avLst/>
          </a:prstGeom>
          <a:noFill/>
        </p:spPr>
        <p:txBody>
          <a:bodyPr wrap="square" rtlCol="0">
            <a:spAutoFit/>
          </a:bodyPr>
          <a:lstStyle/>
          <a:p>
            <a:r>
              <a:rPr lang="zh-CN" altLang="en-US" dirty="0" smtClean="0"/>
              <a:t>最大流量为</a:t>
            </a:r>
            <a:r>
              <a:rPr lang="en-US" altLang="zh-CN" dirty="0" smtClean="0"/>
              <a:t>3</a:t>
            </a:r>
            <a:r>
              <a:rPr lang="zh-CN" altLang="en-US" dirty="0" smtClean="0"/>
              <a:t>，费用为</a:t>
            </a:r>
            <a:endParaRPr lang="en-US" altLang="zh-CN" dirty="0" smtClean="0"/>
          </a:p>
          <a:p>
            <a:r>
              <a:rPr lang="en-US" altLang="zh-CN" dirty="0" smtClean="0"/>
              <a:t>1*</a:t>
            </a:r>
            <a:r>
              <a:rPr lang="zh-CN" altLang="en-US" dirty="0" smtClean="0"/>
              <a:t>（</a:t>
            </a:r>
            <a:r>
              <a:rPr lang="en-US" altLang="zh-CN" dirty="0" smtClean="0"/>
              <a:t>3+7+5</a:t>
            </a:r>
            <a:r>
              <a:rPr lang="zh-CN" altLang="en-US" dirty="0" smtClean="0"/>
              <a:t>）</a:t>
            </a:r>
            <a:r>
              <a:rPr lang="en-US" altLang="zh-CN" dirty="0" smtClean="0"/>
              <a:t>=15</a:t>
            </a:r>
            <a:endParaRPr lang="en-US" altLang="zh-CN" dirty="0" smtClean="0"/>
          </a:p>
          <a:p>
            <a:r>
              <a:rPr lang="en-US" altLang="zh-CN" dirty="0" smtClean="0"/>
              <a:t>2*</a:t>
            </a:r>
            <a:r>
              <a:rPr lang="zh-CN" altLang="en-US" dirty="0" smtClean="0"/>
              <a:t>（</a:t>
            </a:r>
            <a:r>
              <a:rPr lang="en-US" altLang="zh-CN" dirty="0" smtClean="0"/>
              <a:t>10+8+6</a:t>
            </a:r>
            <a:r>
              <a:rPr lang="zh-CN" altLang="en-US" dirty="0" smtClean="0"/>
              <a:t>）</a:t>
            </a:r>
            <a:r>
              <a:rPr lang="en-US" altLang="zh-CN" dirty="0" smtClean="0"/>
              <a:t>=48</a:t>
            </a:r>
            <a:endParaRPr lang="en-US" altLang="zh-CN" dirty="0" smtClean="0"/>
          </a:p>
          <a:p>
            <a:r>
              <a:rPr lang="zh-CN" altLang="en-US" dirty="0" smtClean="0"/>
              <a:t>总费用为</a:t>
            </a:r>
            <a:r>
              <a:rPr lang="en-US" altLang="zh-CN" dirty="0" smtClean="0"/>
              <a:t>63</a:t>
            </a:r>
            <a:endParaRPr lang="zh-CN"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endParaRPr lang="zh-CN" altLang="en-US" dirty="0"/>
          </a:p>
        </p:txBody>
      </p:sp>
      <p:sp>
        <p:nvSpPr>
          <p:cNvPr id="3" name="内容占位符 2"/>
          <p:cNvSpPr>
            <a:spLocks noGrp="1"/>
          </p:cNvSpPr>
          <p:nvPr>
            <p:ph idx="1"/>
          </p:nvPr>
        </p:nvSpPr>
        <p:spPr/>
        <p:txBody>
          <a:bodyPr/>
          <a:lstStyle/>
          <a:p>
            <a:r>
              <a:rPr lang="zh-CN" altLang="en-US" dirty="0" smtClean="0"/>
              <a:t>如果每条边的费用均为</a:t>
            </a:r>
            <a:r>
              <a:rPr lang="en-US" altLang="zh-CN" dirty="0" smtClean="0"/>
              <a:t>1</a:t>
            </a:r>
            <a:r>
              <a:rPr lang="zh-CN" altLang="en-US" dirty="0" smtClean="0"/>
              <a:t>？</a:t>
            </a:r>
            <a:endParaRPr lang="en-US" altLang="zh-CN" dirty="0" smtClean="0"/>
          </a:p>
          <a:p>
            <a:r>
              <a:rPr lang="zh-CN" altLang="en-US" dirty="0" smtClean="0"/>
              <a:t>每次</a:t>
            </a:r>
            <a:r>
              <a:rPr lang="zh-CN" altLang="en-US" dirty="0"/>
              <a:t>按照费用增广</a:t>
            </a:r>
            <a:r>
              <a:rPr lang="zh-CN" altLang="en-US" dirty="0" smtClean="0"/>
              <a:t>？</a:t>
            </a:r>
            <a:endParaRPr lang="en-US" altLang="zh-CN" dirty="0" smtClean="0"/>
          </a:p>
          <a:p>
            <a:pPr lvl="1"/>
            <a:r>
              <a:rPr lang="zh-CN" altLang="en-US" dirty="0" smtClean="0"/>
              <a:t>将边权设为每条边单位流量费用</a:t>
            </a:r>
            <a:endParaRPr lang="zh-CN" altLang="en-US" dirty="0"/>
          </a:p>
          <a:p>
            <a:pPr lvl="1"/>
            <a:r>
              <a:rPr lang="zh-CN" altLang="en-US" dirty="0" smtClean="0"/>
              <a:t>反向</a:t>
            </a:r>
            <a:r>
              <a:rPr lang="zh-CN" altLang="en-US" dirty="0"/>
              <a:t>边的费用设为原边的相反数</a:t>
            </a:r>
            <a:r>
              <a:rPr lang="en-US" altLang="zh-CN" dirty="0"/>
              <a:t>(</a:t>
            </a:r>
            <a:r>
              <a:rPr lang="zh-CN" altLang="en-US" dirty="0"/>
              <a:t>想象</a:t>
            </a:r>
            <a:r>
              <a:rPr lang="zh-CN" altLang="en-US" dirty="0" smtClean="0"/>
              <a:t>司机走错了退回去，会退回过路费</a:t>
            </a:r>
            <a:r>
              <a:rPr lang="en-US" altLang="zh-CN" dirty="0" smtClean="0"/>
              <a:t>)</a:t>
            </a:r>
            <a:endParaRPr lang="en-US" altLang="zh-CN" dirty="0"/>
          </a:p>
          <a:p>
            <a:r>
              <a:rPr lang="zh-CN" altLang="en-US" dirty="0" smtClean="0"/>
              <a:t>每次</a:t>
            </a:r>
            <a:r>
              <a:rPr lang="zh-CN" altLang="en-US" dirty="0"/>
              <a:t>增广的时候，流量</a:t>
            </a:r>
            <a:r>
              <a:rPr lang="en-US" altLang="zh-CN" dirty="0" smtClean="0"/>
              <a:t>+f</a:t>
            </a:r>
            <a:r>
              <a:rPr lang="zh-CN" altLang="en-US" dirty="0" smtClean="0"/>
              <a:t>，</a:t>
            </a:r>
            <a:r>
              <a:rPr lang="zh-CN" altLang="en-US" dirty="0"/>
              <a:t>那么费用</a:t>
            </a:r>
            <a:r>
              <a:rPr lang="zh-CN" altLang="en-US" dirty="0" smtClean="0"/>
              <a:t>增加</a:t>
            </a:r>
            <a:r>
              <a:rPr lang="en-US" altLang="zh-CN" dirty="0" err="1" smtClean="0"/>
              <a:t>f×dis</a:t>
            </a:r>
            <a:r>
              <a:rPr lang="en-US" altLang="zh-CN" dirty="0" smtClean="0"/>
              <a:t>[t]</a:t>
            </a:r>
            <a:r>
              <a:rPr lang="en-US" altLang="zh-CN" dirty="0"/>
              <a:t> (t</a:t>
            </a:r>
            <a:r>
              <a:rPr lang="zh-CN" altLang="en-US" dirty="0"/>
              <a:t>为</a:t>
            </a:r>
            <a:r>
              <a:rPr lang="zh-CN" altLang="en-US" dirty="0" smtClean="0"/>
              <a:t>目标</a:t>
            </a:r>
            <a:r>
              <a:rPr lang="en-US" altLang="zh-CN" dirty="0" smtClean="0"/>
              <a:t>,dis[t]</a:t>
            </a:r>
            <a:r>
              <a:rPr lang="zh-CN" altLang="en-US" dirty="0" smtClean="0"/>
              <a:t>为源点到目标点的最短路即单位最小费用和</a:t>
            </a:r>
            <a:r>
              <a:rPr lang="en-US" altLang="zh-CN" dirty="0" smtClean="0"/>
              <a:t>)</a:t>
            </a:r>
            <a:endParaRPr lang="en-US" altLang="zh-CN" dirty="0"/>
          </a:p>
          <a:p>
            <a:endParaRPr lang="zh-CN"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算法思想</a:t>
            </a:r>
            <a:endParaRPr lang="zh-CN" altLang="en-US" dirty="0"/>
          </a:p>
        </p:txBody>
      </p:sp>
      <p:sp>
        <p:nvSpPr>
          <p:cNvPr id="3" name="内容占位符 2"/>
          <p:cNvSpPr>
            <a:spLocks noGrp="1"/>
          </p:cNvSpPr>
          <p:nvPr>
            <p:ph idx="1"/>
          </p:nvPr>
        </p:nvSpPr>
        <p:spPr/>
        <p:txBody>
          <a:bodyPr/>
          <a:lstStyle/>
          <a:p>
            <a:r>
              <a:rPr lang="zh-CN" altLang="en-US" sz="3200" dirty="0"/>
              <a:t>采用贪心的</a:t>
            </a:r>
            <a:r>
              <a:rPr lang="zh-CN" altLang="en-US" sz="3200" dirty="0" smtClean="0"/>
              <a:t>思想</a:t>
            </a:r>
            <a:endParaRPr lang="en-US" altLang="zh-CN" sz="3200" dirty="0" smtClean="0"/>
          </a:p>
          <a:p>
            <a:pPr lvl="1"/>
            <a:r>
              <a:rPr lang="zh-CN" altLang="en-US" sz="2800" dirty="0" smtClean="0"/>
              <a:t>每次</a:t>
            </a:r>
            <a:r>
              <a:rPr lang="zh-CN" altLang="en-US" sz="2800" dirty="0"/>
              <a:t>找到一条从源点到达汇点的路径，增加流量，且该条路径满足使得增加的流量的花费最小，直到无法找到一条从源点到达汇点的路径，算法结束</a:t>
            </a:r>
            <a:r>
              <a:rPr lang="zh-CN" altLang="en-US" sz="2800" dirty="0" smtClean="0"/>
              <a:t>。</a:t>
            </a:r>
            <a:endParaRPr lang="en-US" altLang="zh-CN" sz="2800" dirty="0" smtClean="0"/>
          </a:p>
          <a:p>
            <a:r>
              <a:rPr lang="zh-CN" altLang="en-US" sz="3200" dirty="0" smtClean="0"/>
              <a:t>正确性</a:t>
            </a:r>
            <a:endParaRPr lang="en-US" altLang="zh-CN" sz="3200" dirty="0" smtClean="0"/>
          </a:p>
          <a:p>
            <a:pPr lvl="1"/>
            <a:r>
              <a:rPr lang="zh-CN" altLang="en-US" sz="2800" dirty="0" smtClean="0"/>
              <a:t>由于</a:t>
            </a:r>
            <a:r>
              <a:rPr lang="zh-CN" altLang="en-US" sz="2800" dirty="0"/>
              <a:t>最大流量有限，每执行一次循环流量都会增加，因此该算法肯定会结束，且同时流量也必定会达到网络的最大流量</a:t>
            </a:r>
            <a:r>
              <a:rPr lang="zh-CN" altLang="en-US" sz="2800" dirty="0" smtClean="0"/>
              <a:t>；</a:t>
            </a:r>
            <a:endParaRPr lang="en-US" altLang="zh-CN" sz="2800" dirty="0" smtClean="0"/>
          </a:p>
          <a:p>
            <a:pPr lvl="1"/>
            <a:r>
              <a:rPr lang="zh-CN" altLang="en-US" sz="2800" dirty="0" smtClean="0"/>
              <a:t>同时</a:t>
            </a:r>
            <a:r>
              <a:rPr lang="zh-CN" altLang="en-US" sz="2800" dirty="0"/>
              <a:t>由于每次都是增加的最小的花费，即当前的最小花费是所有到达当前流量</a:t>
            </a:r>
            <a:r>
              <a:rPr lang="en-US" altLang="zh-CN" sz="2800" dirty="0"/>
              <a:t>flow</a:t>
            </a:r>
            <a:r>
              <a:rPr lang="zh-CN" altLang="en-US" sz="2800" dirty="0"/>
              <a:t>时的花费</a:t>
            </a:r>
            <a:r>
              <a:rPr lang="zh-CN" altLang="en-US" sz="2800" dirty="0" smtClean="0"/>
              <a:t>最小值；</a:t>
            </a:r>
            <a:endParaRPr lang="en-US" altLang="zh-CN" sz="2800" dirty="0" smtClean="0"/>
          </a:p>
          <a:p>
            <a:pPr lvl="1"/>
            <a:r>
              <a:rPr lang="zh-CN" altLang="en-US" sz="2800" dirty="0" smtClean="0"/>
              <a:t>因此</a:t>
            </a:r>
            <a:r>
              <a:rPr lang="zh-CN" altLang="en-US" sz="2800" dirty="0"/>
              <a:t>最后的总花费最小</a:t>
            </a:r>
            <a:r>
              <a:rPr lang="zh-CN" altLang="en-US" sz="2800" dirty="0" smtClean="0"/>
              <a:t>。</a:t>
            </a:r>
            <a:endParaRPr lang="zh-CN" altLang="en-US" sz="2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费用流代码</a:t>
            </a:r>
            <a:endParaRPr lang="zh-CN" altLang="en-US" dirty="0"/>
          </a:p>
        </p:txBody>
      </p:sp>
      <p:sp>
        <p:nvSpPr>
          <p:cNvPr id="3" name="内容占位符 2"/>
          <p:cNvSpPr>
            <a:spLocks noGrp="1"/>
          </p:cNvSpPr>
          <p:nvPr>
            <p:ph idx="1"/>
          </p:nvPr>
        </p:nvSpPr>
        <p:spPr>
          <a:xfrm>
            <a:off x="609600" y="1196751"/>
            <a:ext cx="10972800" cy="5414255"/>
          </a:xfrm>
        </p:spPr>
        <p:txBody>
          <a:bodyPr/>
          <a:lstStyle/>
          <a:p>
            <a:pPr marL="0" indent="0">
              <a:buNone/>
            </a:pPr>
            <a:r>
              <a:rPr lang="en-US" altLang="zh-CN" sz="2400" b="1" dirty="0"/>
              <a:t>void MCMF</a:t>
            </a:r>
            <a:r>
              <a:rPr lang="en-US" altLang="zh-CN" sz="2400" b="1" dirty="0" smtClean="0"/>
              <a:t>(){//</a:t>
            </a:r>
            <a:r>
              <a:rPr lang="zh-CN" altLang="en-US" sz="2400" b="1" dirty="0" smtClean="0"/>
              <a:t>最小费用最大流</a:t>
            </a:r>
            <a:endParaRPr lang="en-US" altLang="zh-CN" sz="2400" b="1" dirty="0"/>
          </a:p>
          <a:p>
            <a:pPr marL="0" indent="0">
              <a:buNone/>
            </a:pPr>
            <a:r>
              <a:rPr lang="en-US" altLang="zh-CN" sz="2400" b="1" dirty="0"/>
              <a:t>    </a:t>
            </a:r>
            <a:r>
              <a:rPr lang="en-US" altLang="zh-CN" sz="2400" b="1" dirty="0" smtClean="0"/>
              <a:t>while(</a:t>
            </a:r>
            <a:r>
              <a:rPr lang="en-US" altLang="zh-CN" sz="2400" b="1" dirty="0" err="1" smtClean="0"/>
              <a:t>spfa</a:t>
            </a:r>
            <a:r>
              <a:rPr lang="en-US" altLang="zh-CN" sz="2400" b="1" dirty="0" smtClean="0"/>
              <a:t>(</a:t>
            </a:r>
            <a:r>
              <a:rPr lang="en-US" altLang="zh-CN" sz="2400" b="1" dirty="0" err="1" smtClean="0"/>
              <a:t>s,t</a:t>
            </a:r>
            <a:r>
              <a:rPr lang="en-US" altLang="zh-CN" sz="2400" b="1" dirty="0" smtClean="0"/>
              <a:t>)){//s</a:t>
            </a:r>
            <a:r>
              <a:rPr lang="zh-CN" altLang="en-US" sz="2400" b="1" dirty="0" smtClean="0"/>
              <a:t>到</a:t>
            </a:r>
            <a:r>
              <a:rPr lang="en-US" altLang="zh-CN" sz="2400" b="1" dirty="0" smtClean="0"/>
              <a:t>t</a:t>
            </a:r>
            <a:r>
              <a:rPr lang="zh-CN" altLang="en-US" sz="2400" b="1" dirty="0" smtClean="0"/>
              <a:t>有路</a:t>
            </a:r>
            <a:endParaRPr lang="en-US" altLang="zh-CN" sz="2400" b="1" dirty="0"/>
          </a:p>
          <a:p>
            <a:pPr marL="0" indent="0">
              <a:buNone/>
            </a:pPr>
            <a:r>
              <a:rPr lang="en-US" altLang="zh-CN" sz="2400" b="1" dirty="0"/>
              <a:t>        </a:t>
            </a:r>
            <a:r>
              <a:rPr lang="en-US" altLang="zh-CN" sz="2400" b="1" dirty="0" err="1"/>
              <a:t>int</a:t>
            </a:r>
            <a:r>
              <a:rPr lang="en-US" altLang="zh-CN" sz="2400" b="1" dirty="0"/>
              <a:t> now=t;</a:t>
            </a:r>
            <a:endParaRPr lang="en-US" altLang="zh-CN" sz="2400" b="1" dirty="0"/>
          </a:p>
          <a:p>
            <a:pPr marL="0" indent="0">
              <a:buNone/>
            </a:pPr>
            <a:r>
              <a:rPr lang="en-US" altLang="zh-CN" sz="2400" b="1" dirty="0"/>
              <a:t>        </a:t>
            </a:r>
            <a:r>
              <a:rPr lang="en-US" altLang="zh-CN" sz="2400" b="1" dirty="0" err="1"/>
              <a:t>maxflow</a:t>
            </a:r>
            <a:r>
              <a:rPr lang="en-US" altLang="zh-CN" sz="2400" b="1" dirty="0"/>
              <a:t>+=flow[t</a:t>
            </a:r>
            <a:r>
              <a:rPr lang="en-US" altLang="zh-CN" sz="2400" b="1" dirty="0" smtClean="0"/>
              <a:t>]; //</a:t>
            </a:r>
            <a:r>
              <a:rPr lang="zh-CN" altLang="en-US" sz="2400" b="1" dirty="0" smtClean="0"/>
              <a:t>计算最大流</a:t>
            </a:r>
            <a:endParaRPr lang="en-US" altLang="zh-CN" sz="2400" b="1" dirty="0"/>
          </a:p>
          <a:p>
            <a:pPr marL="0" indent="0">
              <a:buNone/>
            </a:pPr>
            <a:r>
              <a:rPr lang="en-US" altLang="zh-CN" sz="2400" b="1" dirty="0"/>
              <a:t>        </a:t>
            </a:r>
            <a:r>
              <a:rPr lang="en-US" altLang="zh-CN" sz="2400" b="1" dirty="0" err="1"/>
              <a:t>mincost</a:t>
            </a:r>
            <a:r>
              <a:rPr lang="en-US" altLang="zh-CN" sz="2400" b="1" dirty="0"/>
              <a:t>+=flow[t]*dis[t</a:t>
            </a:r>
            <a:r>
              <a:rPr lang="en-US" altLang="zh-CN" sz="2400" b="1" dirty="0" smtClean="0"/>
              <a:t>];//</a:t>
            </a:r>
            <a:r>
              <a:rPr lang="zh-CN" altLang="en-US" sz="2400" b="1" dirty="0" smtClean="0"/>
              <a:t>计算费用</a:t>
            </a:r>
            <a:endParaRPr lang="en-US" altLang="zh-CN" sz="2400" b="1" dirty="0"/>
          </a:p>
          <a:p>
            <a:pPr marL="0" indent="0">
              <a:buNone/>
            </a:pPr>
            <a:r>
              <a:rPr lang="en-US" altLang="zh-CN" sz="2400" b="1" dirty="0"/>
              <a:t>        while(now!=s</a:t>
            </a:r>
            <a:r>
              <a:rPr lang="en-US" altLang="zh-CN" sz="2400" b="1" dirty="0" smtClean="0"/>
              <a:t>) {//</a:t>
            </a:r>
            <a:r>
              <a:rPr lang="zh-CN" altLang="en-US" sz="2400" b="1" dirty="0" smtClean="0"/>
              <a:t>处理残余流量与反向边</a:t>
            </a:r>
            <a:endParaRPr lang="en-US" altLang="zh-CN" sz="2400" b="1" dirty="0"/>
          </a:p>
          <a:p>
            <a:pPr marL="0" indent="0">
              <a:buNone/>
            </a:pPr>
            <a:r>
              <a:rPr lang="en-US" altLang="zh-CN" sz="2400" b="1" dirty="0"/>
              <a:t>            edge[last[now]].flow-=flow[t];</a:t>
            </a:r>
            <a:endParaRPr lang="en-US" altLang="zh-CN" sz="2400" b="1" dirty="0"/>
          </a:p>
          <a:p>
            <a:pPr marL="0" indent="0">
              <a:buNone/>
            </a:pPr>
            <a:r>
              <a:rPr lang="en-US" altLang="zh-CN" sz="2400" b="1" dirty="0"/>
              <a:t>            edge[last[now]^1].flow+=flow[t];</a:t>
            </a:r>
            <a:endParaRPr lang="en-US" altLang="zh-CN" sz="2400" b="1" dirty="0"/>
          </a:p>
          <a:p>
            <a:pPr marL="0" indent="0">
              <a:buNone/>
            </a:pPr>
            <a:r>
              <a:rPr lang="en-US" altLang="zh-CN" sz="2400" b="1" dirty="0"/>
              <a:t>            now=pre[now];</a:t>
            </a:r>
            <a:endParaRPr lang="en-US" altLang="zh-CN" sz="2400" b="1" dirty="0"/>
          </a:p>
          <a:p>
            <a:pPr marL="0" indent="0">
              <a:buNone/>
            </a:pPr>
            <a:r>
              <a:rPr lang="en-US" altLang="zh-CN" sz="2400" b="1" dirty="0"/>
              <a:t>        }</a:t>
            </a:r>
            <a:endParaRPr lang="en-US" altLang="zh-CN" sz="2400" b="1" dirty="0"/>
          </a:p>
          <a:p>
            <a:pPr marL="0" indent="0">
              <a:buNone/>
            </a:pPr>
            <a:r>
              <a:rPr lang="en-US" altLang="zh-CN" sz="2400" b="1" dirty="0"/>
              <a:t>    }</a:t>
            </a:r>
            <a:endParaRPr lang="en-US" altLang="zh-CN" sz="2400" b="1" dirty="0"/>
          </a:p>
          <a:p>
            <a:pPr marL="0" indent="0">
              <a:buNone/>
            </a:pPr>
            <a:r>
              <a:rPr lang="en-US" altLang="zh-CN" sz="2400" b="1" dirty="0"/>
              <a:t>}</a:t>
            </a:r>
            <a:endParaRPr lang="zh-CN" altLang="en-US" sz="2400"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Spfa</a:t>
            </a:r>
            <a:r>
              <a:rPr lang="zh-CN" altLang="en-US" dirty="0" smtClean="0"/>
              <a:t>求增广路径</a:t>
            </a:r>
            <a:endParaRPr lang="zh-CN" altLang="en-US" dirty="0"/>
          </a:p>
        </p:txBody>
      </p:sp>
      <p:sp>
        <p:nvSpPr>
          <p:cNvPr id="3" name="内容占位符 2"/>
          <p:cNvSpPr>
            <a:spLocks noGrp="1"/>
          </p:cNvSpPr>
          <p:nvPr>
            <p:ph idx="1"/>
          </p:nvPr>
        </p:nvSpPr>
        <p:spPr>
          <a:xfrm>
            <a:off x="431371" y="963589"/>
            <a:ext cx="11151029" cy="5794563"/>
          </a:xfrm>
        </p:spPr>
        <p:txBody>
          <a:bodyPr/>
          <a:lstStyle/>
          <a:p>
            <a:pPr marL="0" indent="0">
              <a:buNone/>
            </a:pPr>
            <a:r>
              <a:rPr lang="en-US" altLang="zh-CN" sz="2000" b="1" dirty="0" err="1"/>
              <a:t>bool</a:t>
            </a:r>
            <a:r>
              <a:rPr lang="en-US" altLang="zh-CN" sz="2000" b="1" dirty="0"/>
              <a:t> </a:t>
            </a:r>
            <a:r>
              <a:rPr lang="en-US" altLang="zh-CN" sz="2000" b="1" dirty="0" err="1"/>
              <a:t>bfs</a:t>
            </a:r>
            <a:r>
              <a:rPr lang="en-US" altLang="zh-CN" sz="2000" b="1" dirty="0"/>
              <a:t>(</a:t>
            </a:r>
            <a:r>
              <a:rPr lang="en-US" altLang="zh-CN" sz="2000" b="1" dirty="0" err="1"/>
              <a:t>int</a:t>
            </a:r>
            <a:r>
              <a:rPr lang="en-US" altLang="zh-CN" sz="2000" b="1" dirty="0"/>
              <a:t> </a:t>
            </a:r>
            <a:r>
              <a:rPr lang="en-US" altLang="zh-CN" sz="2000" b="1" dirty="0" err="1"/>
              <a:t>s,int</a:t>
            </a:r>
            <a:r>
              <a:rPr lang="en-US" altLang="zh-CN" sz="2000" b="1" dirty="0"/>
              <a:t> t</a:t>
            </a:r>
            <a:r>
              <a:rPr lang="en-US" altLang="zh-CN" sz="2000" b="1" dirty="0" smtClean="0"/>
              <a:t>){</a:t>
            </a:r>
            <a:endParaRPr lang="en-US" altLang="zh-CN" sz="2000" b="1" dirty="0" smtClean="0"/>
          </a:p>
          <a:p>
            <a:pPr marL="0" indent="0">
              <a:buNone/>
            </a:pPr>
            <a:r>
              <a:rPr lang="en-US" altLang="zh-CN" sz="2000" b="1" dirty="0" smtClean="0"/>
              <a:t>    </a:t>
            </a:r>
            <a:r>
              <a:rPr lang="en-US" altLang="zh-CN" sz="2000" b="1" dirty="0" err="1" smtClean="0"/>
              <a:t>memset</a:t>
            </a:r>
            <a:r>
              <a:rPr lang="en-US" altLang="zh-CN" sz="2000" b="1" dirty="0" smtClean="0"/>
              <a:t>(flow,0x7f,sizeof(flow));    </a:t>
            </a:r>
            <a:r>
              <a:rPr lang="en-US" altLang="zh-CN" sz="2000" b="1" dirty="0" err="1"/>
              <a:t>memset</a:t>
            </a:r>
            <a:r>
              <a:rPr lang="en-US" altLang="zh-CN" sz="2000" b="1" dirty="0"/>
              <a:t>(dis,0x7f,sizeof(dis));</a:t>
            </a:r>
            <a:endParaRPr lang="en-US" altLang="zh-CN" sz="2000" b="1" dirty="0"/>
          </a:p>
          <a:p>
            <a:pPr marL="0" indent="0">
              <a:buNone/>
            </a:pPr>
            <a:r>
              <a:rPr lang="en-US" altLang="zh-CN" sz="2000" b="1" dirty="0"/>
              <a:t>    </a:t>
            </a:r>
            <a:r>
              <a:rPr lang="en-US" altLang="zh-CN" sz="2000" b="1" dirty="0" err="1"/>
              <a:t>memset</a:t>
            </a:r>
            <a:r>
              <a:rPr lang="en-US" altLang="zh-CN" sz="2000" b="1" dirty="0"/>
              <a:t>(vis,0,sizeof(</a:t>
            </a:r>
            <a:r>
              <a:rPr lang="en-US" altLang="zh-CN" sz="2000" b="1" dirty="0" err="1"/>
              <a:t>vis</a:t>
            </a:r>
            <a:r>
              <a:rPr lang="en-US" altLang="zh-CN" sz="2000" b="1" dirty="0" smtClean="0"/>
              <a:t>));    </a:t>
            </a:r>
            <a:r>
              <a:rPr lang="en-US" altLang="zh-CN" sz="2000" b="1" dirty="0" err="1"/>
              <a:t>Q.push</a:t>
            </a:r>
            <a:r>
              <a:rPr lang="en-US" altLang="zh-CN" sz="2000" b="1" dirty="0"/>
              <a:t>(s);</a:t>
            </a:r>
            <a:r>
              <a:rPr lang="en-US" altLang="zh-CN" sz="2000" b="1" dirty="0" err="1"/>
              <a:t>vis</a:t>
            </a:r>
            <a:r>
              <a:rPr lang="en-US" altLang="zh-CN" sz="2000" b="1" dirty="0"/>
              <a:t>[s]=1;dis[s]=0,pre[t]=-</a:t>
            </a:r>
            <a:r>
              <a:rPr lang="en-US" altLang="zh-CN" sz="2000" b="1" dirty="0" smtClean="0"/>
              <a:t>1</a:t>
            </a:r>
            <a:r>
              <a:rPr lang="en-US" altLang="zh-CN" sz="2000" b="1" dirty="0"/>
              <a:t>;</a:t>
            </a:r>
            <a:endParaRPr lang="en-US" altLang="zh-CN" sz="2000" b="1" dirty="0"/>
          </a:p>
          <a:p>
            <a:pPr marL="0" indent="0">
              <a:buNone/>
            </a:pPr>
            <a:r>
              <a:rPr lang="en-US" altLang="zh-CN" sz="2000" b="1" dirty="0"/>
              <a:t>    while(!</a:t>
            </a:r>
            <a:r>
              <a:rPr lang="en-US" altLang="zh-CN" sz="2000" b="1" dirty="0" err="1"/>
              <a:t>Q.empty</a:t>
            </a:r>
            <a:r>
              <a:rPr lang="en-US" altLang="zh-CN" sz="2000" b="1" dirty="0" smtClean="0"/>
              <a:t>()){</a:t>
            </a:r>
            <a:endParaRPr lang="en-US" altLang="zh-CN" sz="2000" b="1" dirty="0"/>
          </a:p>
          <a:p>
            <a:pPr marL="0" indent="0">
              <a:buNone/>
            </a:pPr>
            <a:r>
              <a:rPr lang="en-US" altLang="zh-CN" sz="2000" b="1" dirty="0"/>
              <a:t>        </a:t>
            </a:r>
            <a:r>
              <a:rPr lang="en-US" altLang="zh-CN" sz="2000" b="1" dirty="0" err="1"/>
              <a:t>int</a:t>
            </a:r>
            <a:r>
              <a:rPr lang="en-US" altLang="zh-CN" sz="2000" b="1" dirty="0"/>
              <a:t> </a:t>
            </a:r>
            <a:r>
              <a:rPr lang="en-US" altLang="zh-CN" sz="2000" b="1" dirty="0" smtClean="0"/>
              <a:t>u=</a:t>
            </a:r>
            <a:r>
              <a:rPr lang="en-US" altLang="zh-CN" sz="2000" b="1" dirty="0" err="1" smtClean="0"/>
              <a:t>Q.front</a:t>
            </a:r>
            <a:r>
              <a:rPr lang="en-US" altLang="zh-CN" sz="2000" b="1" dirty="0" smtClean="0"/>
              <a:t>();      </a:t>
            </a:r>
            <a:r>
              <a:rPr lang="en-US" altLang="zh-CN" sz="2000" b="1" dirty="0" err="1"/>
              <a:t>Q.pop</a:t>
            </a:r>
            <a:r>
              <a:rPr lang="en-US" altLang="zh-CN" sz="2000" b="1" dirty="0" smtClean="0"/>
              <a:t>();     </a:t>
            </a:r>
            <a:r>
              <a:rPr lang="en-US" altLang="zh-CN" sz="2000" b="1" dirty="0" err="1" smtClean="0"/>
              <a:t>vis</a:t>
            </a:r>
            <a:r>
              <a:rPr lang="en-US" altLang="zh-CN" sz="2000" b="1" dirty="0" smtClean="0"/>
              <a:t>[u]=</a:t>
            </a:r>
            <a:r>
              <a:rPr lang="en-US" altLang="zh-CN" sz="2000" b="1" dirty="0"/>
              <a:t>0;</a:t>
            </a:r>
            <a:endParaRPr lang="en-US" altLang="zh-CN" sz="2000" b="1" dirty="0"/>
          </a:p>
          <a:p>
            <a:pPr marL="0" indent="0">
              <a:buNone/>
            </a:pPr>
            <a:r>
              <a:rPr lang="en-US" altLang="zh-CN" sz="2000" b="1" dirty="0"/>
              <a:t>        for(</a:t>
            </a:r>
            <a:r>
              <a:rPr lang="en-US" altLang="zh-CN" sz="2000" b="1" dirty="0" err="1"/>
              <a:t>int</a:t>
            </a:r>
            <a:r>
              <a:rPr lang="en-US" altLang="zh-CN" sz="2000" b="1" dirty="0"/>
              <a:t> </a:t>
            </a:r>
            <a:r>
              <a:rPr lang="en-US" altLang="zh-CN" sz="2000" b="1" dirty="0" err="1" smtClean="0"/>
              <a:t>i</a:t>
            </a:r>
            <a:r>
              <a:rPr lang="en-US" altLang="zh-CN" sz="2000" b="1" dirty="0" smtClean="0"/>
              <a:t>=head[u];</a:t>
            </a:r>
            <a:r>
              <a:rPr lang="en-US" altLang="zh-CN" sz="2000" b="1" dirty="0" err="1"/>
              <a:t>i</a:t>
            </a:r>
            <a:r>
              <a:rPr lang="en-US" altLang="zh-CN" sz="2000" b="1" dirty="0"/>
              <a:t>!=-1;i=edge[</a:t>
            </a:r>
            <a:r>
              <a:rPr lang="en-US" altLang="zh-CN" sz="2000" b="1" dirty="0" err="1"/>
              <a:t>i</a:t>
            </a:r>
            <a:r>
              <a:rPr lang="en-US" altLang="zh-CN" sz="2000" b="1" dirty="0"/>
              <a:t>].</a:t>
            </a:r>
            <a:r>
              <a:rPr lang="en-US" altLang="zh-CN" sz="2000" b="1" dirty="0" err="1"/>
              <a:t>nxt</a:t>
            </a:r>
            <a:r>
              <a:rPr lang="en-US" altLang="zh-CN" sz="2000" b="1" dirty="0" smtClean="0"/>
              <a:t>) </a:t>
            </a:r>
            <a:r>
              <a:rPr lang="en-US" altLang="zh-CN" sz="2000" b="1" dirty="0"/>
              <a:t>{</a:t>
            </a:r>
            <a:endParaRPr lang="en-US" altLang="zh-CN" sz="2000" b="1" dirty="0"/>
          </a:p>
          <a:p>
            <a:pPr marL="0" indent="0">
              <a:buNone/>
            </a:pPr>
            <a:r>
              <a:rPr lang="en-US" altLang="zh-CN" sz="2000" b="1" dirty="0"/>
              <a:t>            </a:t>
            </a:r>
            <a:r>
              <a:rPr lang="en-US" altLang="zh-CN" sz="2000" b="1" dirty="0" err="1"/>
              <a:t>int</a:t>
            </a:r>
            <a:r>
              <a:rPr lang="en-US" altLang="zh-CN" sz="2000" b="1" dirty="0"/>
              <a:t> v=edge[</a:t>
            </a:r>
            <a:r>
              <a:rPr lang="en-US" altLang="zh-CN" sz="2000" b="1" dirty="0" err="1"/>
              <a:t>i</a:t>
            </a:r>
            <a:r>
              <a:rPr lang="en-US" altLang="zh-CN" sz="2000" b="1" dirty="0"/>
              <a:t>].to; </a:t>
            </a:r>
            <a:r>
              <a:rPr lang="en-US" altLang="zh-CN" sz="2000" b="1" dirty="0" smtClean="0"/>
              <a:t>            </a:t>
            </a:r>
            <a:endParaRPr lang="en-US" altLang="zh-CN" sz="2000" b="1" dirty="0"/>
          </a:p>
          <a:p>
            <a:pPr marL="0" indent="0">
              <a:buNone/>
            </a:pPr>
            <a:r>
              <a:rPr lang="en-US" altLang="zh-CN" sz="2000" b="1" dirty="0"/>
              <a:t>            if(edge[</a:t>
            </a:r>
            <a:r>
              <a:rPr lang="en-US" altLang="zh-CN" sz="2000" b="1" dirty="0" err="1"/>
              <a:t>i</a:t>
            </a:r>
            <a:r>
              <a:rPr lang="en-US" altLang="zh-CN" sz="2000" b="1" dirty="0"/>
              <a:t>].flow&gt;0&amp;&amp;dis[v]&gt;</a:t>
            </a:r>
            <a:r>
              <a:rPr lang="en-US" altLang="zh-CN" sz="2000" b="1" dirty="0" smtClean="0"/>
              <a:t>dis[u]+</a:t>
            </a:r>
            <a:r>
              <a:rPr lang="en-US" altLang="zh-CN" sz="2000" b="1" dirty="0"/>
              <a:t>edge[</a:t>
            </a:r>
            <a:r>
              <a:rPr lang="en-US" altLang="zh-CN" sz="2000" b="1" dirty="0" err="1"/>
              <a:t>i</a:t>
            </a:r>
            <a:r>
              <a:rPr lang="en-US" altLang="zh-CN" sz="2000" b="1" dirty="0"/>
              <a:t>].dis</a:t>
            </a:r>
            <a:r>
              <a:rPr lang="en-US" altLang="zh-CN" sz="2000" b="1" dirty="0" smtClean="0"/>
              <a:t>){//</a:t>
            </a:r>
            <a:r>
              <a:rPr lang="zh-CN" altLang="en-US" sz="2000" b="1" dirty="0" smtClean="0"/>
              <a:t>有残余容量时</a:t>
            </a:r>
            <a:r>
              <a:rPr lang="en-US" altLang="zh-CN" sz="2000" b="1" dirty="0" err="1" smtClean="0"/>
              <a:t>spfa</a:t>
            </a:r>
            <a:r>
              <a:rPr lang="zh-CN" altLang="en-US" sz="2000" b="1" dirty="0" smtClean="0"/>
              <a:t>做松弛操作</a:t>
            </a:r>
            <a:endParaRPr lang="en-US" altLang="zh-CN" sz="2000" b="1" dirty="0"/>
          </a:p>
          <a:p>
            <a:pPr marL="0" indent="0">
              <a:buNone/>
            </a:pPr>
            <a:r>
              <a:rPr lang="en-US" altLang="zh-CN" sz="2000" b="1" dirty="0"/>
              <a:t>                dis[v]=</a:t>
            </a:r>
            <a:r>
              <a:rPr lang="en-US" altLang="zh-CN" sz="2000" b="1" dirty="0" smtClean="0"/>
              <a:t>dis[u]+</a:t>
            </a:r>
            <a:r>
              <a:rPr lang="en-US" altLang="zh-CN" sz="2000" b="1" dirty="0"/>
              <a:t>edge[</a:t>
            </a:r>
            <a:r>
              <a:rPr lang="en-US" altLang="zh-CN" sz="2000" b="1" dirty="0" err="1"/>
              <a:t>i</a:t>
            </a:r>
            <a:r>
              <a:rPr lang="en-US" altLang="zh-CN" sz="2000" b="1" dirty="0"/>
              <a:t>].dis</a:t>
            </a:r>
            <a:r>
              <a:rPr lang="en-US" altLang="zh-CN" sz="2000" b="1" dirty="0" smtClean="0"/>
              <a:t>;   </a:t>
            </a:r>
            <a:r>
              <a:rPr lang="en-US" altLang="zh-CN" sz="2000" b="1" dirty="0"/>
              <a:t>pre[v</a:t>
            </a:r>
            <a:r>
              <a:rPr lang="en-US" altLang="zh-CN" sz="2000" b="1" dirty="0" smtClean="0"/>
              <a:t>]=u;     </a:t>
            </a:r>
            <a:r>
              <a:rPr lang="en-US" altLang="zh-CN" sz="2000" b="1" dirty="0"/>
              <a:t>last[v]=</a:t>
            </a:r>
            <a:r>
              <a:rPr lang="en-US" altLang="zh-CN" sz="2000" b="1" dirty="0" err="1"/>
              <a:t>i</a:t>
            </a:r>
            <a:r>
              <a:rPr lang="en-US" altLang="zh-CN" sz="2000" b="1" dirty="0" smtClean="0"/>
              <a:t>;//</a:t>
            </a:r>
            <a:r>
              <a:rPr lang="zh-CN" altLang="en-US" sz="2000" b="1" dirty="0" smtClean="0"/>
              <a:t>松弛并记录路径以便做反向处理</a:t>
            </a:r>
            <a:endParaRPr lang="en-US" altLang="zh-CN" sz="2000" b="1" dirty="0"/>
          </a:p>
          <a:p>
            <a:pPr marL="0" indent="0">
              <a:buNone/>
            </a:pPr>
            <a:r>
              <a:rPr lang="en-US" altLang="zh-CN" sz="2000" b="1" dirty="0"/>
              <a:t>                flow[v]=</a:t>
            </a:r>
            <a:r>
              <a:rPr lang="en-US" altLang="zh-CN" sz="2000" b="1" dirty="0" smtClean="0"/>
              <a:t>min(flow[u],</a:t>
            </a:r>
            <a:r>
              <a:rPr lang="en-US" altLang="zh-CN" sz="2000" b="1" dirty="0"/>
              <a:t>edge[</a:t>
            </a:r>
            <a:r>
              <a:rPr lang="en-US" altLang="zh-CN" sz="2000" b="1" dirty="0" err="1"/>
              <a:t>i</a:t>
            </a:r>
            <a:r>
              <a:rPr lang="en-US" altLang="zh-CN" sz="2000" b="1" dirty="0"/>
              <a:t>].flow</a:t>
            </a:r>
            <a:r>
              <a:rPr lang="en-US" altLang="zh-CN" sz="2000" b="1" dirty="0" smtClean="0"/>
              <a:t>);//</a:t>
            </a:r>
            <a:r>
              <a:rPr lang="zh-CN" altLang="en-US" sz="2000" b="1" dirty="0" smtClean="0"/>
              <a:t>记录最小残余容量</a:t>
            </a:r>
            <a:endParaRPr lang="en-US" altLang="zh-CN" sz="2000" b="1" dirty="0"/>
          </a:p>
          <a:p>
            <a:pPr marL="0" indent="0">
              <a:buNone/>
            </a:pPr>
            <a:r>
              <a:rPr lang="en-US" altLang="zh-CN" sz="2000" b="1" dirty="0"/>
              <a:t>                if(!</a:t>
            </a:r>
            <a:r>
              <a:rPr lang="en-US" altLang="zh-CN" sz="2000" b="1" dirty="0" err="1"/>
              <a:t>vis</a:t>
            </a:r>
            <a:r>
              <a:rPr lang="en-US" altLang="zh-CN" sz="2000" b="1" dirty="0"/>
              <a:t>[v</a:t>
            </a:r>
            <a:r>
              <a:rPr lang="en-US" altLang="zh-CN" sz="2000" b="1" dirty="0" smtClean="0"/>
              <a:t>])  { </a:t>
            </a:r>
            <a:r>
              <a:rPr lang="en-US" altLang="zh-CN" sz="2000" b="1" dirty="0" err="1"/>
              <a:t>vis</a:t>
            </a:r>
            <a:r>
              <a:rPr lang="en-US" altLang="zh-CN" sz="2000" b="1" dirty="0"/>
              <a:t>[v]=1</a:t>
            </a:r>
            <a:r>
              <a:rPr lang="en-US" altLang="zh-CN" sz="2000" b="1" dirty="0" smtClean="0"/>
              <a:t>;    </a:t>
            </a:r>
            <a:r>
              <a:rPr lang="en-US" altLang="zh-CN" sz="2000" b="1" dirty="0" err="1"/>
              <a:t>Q.push</a:t>
            </a:r>
            <a:r>
              <a:rPr lang="en-US" altLang="zh-CN" sz="2000" b="1" dirty="0"/>
              <a:t>(v); </a:t>
            </a:r>
            <a:r>
              <a:rPr lang="en-US" altLang="zh-CN" sz="2000" b="1" dirty="0" smtClean="0"/>
              <a:t> }//</a:t>
            </a:r>
            <a:r>
              <a:rPr lang="en-US" altLang="zh-CN" sz="2000" b="1" dirty="0" err="1" smtClean="0"/>
              <a:t>spfa</a:t>
            </a:r>
            <a:r>
              <a:rPr lang="zh-CN" altLang="en-US" sz="2000" b="1" dirty="0" smtClean="0"/>
              <a:t>判断当前点是否在队列中</a:t>
            </a:r>
            <a:endParaRPr lang="en-US" altLang="zh-CN" sz="2000" b="1" dirty="0"/>
          </a:p>
          <a:p>
            <a:pPr marL="0" indent="0">
              <a:buNone/>
            </a:pPr>
            <a:r>
              <a:rPr lang="en-US" altLang="zh-CN" sz="2000" b="1" dirty="0"/>
              <a:t>            }</a:t>
            </a:r>
            <a:endParaRPr lang="en-US" altLang="zh-CN" sz="2000" b="1" dirty="0"/>
          </a:p>
          <a:p>
            <a:pPr marL="0" indent="0">
              <a:buNone/>
            </a:pPr>
            <a:r>
              <a:rPr lang="en-US" altLang="zh-CN" sz="2000" b="1" dirty="0"/>
              <a:t>        }</a:t>
            </a:r>
            <a:endParaRPr lang="en-US" altLang="zh-CN" sz="2000" b="1" dirty="0"/>
          </a:p>
          <a:p>
            <a:pPr marL="0" indent="0">
              <a:buNone/>
            </a:pPr>
            <a:r>
              <a:rPr lang="en-US" altLang="zh-CN" sz="2000" b="1" dirty="0"/>
              <a:t>    }</a:t>
            </a:r>
            <a:endParaRPr lang="en-US" altLang="zh-CN" sz="2000" b="1" dirty="0"/>
          </a:p>
          <a:p>
            <a:pPr marL="0" indent="0">
              <a:buNone/>
            </a:pPr>
            <a:r>
              <a:rPr lang="en-US" altLang="zh-CN" sz="2000" b="1" dirty="0"/>
              <a:t>    return pre[t]!=-1;</a:t>
            </a:r>
            <a:endParaRPr lang="en-US" altLang="zh-CN" sz="2000" b="1" dirty="0"/>
          </a:p>
          <a:p>
            <a:pPr marL="0" indent="0">
              <a:buNone/>
            </a:pPr>
            <a:r>
              <a:rPr lang="en-US" altLang="zh-CN" sz="2000" b="1" dirty="0"/>
              <a:t>}</a:t>
            </a:r>
            <a:endParaRPr lang="zh-CN" altLang="en-US" sz="2000" b="1"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参考资料：</a:t>
            </a:r>
            <a:endParaRPr lang="zh-CN" altLang="en-US" dirty="0"/>
          </a:p>
        </p:txBody>
      </p:sp>
      <p:sp>
        <p:nvSpPr>
          <p:cNvPr id="3" name="内容占位符 2"/>
          <p:cNvSpPr>
            <a:spLocks noGrp="1"/>
          </p:cNvSpPr>
          <p:nvPr>
            <p:ph idx="1"/>
          </p:nvPr>
        </p:nvSpPr>
        <p:spPr>
          <a:xfrm>
            <a:off x="431371" y="963590"/>
            <a:ext cx="10562450" cy="5395169"/>
          </a:xfrm>
        </p:spPr>
        <p:txBody>
          <a:bodyPr/>
          <a:lstStyle/>
          <a:p>
            <a:r>
              <a:rPr lang="en-US" altLang="zh-CN" sz="2400" dirty="0" smtClean="0"/>
              <a:t>B</a:t>
            </a:r>
            <a:r>
              <a:rPr lang="zh-CN" altLang="en-US" sz="2400" dirty="0" smtClean="0"/>
              <a:t>站王树森网络流问题视频</a:t>
            </a:r>
            <a:endParaRPr lang="en-US" altLang="zh-CN" sz="2400" dirty="0" smtClean="0"/>
          </a:p>
          <a:p>
            <a:r>
              <a:rPr lang="zh-CN" altLang="en-US" sz="2400" dirty="0"/>
              <a:t>知</a:t>
            </a:r>
            <a:r>
              <a:rPr lang="zh-CN" altLang="en-US" sz="2400" dirty="0" smtClean="0"/>
              <a:t>乎</a:t>
            </a:r>
            <a:r>
              <a:rPr lang="en-US" altLang="zh-CN" sz="2400" dirty="0" err="1" smtClean="0"/>
              <a:t>Pecco</a:t>
            </a:r>
            <a:r>
              <a:rPr lang="zh-CN" altLang="en-US" sz="2400" dirty="0" smtClean="0"/>
              <a:t>算法学习笔记 </a:t>
            </a:r>
            <a:endParaRPr lang="en-US" altLang="zh-CN" sz="2400" dirty="0" smtClean="0"/>
          </a:p>
          <a:p>
            <a:pPr marL="400050" lvl="1" indent="0">
              <a:buNone/>
            </a:pPr>
            <a:r>
              <a:rPr lang="en-US" altLang="zh-CN" sz="2000" dirty="0" smtClean="0">
                <a:hlinkClick r:id="rId1"/>
              </a:rPr>
              <a:t>https</a:t>
            </a:r>
            <a:r>
              <a:rPr lang="en-US" altLang="zh-CN" sz="2000" dirty="0">
                <a:hlinkClick r:id="rId1"/>
              </a:rPr>
              <a:t>://</a:t>
            </a:r>
            <a:r>
              <a:rPr lang="en-US" altLang="zh-CN" sz="2000" dirty="0" smtClean="0">
                <a:hlinkClick r:id="rId1"/>
              </a:rPr>
              <a:t>zhuanlan.zhihu.com/p/122375531</a:t>
            </a:r>
            <a:endParaRPr lang="en-US" altLang="zh-CN" sz="2000" dirty="0" smtClean="0"/>
          </a:p>
          <a:p>
            <a:r>
              <a:rPr lang="en-US" altLang="zh-CN" sz="2400" dirty="0" smtClean="0"/>
              <a:t>CSDN _</a:t>
            </a:r>
            <a:r>
              <a:rPr lang="en-US" altLang="zh-CN" sz="2400" dirty="0" err="1" smtClean="0"/>
              <a:t>Tham</a:t>
            </a:r>
            <a:r>
              <a:rPr lang="zh-CN" altLang="en-US" sz="2400" dirty="0" smtClean="0"/>
              <a:t>网络流</a:t>
            </a:r>
            <a:endParaRPr lang="en-US" altLang="zh-CN" sz="2400" dirty="0" smtClean="0"/>
          </a:p>
          <a:p>
            <a:pPr marL="457200" lvl="1" indent="0">
              <a:buNone/>
            </a:pPr>
            <a:r>
              <a:rPr lang="en-US" altLang="zh-CN" sz="2000" dirty="0" smtClean="0">
                <a:hlinkClick r:id="rId2"/>
              </a:rPr>
              <a:t>https</a:t>
            </a:r>
            <a:r>
              <a:rPr lang="en-US" altLang="zh-CN" sz="2000" dirty="0">
                <a:hlinkClick r:id="rId2"/>
              </a:rPr>
              <a:t>://</a:t>
            </a:r>
            <a:r>
              <a:rPr lang="en-US" altLang="zh-CN" sz="2000" dirty="0" smtClean="0">
                <a:hlinkClick r:id="rId2"/>
              </a:rPr>
              <a:t>blog.csdn.net/txl199106/article/details/64441994</a:t>
            </a:r>
            <a:endParaRPr lang="en-US" altLang="zh-CN" sz="2000" dirty="0" smtClean="0"/>
          </a:p>
          <a:p>
            <a:r>
              <a:rPr lang="en-US" altLang="zh-CN" sz="2400" dirty="0" smtClean="0"/>
              <a:t>CSDN:</a:t>
            </a:r>
            <a:r>
              <a:rPr lang="zh-CN" altLang="en-US" sz="2400" dirty="0" smtClean="0">
                <a:hlinkClick r:id="rId3" tooltip="阿阿阿安"/>
              </a:rPr>
              <a:t>阿阿阿安</a:t>
            </a:r>
            <a:r>
              <a:rPr lang="en-US" altLang="zh-CN" sz="2400" dirty="0"/>
              <a:t>《</a:t>
            </a:r>
            <a:r>
              <a:rPr lang="zh-CN" altLang="en-US" sz="2400" b="1" dirty="0" smtClean="0"/>
              <a:t>网络流</a:t>
            </a:r>
            <a:r>
              <a:rPr lang="zh-CN" altLang="en-US" sz="2400" b="1" dirty="0"/>
              <a:t>应用之最小边</a:t>
            </a:r>
            <a:r>
              <a:rPr lang="en-US" altLang="zh-CN" sz="2400" b="1" dirty="0"/>
              <a:t>/</a:t>
            </a:r>
            <a:r>
              <a:rPr lang="zh-CN" altLang="en-US" sz="2400" b="1" dirty="0"/>
              <a:t>点割</a:t>
            </a:r>
            <a:r>
              <a:rPr lang="en-US" altLang="zh-CN" sz="2400" b="1" dirty="0"/>
              <a:t>+</a:t>
            </a:r>
            <a:r>
              <a:rPr lang="zh-CN" altLang="en-US" sz="2400" b="1" dirty="0"/>
              <a:t>拆点</a:t>
            </a:r>
            <a:r>
              <a:rPr lang="zh-CN" altLang="en-US" sz="2400" b="1" dirty="0" smtClean="0"/>
              <a:t>法</a:t>
            </a:r>
            <a:r>
              <a:rPr lang="en-US" altLang="zh-CN" sz="2400" b="1" dirty="0" smtClean="0"/>
              <a:t>》</a:t>
            </a:r>
            <a:r>
              <a:rPr lang="en-US" altLang="zh-CN" sz="2400" dirty="0" smtClean="0"/>
              <a:t>2019-02-16</a:t>
            </a:r>
            <a:endParaRPr lang="en-US" altLang="zh-CN" sz="2400" dirty="0" smtClean="0"/>
          </a:p>
          <a:p>
            <a:r>
              <a:rPr lang="zh-CN" altLang="en-US" sz="2400" dirty="0" smtClean="0"/>
              <a:t>博客园</a:t>
            </a:r>
            <a:r>
              <a:rPr lang="en-US" altLang="zh-CN" sz="2400" dirty="0" smtClean="0"/>
              <a:t>《</a:t>
            </a:r>
            <a:r>
              <a:rPr lang="zh-CN" altLang="en-US" sz="2000" dirty="0" smtClean="0"/>
              <a:t>最小</a:t>
            </a:r>
            <a:r>
              <a:rPr lang="zh-CN" altLang="en-US" sz="2000" dirty="0"/>
              <a:t>割</a:t>
            </a:r>
            <a:r>
              <a:rPr lang="en-US" altLang="zh-CN" sz="2000" dirty="0"/>
              <a:t>&amp;</a:t>
            </a:r>
            <a:r>
              <a:rPr lang="zh-CN" altLang="en-US" sz="2000" dirty="0"/>
              <a:t>网络流</a:t>
            </a:r>
            <a:r>
              <a:rPr lang="zh-CN" altLang="en-US" sz="2000" dirty="0" smtClean="0"/>
              <a:t>应用</a:t>
            </a:r>
            <a:r>
              <a:rPr lang="en-US" altLang="zh-CN" sz="2000" dirty="0" smtClean="0"/>
              <a:t>》</a:t>
            </a:r>
            <a:endParaRPr lang="en-US" altLang="zh-CN" sz="2000" dirty="0" smtClean="0"/>
          </a:p>
          <a:p>
            <a:pPr marL="457200" lvl="1" indent="0">
              <a:buNone/>
            </a:pPr>
            <a:r>
              <a:rPr lang="en-US" altLang="zh-CN" sz="1800" b="1" dirty="0" smtClean="0">
                <a:hlinkClick r:id="rId4"/>
              </a:rPr>
              <a:t>https</a:t>
            </a:r>
            <a:r>
              <a:rPr lang="en-US" altLang="zh-CN" sz="1800" b="1" dirty="0">
                <a:hlinkClick r:id="rId4"/>
              </a:rPr>
              <a:t>://</a:t>
            </a:r>
            <a:r>
              <a:rPr lang="en-US" altLang="zh-CN" sz="1800" b="1" dirty="0" smtClean="0">
                <a:hlinkClick r:id="rId4"/>
              </a:rPr>
              <a:t>www.cnblogs.com/JiaZP/p/13354700.html</a:t>
            </a:r>
            <a:endParaRPr lang="en-US" altLang="zh-CN" sz="1800" b="1" dirty="0" smtClean="0"/>
          </a:p>
          <a:p>
            <a:r>
              <a:rPr lang="zh-CN" altLang="en-US" sz="2400" b="1" dirty="0" smtClean="0"/>
              <a:t>洛谷钱</a:t>
            </a:r>
            <a:r>
              <a:rPr lang="zh-CN" altLang="en-US" sz="2400" b="1" dirty="0"/>
              <a:t>逸凡</a:t>
            </a:r>
            <a:r>
              <a:rPr lang="en-US" altLang="zh-CN" sz="2400" b="1" dirty="0" smtClean="0"/>
              <a:t>《</a:t>
            </a:r>
            <a:r>
              <a:rPr lang="zh-CN" altLang="en-US" sz="2400" b="1" dirty="0" smtClean="0"/>
              <a:t>究</a:t>
            </a:r>
            <a:r>
              <a:rPr lang="zh-CN" altLang="en-US" sz="2400" b="1" dirty="0"/>
              <a:t>级的最大流算法：</a:t>
            </a:r>
            <a:r>
              <a:rPr lang="en-US" altLang="zh-CN" sz="2400" b="1" dirty="0"/>
              <a:t>ISAP</a:t>
            </a:r>
            <a:r>
              <a:rPr lang="zh-CN" altLang="en-US" sz="2400" b="1" dirty="0" smtClean="0"/>
              <a:t>与</a:t>
            </a:r>
            <a:r>
              <a:rPr lang="en-US" altLang="zh-CN" sz="2400" b="1" dirty="0" err="1" smtClean="0"/>
              <a:t>LPP》</a:t>
            </a:r>
            <a:r>
              <a:rPr lang="en-US" altLang="zh-CN" sz="2000" b="1" dirty="0" err="1" smtClean="0">
                <a:hlinkClick r:id="rId5"/>
              </a:rPr>
              <a:t>https</a:t>
            </a:r>
            <a:r>
              <a:rPr lang="en-US" altLang="zh-CN" sz="2000" b="1" dirty="0">
                <a:hlinkClick r:id="rId5"/>
              </a:rPr>
              <a:t>://www.luogu.com/article/6qms0ux2</a:t>
            </a:r>
            <a:endParaRPr lang="en-US" altLang="zh-CN" sz="2000" b="1" dirty="0" smtClean="0"/>
          </a:p>
          <a:p>
            <a:r>
              <a:rPr lang="zh-CN" altLang="en-US" sz="2000" b="1" dirty="0" smtClean="0"/>
              <a:t>博客园</a:t>
            </a:r>
            <a:r>
              <a:rPr lang="en-US" altLang="zh-CN" sz="2000" b="1" dirty="0" err="1"/>
              <a:t>Manjusaka</a:t>
            </a:r>
            <a:r>
              <a:rPr lang="zh-CN" altLang="en-US" sz="2000" b="1" dirty="0"/>
              <a:t>丶梦寒</a:t>
            </a:r>
            <a:r>
              <a:rPr lang="en-US" altLang="zh-CN" sz="2000" b="1" dirty="0" smtClean="0"/>
              <a:t>《</a:t>
            </a:r>
            <a:r>
              <a:rPr lang="zh-CN" altLang="en-US" sz="2000" b="1" dirty="0" smtClean="0"/>
              <a:t>费用</a:t>
            </a:r>
            <a:r>
              <a:rPr lang="zh-CN" altLang="en-US" sz="2000" b="1" dirty="0"/>
              <a:t>流</a:t>
            </a:r>
            <a:r>
              <a:rPr lang="en-US" altLang="zh-CN" sz="2000" b="1" dirty="0" smtClean="0"/>
              <a:t>》</a:t>
            </a:r>
            <a:endParaRPr lang="en-US" altLang="zh-CN" sz="2000" b="1" dirty="0" smtClean="0"/>
          </a:p>
          <a:p>
            <a:pPr marL="457200" lvl="1" indent="0">
              <a:buNone/>
            </a:pPr>
            <a:r>
              <a:rPr lang="en-US" altLang="zh-CN" sz="1600" b="1" dirty="0">
                <a:hlinkClick r:id="rId6"/>
              </a:rPr>
              <a:t>https://</a:t>
            </a:r>
            <a:r>
              <a:rPr lang="en-US" altLang="zh-CN" sz="1600" b="1" dirty="0" smtClean="0">
                <a:hlinkClick r:id="rId6"/>
              </a:rPr>
              <a:t>www.cnblogs.com/rmy020718/p/9548758.html</a:t>
            </a:r>
            <a:endParaRPr lang="en-US" altLang="zh-CN" sz="1600" b="1" dirty="0" smtClean="0"/>
          </a:p>
          <a:p>
            <a:endParaRPr lang="en-US" altLang="zh-CN" sz="2000" b="1" dirty="0" smtClean="0"/>
          </a:p>
          <a:p>
            <a:endParaRPr lang="zh-CN" altLang="en-US" sz="2400" b="1" dirty="0"/>
          </a:p>
          <a:p>
            <a:endParaRPr lang="zh-CN"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808170" y="1318126"/>
            <a:ext cx="847559" cy="369332"/>
          </a:xfrm>
          <a:prstGeom prst="rect">
            <a:avLst/>
          </a:prstGeom>
          <a:noFill/>
        </p:spPr>
        <p:txBody>
          <a:bodyPr wrap="square" rtlCol="0">
            <a:spAutoFit/>
          </a:bodyPr>
          <a:lstStyle/>
          <a:p>
            <a:r>
              <a:rPr lang="en-US" altLang="zh-CN" dirty="0">
                <a:solidFill>
                  <a:srgbClr val="7030A0"/>
                </a:solidFill>
              </a:rPr>
              <a:t>9</a:t>
            </a:r>
            <a:r>
              <a:rPr lang="en-US" altLang="zh-CN" dirty="0" smtClean="0"/>
              <a:t>/13</a:t>
            </a:r>
            <a:endParaRPr lang="zh-CN" altLang="en-US" dirty="0"/>
          </a:p>
        </p:txBody>
      </p:sp>
      <p:sp>
        <p:nvSpPr>
          <p:cNvPr id="38" name="文本框 37"/>
          <p:cNvSpPr txBox="1"/>
          <p:nvPr/>
        </p:nvSpPr>
        <p:spPr>
          <a:xfrm>
            <a:off x="4967318" y="2765869"/>
            <a:ext cx="867750" cy="369332"/>
          </a:xfrm>
          <a:prstGeom prst="rect">
            <a:avLst/>
          </a:prstGeom>
          <a:noFill/>
        </p:spPr>
        <p:txBody>
          <a:bodyPr wrap="square" rtlCol="0">
            <a:spAutoFit/>
          </a:bodyPr>
          <a:lstStyle/>
          <a:p>
            <a:r>
              <a:rPr lang="en-US" altLang="zh-CN" dirty="0">
                <a:solidFill>
                  <a:srgbClr val="7030A0"/>
                </a:solidFill>
              </a:rPr>
              <a:t>6</a:t>
            </a:r>
            <a:r>
              <a:rPr lang="en-US" altLang="zh-CN" dirty="0" smtClean="0"/>
              <a:t>/20</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a:solidFill>
                  <a:srgbClr val="7030A0"/>
                </a:solidFill>
              </a:rPr>
              <a:t>3</a:t>
            </a:r>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a:solidFill>
                  <a:srgbClr val="7030A0"/>
                </a:solidFill>
              </a:rPr>
              <a:t>4</a:t>
            </a:r>
            <a:r>
              <a:rPr lang="en-US" altLang="zh-CN" dirty="0" smtClean="0"/>
              <a:t>/9</a:t>
            </a:r>
            <a:endParaRPr lang="zh-CN" altLang="en-US" dirty="0"/>
          </a:p>
        </p:txBody>
      </p:sp>
      <p:sp>
        <p:nvSpPr>
          <p:cNvPr id="48" name="文本框 47"/>
          <p:cNvSpPr txBox="1"/>
          <p:nvPr/>
        </p:nvSpPr>
        <p:spPr>
          <a:xfrm>
            <a:off x="8119848" y="2730952"/>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/10</a:t>
            </a:r>
            <a:endParaRPr lang="zh-CN" altLang="en-US" dirty="0"/>
          </a:p>
        </p:txBody>
      </p:sp>
      <p:sp>
        <p:nvSpPr>
          <p:cNvPr id="4" name="文本框 3"/>
          <p:cNvSpPr txBox="1"/>
          <p:nvPr/>
        </p:nvSpPr>
        <p:spPr>
          <a:xfrm>
            <a:off x="4580989" y="677535"/>
            <a:ext cx="1418075" cy="369332"/>
          </a:xfrm>
          <a:prstGeom prst="rect">
            <a:avLst/>
          </a:prstGeom>
          <a:noFill/>
        </p:spPr>
        <p:txBody>
          <a:bodyPr wrap="square" rtlCol="0">
            <a:spAutoFit/>
          </a:bodyPr>
          <a:lstStyle/>
          <a:p>
            <a:r>
              <a:rPr lang="zh-CN" altLang="en-US" dirty="0">
                <a:solidFill>
                  <a:srgbClr val="7030A0"/>
                </a:solidFill>
              </a:rPr>
              <a:t>可行流</a:t>
            </a:r>
            <a:endParaRPr lang="zh-CN" altLang="en-US" dirty="0">
              <a:solidFill>
                <a:srgbClr val="7030A0"/>
              </a:solidFill>
            </a:endParaRPr>
          </a:p>
        </p:txBody>
      </p:sp>
      <p:sp>
        <p:nvSpPr>
          <p:cNvPr id="7" name="文本框 6"/>
          <p:cNvSpPr txBox="1"/>
          <p:nvPr/>
        </p:nvSpPr>
        <p:spPr>
          <a:xfrm>
            <a:off x="2408904" y="5024285"/>
            <a:ext cx="3426164" cy="369332"/>
          </a:xfrm>
          <a:prstGeom prst="rect">
            <a:avLst/>
          </a:prstGeom>
          <a:noFill/>
        </p:spPr>
        <p:txBody>
          <a:bodyPr wrap="square" rtlCol="0">
            <a:spAutoFit/>
          </a:bodyPr>
          <a:lstStyle/>
          <a:p>
            <a:r>
              <a:rPr lang="en-US" altLang="zh-CN" dirty="0" smtClean="0"/>
              <a:t>5+4+1+4+1+3</a:t>
            </a:r>
            <a:endParaRPr lang="zh-CN" altLang="en-US" dirty="0"/>
          </a:p>
        </p:txBody>
      </p:sp>
      <p:sp>
        <p:nvSpPr>
          <p:cNvPr id="31" name="文本框 30"/>
          <p:cNvSpPr txBox="1"/>
          <p:nvPr/>
        </p:nvSpPr>
        <p:spPr>
          <a:xfrm>
            <a:off x="990828" y="5534543"/>
            <a:ext cx="6471649"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v2v4v5v7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3</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50" fill="hold"/>
                                        <p:tgtEl>
                                          <p:spTgt spid="30"/>
                                        </p:tgtEl>
                                        <p:attrNameLst>
                                          <p:attrName>stroke.color</p:attrName>
                                        </p:attrNameLst>
                                      </p:cBhvr>
                                      <p:to>
                                        <a:srgbClr val="00B050"/>
                                      </p:to>
                                    </p:animClr>
                                    <p:set>
                                      <p:cBhvr>
                                        <p:cTn id="7" dur="250" fill="hold"/>
                                        <p:tgtEl>
                                          <p:spTgt spid="30"/>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50" fill="hold"/>
                                        <p:tgtEl>
                                          <p:spTgt spid="22"/>
                                        </p:tgtEl>
                                        <p:attrNameLst>
                                          <p:attrName>stroke.color</p:attrName>
                                        </p:attrNameLst>
                                      </p:cBhvr>
                                      <p:to>
                                        <a:schemeClr val="accent2"/>
                                      </p:to>
                                    </p:animClr>
                                    <p:set>
                                      <p:cBhvr>
                                        <p:cTn id="12" dur="250" fill="hold"/>
                                        <p:tgtEl>
                                          <p:spTgt spid="22"/>
                                        </p:tgtEl>
                                        <p:attrNameLst>
                                          <p:attrName>stroke.on</p:attrName>
                                        </p:attrNameLst>
                                      </p:cBhvr>
                                      <p:to>
                                        <p:strVal val="true"/>
                                      </p:to>
                                    </p:set>
                                  </p:childTnLst>
                                </p:cTn>
                              </p:par>
                            </p:childTnLst>
                          </p:cTn>
                        </p:par>
                        <p:par>
                          <p:cTn id="13" fill="hold">
                            <p:stCondLst>
                              <p:cond delay="500"/>
                            </p:stCondLst>
                            <p:childTnLst>
                              <p:par>
                                <p:cTn id="14" presetID="7" presetClass="emph" presetSubtype="2" fill="hold" nodeType="afterEffect">
                                  <p:stCondLst>
                                    <p:cond delay="0"/>
                                  </p:stCondLst>
                                  <p:childTnLst>
                                    <p:animClr clrSpc="rgb" dir="cw">
                                      <p:cBhvr>
                                        <p:cTn id="15" dur="250" fill="hold"/>
                                        <p:tgtEl>
                                          <p:spTgt spid="24"/>
                                        </p:tgtEl>
                                        <p:attrNameLst>
                                          <p:attrName>stroke.color</p:attrName>
                                        </p:attrNameLst>
                                      </p:cBhvr>
                                      <p:to>
                                        <a:schemeClr val="accent2"/>
                                      </p:to>
                                    </p:animClr>
                                    <p:set>
                                      <p:cBhvr>
                                        <p:cTn id="16" dur="250" fill="hold"/>
                                        <p:tgtEl>
                                          <p:spTgt spid="24"/>
                                        </p:tgtEl>
                                        <p:attrNameLst>
                                          <p:attrName>stroke.on</p:attrName>
                                        </p:attrNameLst>
                                      </p:cBhvr>
                                      <p:to>
                                        <p:strVal val="true"/>
                                      </p:to>
                                    </p:set>
                                  </p:childTnLst>
                                </p:cTn>
                              </p:par>
                            </p:childTnLst>
                          </p:cTn>
                        </p:par>
                        <p:par>
                          <p:cTn id="17" fill="hold">
                            <p:stCondLst>
                              <p:cond delay="1000"/>
                            </p:stCondLst>
                            <p:childTnLst>
                              <p:par>
                                <p:cTn id="18" presetID="7" presetClass="emph" presetSubtype="2" fill="hold" nodeType="afterEffect">
                                  <p:stCondLst>
                                    <p:cond delay="0"/>
                                  </p:stCondLst>
                                  <p:childTnLst>
                                    <p:animClr clrSpc="rgb" dir="cw">
                                      <p:cBhvr>
                                        <p:cTn id="19" dur="250" fill="hold"/>
                                        <p:tgtEl>
                                          <p:spTgt spid="32"/>
                                        </p:tgtEl>
                                        <p:attrNameLst>
                                          <p:attrName>stroke.color</p:attrName>
                                        </p:attrNameLst>
                                      </p:cBhvr>
                                      <p:to>
                                        <a:schemeClr val="accent2"/>
                                      </p:to>
                                    </p:animClr>
                                    <p:set>
                                      <p:cBhvr>
                                        <p:cTn id="20" dur="250" fill="hold"/>
                                        <p:tgtEl>
                                          <p:spTgt spid="32"/>
                                        </p:tgtEl>
                                        <p:attrNameLst>
                                          <p:attrName>stroke.on</p:attrName>
                                        </p:attrNameLst>
                                      </p:cBhvr>
                                      <p:to>
                                        <p:strVal val="true"/>
                                      </p:to>
                                    </p:set>
                                  </p:childTnLst>
                                </p:cTn>
                              </p:par>
                            </p:childTnLst>
                          </p:cTn>
                        </p:par>
                        <p:par>
                          <p:cTn id="21" fill="hold">
                            <p:stCondLst>
                              <p:cond delay="1500"/>
                            </p:stCondLst>
                            <p:childTnLst>
                              <p:par>
                                <p:cTn id="22" presetID="7" presetClass="emph" presetSubtype="2" fill="hold" nodeType="afterEffect">
                                  <p:stCondLst>
                                    <p:cond delay="0"/>
                                  </p:stCondLst>
                                  <p:childTnLst>
                                    <p:animClr clrSpc="rgb" dir="cw">
                                      <p:cBhvr>
                                        <p:cTn id="23" dur="250" fill="hold"/>
                                        <p:tgtEl>
                                          <p:spTgt spid="33"/>
                                        </p:tgtEl>
                                        <p:attrNameLst>
                                          <p:attrName>stroke.color</p:attrName>
                                        </p:attrNameLst>
                                      </p:cBhvr>
                                      <p:to>
                                        <a:schemeClr val="accent2"/>
                                      </p:to>
                                    </p:animClr>
                                    <p:set>
                                      <p:cBhvr>
                                        <p:cTn id="24" dur="250" fill="hold"/>
                                        <p:tgtEl>
                                          <p:spTgt spid="33"/>
                                        </p:tgtEl>
                                        <p:attrNameLst>
                                          <p:attrName>stroke.on</p:attrName>
                                        </p:attrNameLst>
                                      </p:cBhvr>
                                      <p:to>
                                        <p:strVal val="true"/>
                                      </p:to>
                                    </p:se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186158" y="372002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7147936" y="263348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7147821" y="49440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8579205" y="266236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7842114" y="373446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8579205" y="500587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9527566" y="372002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728750" y="286507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p:cNvSpPr/>
          <p:nvPr/>
        </p:nvSpPr>
        <p:spPr>
          <a:xfrm>
            <a:off x="2690528" y="177854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a:off x="2690413" y="40891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a:off x="4121797" y="180742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3384706" y="287952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4121797" y="415092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5070158" y="286507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6137109" y="365822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7098887" y="257168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7098772" y="48822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8530156" y="260056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7807813" y="365822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8530156" y="494406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9478517" y="365822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36" name="文本框 35"/>
          <p:cNvSpPr txBox="1"/>
          <p:nvPr/>
        </p:nvSpPr>
        <p:spPr>
          <a:xfrm>
            <a:off x="1679701" y="280327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39" name="文本框 38"/>
          <p:cNvSpPr txBox="1"/>
          <p:nvPr/>
        </p:nvSpPr>
        <p:spPr>
          <a:xfrm>
            <a:off x="2641479" y="171674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43" name="文本框 42"/>
          <p:cNvSpPr txBox="1"/>
          <p:nvPr/>
        </p:nvSpPr>
        <p:spPr>
          <a:xfrm>
            <a:off x="2641364" y="402732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45" name="文本框 44"/>
          <p:cNvSpPr txBox="1"/>
          <p:nvPr/>
        </p:nvSpPr>
        <p:spPr>
          <a:xfrm>
            <a:off x="4072748" y="174562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49" name="文本框 48"/>
          <p:cNvSpPr txBox="1"/>
          <p:nvPr/>
        </p:nvSpPr>
        <p:spPr>
          <a:xfrm>
            <a:off x="3350405" y="280327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51" name="文本框 50"/>
          <p:cNvSpPr txBox="1"/>
          <p:nvPr/>
        </p:nvSpPr>
        <p:spPr>
          <a:xfrm>
            <a:off x="4072748" y="408912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53" name="文本框 52"/>
          <p:cNvSpPr txBox="1"/>
          <p:nvPr/>
        </p:nvSpPr>
        <p:spPr>
          <a:xfrm>
            <a:off x="5021109" y="280327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6381842" y="2862715"/>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6343474" y="4034654"/>
            <a:ext cx="850539" cy="971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8770156" y="3988577"/>
            <a:ext cx="803487" cy="9554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8110669" y="2941019"/>
            <a:ext cx="522504" cy="87695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019369" y="3028987"/>
            <a:ext cx="847559" cy="369332"/>
          </a:xfrm>
          <a:prstGeom prst="rect">
            <a:avLst/>
          </a:prstGeom>
          <a:noFill/>
        </p:spPr>
        <p:txBody>
          <a:bodyPr wrap="square" rtlCol="0">
            <a:spAutoFit/>
          </a:bodyPr>
          <a:lstStyle/>
          <a:p>
            <a:r>
              <a:rPr lang="en-US" altLang="zh-CN" dirty="0">
                <a:solidFill>
                  <a:srgbClr val="7030A0"/>
                </a:solidFill>
              </a:rPr>
              <a:t>6</a:t>
            </a:r>
            <a:r>
              <a:rPr lang="en-US" altLang="zh-CN" dirty="0" smtClean="0"/>
              <a:t>/13</a:t>
            </a:r>
            <a:endParaRPr lang="zh-CN" altLang="en-US" dirty="0"/>
          </a:p>
        </p:txBody>
      </p:sp>
      <p:sp>
        <p:nvSpPr>
          <p:cNvPr id="38" name="文本框 37"/>
          <p:cNvSpPr txBox="1"/>
          <p:nvPr/>
        </p:nvSpPr>
        <p:spPr>
          <a:xfrm>
            <a:off x="6019369" y="4437353"/>
            <a:ext cx="867750" cy="369332"/>
          </a:xfrm>
          <a:prstGeom prst="rect">
            <a:avLst/>
          </a:prstGeom>
          <a:noFill/>
        </p:spPr>
        <p:txBody>
          <a:bodyPr wrap="square" rtlCol="0">
            <a:spAutoFit/>
          </a:bodyPr>
          <a:lstStyle/>
          <a:p>
            <a:r>
              <a:rPr lang="en-US" altLang="zh-CN" dirty="0">
                <a:solidFill>
                  <a:srgbClr val="7030A0"/>
                </a:solidFill>
              </a:rPr>
              <a:t>6</a:t>
            </a:r>
            <a:r>
              <a:rPr lang="en-US" altLang="zh-CN" dirty="0" smtClean="0"/>
              <a:t>/20</a:t>
            </a:r>
            <a:endParaRPr lang="zh-CN" altLang="en-US" dirty="0"/>
          </a:p>
        </p:txBody>
      </p:sp>
      <p:sp>
        <p:nvSpPr>
          <p:cNvPr id="42" name="文本框 41"/>
          <p:cNvSpPr txBox="1"/>
          <p:nvPr/>
        </p:nvSpPr>
        <p:spPr>
          <a:xfrm>
            <a:off x="8256091" y="3295987"/>
            <a:ext cx="725662" cy="369332"/>
          </a:xfrm>
          <a:prstGeom prst="rect">
            <a:avLst/>
          </a:prstGeom>
          <a:noFill/>
        </p:spPr>
        <p:txBody>
          <a:bodyPr wrap="square" rtlCol="0">
            <a:spAutoFit/>
          </a:bodyPr>
          <a:lstStyle/>
          <a:p>
            <a:r>
              <a:rPr lang="en-US" altLang="zh-CN" dirty="0">
                <a:solidFill>
                  <a:srgbClr val="7030A0"/>
                </a:solidFill>
              </a:rPr>
              <a:t>3</a:t>
            </a:r>
            <a:r>
              <a:rPr lang="en-US" altLang="zh-CN" dirty="0" smtClean="0"/>
              <a:t>/6</a:t>
            </a:r>
            <a:endParaRPr lang="zh-CN" altLang="en-US" dirty="0"/>
          </a:p>
        </p:txBody>
      </p:sp>
      <p:sp>
        <p:nvSpPr>
          <p:cNvPr id="48" name="文本框 47"/>
          <p:cNvSpPr txBox="1"/>
          <p:nvPr/>
        </p:nvSpPr>
        <p:spPr>
          <a:xfrm>
            <a:off x="9171899" y="4402436"/>
            <a:ext cx="725662" cy="369332"/>
          </a:xfrm>
          <a:prstGeom prst="rect">
            <a:avLst/>
          </a:prstGeom>
          <a:noFill/>
        </p:spPr>
        <p:txBody>
          <a:bodyPr wrap="square" rtlCol="0">
            <a:spAutoFit/>
          </a:bodyPr>
          <a:lstStyle/>
          <a:p>
            <a:r>
              <a:rPr lang="en-US" altLang="zh-CN" dirty="0">
                <a:solidFill>
                  <a:srgbClr val="7030A0"/>
                </a:solidFill>
              </a:rPr>
              <a:t>3</a:t>
            </a:r>
            <a:r>
              <a:rPr lang="en-US" altLang="zh-CN" dirty="0" smtClean="0"/>
              <a:t>/10</a:t>
            </a:r>
            <a:endParaRPr lang="zh-CN" altLang="en-US" dirty="0"/>
          </a:p>
        </p:txBody>
      </p:sp>
      <p:sp>
        <p:nvSpPr>
          <p:cNvPr id="7" name="文本框 6"/>
          <p:cNvSpPr txBox="1"/>
          <p:nvPr/>
        </p:nvSpPr>
        <p:spPr>
          <a:xfrm>
            <a:off x="6443148" y="6085435"/>
            <a:ext cx="3426164" cy="369332"/>
          </a:xfrm>
          <a:prstGeom prst="rect">
            <a:avLst/>
          </a:prstGeom>
          <a:noFill/>
        </p:spPr>
        <p:txBody>
          <a:bodyPr wrap="square" rtlCol="0">
            <a:spAutoFit/>
          </a:bodyPr>
          <a:lstStyle/>
          <a:p>
            <a:r>
              <a:rPr lang="en-US" altLang="zh-CN" dirty="0" smtClean="0"/>
              <a:t>5+4+1+4+1+3+3=21</a:t>
            </a:r>
            <a:endParaRPr lang="zh-CN" altLang="en-US" dirty="0"/>
          </a:p>
        </p:txBody>
      </p:sp>
      <p:cxnSp>
        <p:nvCxnSpPr>
          <p:cNvPr id="54" name="直接箭头连接符 53"/>
          <p:cNvCxnSpPr/>
          <p:nvPr/>
        </p:nvCxnSpPr>
        <p:spPr>
          <a:xfrm flipV="1">
            <a:off x="1924434" y="2007772"/>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35" idx="4"/>
          </p:cNvCxnSpPr>
          <p:nvPr/>
        </p:nvCxnSpPr>
        <p:spPr>
          <a:xfrm>
            <a:off x="1886066" y="3179711"/>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3005045" y="2047100"/>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endCxn id="45" idx="1"/>
          </p:cNvCxnSpPr>
          <p:nvPr/>
        </p:nvCxnSpPr>
        <p:spPr>
          <a:xfrm flipV="1">
            <a:off x="2994651" y="1930288"/>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2861700" y="2115572"/>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endCxn id="46" idx="4"/>
          </p:cNvCxnSpPr>
          <p:nvPr/>
        </p:nvCxnSpPr>
        <p:spPr>
          <a:xfrm flipV="1">
            <a:off x="2975158" y="3194154"/>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endCxn id="51" idx="1"/>
          </p:cNvCxnSpPr>
          <p:nvPr/>
        </p:nvCxnSpPr>
        <p:spPr>
          <a:xfrm flipV="1">
            <a:off x="2987024" y="4273792"/>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46" idx="5"/>
          </p:cNvCxnSpPr>
          <p:nvPr/>
        </p:nvCxnSpPr>
        <p:spPr>
          <a:xfrm>
            <a:off x="3653261" y="3148077"/>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1" idx="0"/>
            <a:endCxn id="52" idx="3"/>
          </p:cNvCxnSpPr>
          <p:nvPr/>
        </p:nvCxnSpPr>
        <p:spPr>
          <a:xfrm flipV="1">
            <a:off x="4312748" y="3133634"/>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endCxn id="53" idx="1"/>
          </p:cNvCxnSpPr>
          <p:nvPr/>
        </p:nvCxnSpPr>
        <p:spPr>
          <a:xfrm flipV="1">
            <a:off x="3681398" y="2987944"/>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3653261" y="2086076"/>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4405677" y="2020651"/>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1906126" y="2174044"/>
            <a:ext cx="725662" cy="369332"/>
          </a:xfrm>
          <a:prstGeom prst="rect">
            <a:avLst/>
          </a:prstGeom>
          <a:noFill/>
        </p:spPr>
        <p:txBody>
          <a:bodyPr wrap="square" rtlCol="0">
            <a:spAutoFit/>
          </a:bodyPr>
          <a:lstStyle/>
          <a:p>
            <a:r>
              <a:rPr lang="en-US" altLang="zh-CN" dirty="0" smtClean="0"/>
              <a:t>13</a:t>
            </a:r>
            <a:endParaRPr lang="zh-CN" altLang="en-US" dirty="0"/>
          </a:p>
        </p:txBody>
      </p:sp>
      <p:sp>
        <p:nvSpPr>
          <p:cNvPr id="67" name="文本框 66"/>
          <p:cNvSpPr txBox="1"/>
          <p:nvPr/>
        </p:nvSpPr>
        <p:spPr>
          <a:xfrm>
            <a:off x="1882526" y="3570223"/>
            <a:ext cx="456284" cy="369332"/>
          </a:xfrm>
          <a:prstGeom prst="rect">
            <a:avLst/>
          </a:prstGeom>
          <a:noFill/>
        </p:spPr>
        <p:txBody>
          <a:bodyPr wrap="square" rtlCol="0">
            <a:spAutoFit/>
          </a:bodyPr>
          <a:lstStyle/>
          <a:p>
            <a:r>
              <a:rPr lang="en-US" altLang="zh-CN" dirty="0" smtClean="0"/>
              <a:t>20</a:t>
            </a:r>
            <a:endParaRPr lang="zh-CN" altLang="en-US" dirty="0"/>
          </a:p>
        </p:txBody>
      </p:sp>
      <p:sp>
        <p:nvSpPr>
          <p:cNvPr id="68" name="文本框 67"/>
          <p:cNvSpPr txBox="1"/>
          <p:nvPr/>
        </p:nvSpPr>
        <p:spPr>
          <a:xfrm>
            <a:off x="2358971" y="2764323"/>
            <a:ext cx="725662" cy="369332"/>
          </a:xfrm>
          <a:prstGeom prst="rect">
            <a:avLst/>
          </a:prstGeom>
          <a:noFill/>
        </p:spPr>
        <p:txBody>
          <a:bodyPr wrap="square" rtlCol="0">
            <a:spAutoFit/>
          </a:bodyPr>
          <a:lstStyle/>
          <a:p>
            <a:r>
              <a:rPr lang="en-US" altLang="zh-CN" dirty="0" smtClean="0"/>
              <a:t>4</a:t>
            </a:r>
            <a:endParaRPr lang="zh-CN" altLang="en-US" dirty="0"/>
          </a:p>
        </p:txBody>
      </p:sp>
      <p:sp>
        <p:nvSpPr>
          <p:cNvPr id="69" name="文本框 68"/>
          <p:cNvSpPr txBox="1"/>
          <p:nvPr/>
        </p:nvSpPr>
        <p:spPr>
          <a:xfrm>
            <a:off x="3331458" y="1585247"/>
            <a:ext cx="725662" cy="369332"/>
          </a:xfrm>
          <a:prstGeom prst="rect">
            <a:avLst/>
          </a:prstGeom>
          <a:noFill/>
        </p:spPr>
        <p:txBody>
          <a:bodyPr wrap="square" rtlCol="0">
            <a:spAutoFit/>
          </a:bodyPr>
          <a:lstStyle/>
          <a:p>
            <a:r>
              <a:rPr lang="en-US" altLang="zh-CN" dirty="0" smtClean="0"/>
              <a:t>5</a:t>
            </a:r>
            <a:endParaRPr lang="zh-CN" altLang="en-US" dirty="0"/>
          </a:p>
        </p:txBody>
      </p:sp>
      <p:sp>
        <p:nvSpPr>
          <p:cNvPr id="70" name="文本框 69"/>
          <p:cNvSpPr txBox="1"/>
          <p:nvPr/>
        </p:nvSpPr>
        <p:spPr>
          <a:xfrm>
            <a:off x="3167055" y="21710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71" name="文本框 70"/>
          <p:cNvSpPr txBox="1"/>
          <p:nvPr/>
        </p:nvSpPr>
        <p:spPr>
          <a:xfrm>
            <a:off x="3798683" y="2441044"/>
            <a:ext cx="725662" cy="369332"/>
          </a:xfrm>
          <a:prstGeom prst="rect">
            <a:avLst/>
          </a:prstGeom>
          <a:noFill/>
        </p:spPr>
        <p:txBody>
          <a:bodyPr wrap="square" rtlCol="0">
            <a:spAutoFit/>
          </a:bodyPr>
          <a:lstStyle/>
          <a:p>
            <a:r>
              <a:rPr lang="en-US" altLang="zh-CN" dirty="0" smtClean="0"/>
              <a:t>6</a:t>
            </a:r>
            <a:endParaRPr lang="zh-CN" altLang="en-US" dirty="0"/>
          </a:p>
        </p:txBody>
      </p:sp>
      <p:sp>
        <p:nvSpPr>
          <p:cNvPr id="72" name="文本框 71"/>
          <p:cNvSpPr txBox="1"/>
          <p:nvPr/>
        </p:nvSpPr>
        <p:spPr>
          <a:xfrm>
            <a:off x="3156153" y="3589828"/>
            <a:ext cx="725662" cy="369332"/>
          </a:xfrm>
          <a:prstGeom prst="rect">
            <a:avLst/>
          </a:prstGeom>
          <a:noFill/>
        </p:spPr>
        <p:txBody>
          <a:bodyPr wrap="square" rtlCol="0">
            <a:spAutoFit/>
          </a:bodyPr>
          <a:lstStyle/>
          <a:p>
            <a:r>
              <a:rPr lang="en-US" altLang="zh-CN" dirty="0" smtClean="0"/>
              <a:t>5</a:t>
            </a:r>
            <a:endParaRPr lang="zh-CN" altLang="en-US" dirty="0"/>
          </a:p>
        </p:txBody>
      </p:sp>
      <p:sp>
        <p:nvSpPr>
          <p:cNvPr id="73" name="文本框 72"/>
          <p:cNvSpPr txBox="1"/>
          <p:nvPr/>
        </p:nvSpPr>
        <p:spPr>
          <a:xfrm>
            <a:off x="3279236" y="3978126"/>
            <a:ext cx="725662" cy="369332"/>
          </a:xfrm>
          <a:prstGeom prst="rect">
            <a:avLst/>
          </a:prstGeom>
          <a:noFill/>
        </p:spPr>
        <p:txBody>
          <a:bodyPr wrap="square" rtlCol="0">
            <a:spAutoFit/>
          </a:bodyPr>
          <a:lstStyle/>
          <a:p>
            <a:r>
              <a:rPr lang="en-US" altLang="zh-CN" dirty="0" smtClean="0"/>
              <a:t>5</a:t>
            </a:r>
            <a:endParaRPr lang="zh-CN" altLang="en-US" dirty="0"/>
          </a:p>
        </p:txBody>
      </p:sp>
      <p:sp>
        <p:nvSpPr>
          <p:cNvPr id="74" name="文本框 73"/>
          <p:cNvSpPr txBox="1"/>
          <p:nvPr/>
        </p:nvSpPr>
        <p:spPr>
          <a:xfrm>
            <a:off x="3885356" y="3311161"/>
            <a:ext cx="725662" cy="369332"/>
          </a:xfrm>
          <a:prstGeom prst="rect">
            <a:avLst/>
          </a:prstGeom>
          <a:noFill/>
        </p:spPr>
        <p:txBody>
          <a:bodyPr wrap="square" rtlCol="0">
            <a:spAutoFit/>
          </a:bodyPr>
          <a:lstStyle/>
          <a:p>
            <a:r>
              <a:rPr lang="en-US" altLang="zh-CN" dirty="0" smtClean="0"/>
              <a:t>4</a:t>
            </a:r>
            <a:endParaRPr lang="zh-CN" altLang="en-US" dirty="0"/>
          </a:p>
        </p:txBody>
      </p:sp>
      <p:sp>
        <p:nvSpPr>
          <p:cNvPr id="75" name="文本框 74"/>
          <p:cNvSpPr txBox="1"/>
          <p:nvPr/>
        </p:nvSpPr>
        <p:spPr>
          <a:xfrm>
            <a:off x="4239029" y="2691739"/>
            <a:ext cx="725662" cy="369332"/>
          </a:xfrm>
          <a:prstGeom prst="rect">
            <a:avLst/>
          </a:prstGeom>
          <a:noFill/>
        </p:spPr>
        <p:txBody>
          <a:bodyPr wrap="square" rtlCol="0">
            <a:spAutoFit/>
          </a:bodyPr>
          <a:lstStyle/>
          <a:p>
            <a:r>
              <a:rPr lang="en-US" altLang="zh-CN" dirty="0" smtClean="0"/>
              <a:t>4</a:t>
            </a:r>
            <a:endParaRPr lang="zh-CN" altLang="en-US" dirty="0"/>
          </a:p>
        </p:txBody>
      </p:sp>
      <p:sp>
        <p:nvSpPr>
          <p:cNvPr id="76" name="文本框 75"/>
          <p:cNvSpPr txBox="1"/>
          <p:nvPr/>
        </p:nvSpPr>
        <p:spPr>
          <a:xfrm>
            <a:off x="4724360" y="2101460"/>
            <a:ext cx="725662" cy="369332"/>
          </a:xfrm>
          <a:prstGeom prst="rect">
            <a:avLst/>
          </a:prstGeom>
          <a:noFill/>
        </p:spPr>
        <p:txBody>
          <a:bodyPr wrap="square" rtlCol="0">
            <a:spAutoFit/>
          </a:bodyPr>
          <a:lstStyle/>
          <a:p>
            <a:r>
              <a:rPr lang="en-US" altLang="zh-CN" dirty="0" smtClean="0"/>
              <a:t>9</a:t>
            </a:r>
            <a:endParaRPr lang="zh-CN" altLang="en-US" dirty="0"/>
          </a:p>
        </p:txBody>
      </p:sp>
      <p:sp>
        <p:nvSpPr>
          <p:cNvPr id="77" name="文本框 76"/>
          <p:cNvSpPr txBox="1"/>
          <p:nvPr/>
        </p:nvSpPr>
        <p:spPr>
          <a:xfrm>
            <a:off x="4681568" y="3527028"/>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81" name="直接箭头连接符 80"/>
          <p:cNvCxnSpPr/>
          <p:nvPr/>
        </p:nvCxnSpPr>
        <p:spPr>
          <a:xfrm>
            <a:off x="8838114" y="2895551"/>
            <a:ext cx="776021" cy="87251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9156797" y="2976360"/>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/9</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50" fill="hold"/>
                                        <p:tgtEl>
                                          <p:spTgt spid="30"/>
                                        </p:tgtEl>
                                        <p:attrNameLst>
                                          <p:attrName>stroke.color</p:attrName>
                                        </p:attrNameLst>
                                      </p:cBhvr>
                                      <p:to>
                                        <a:srgbClr val="00B050"/>
                                      </p:to>
                                    </p:animClr>
                                    <p:set>
                                      <p:cBhvr>
                                        <p:cTn id="7" dur="250" fill="hold"/>
                                        <p:tgtEl>
                                          <p:spTgt spid="30"/>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childTnLst>
                                </p:cTn>
                              </p:par>
                            </p:childTnLst>
                          </p:cTn>
                        </p:par>
                        <p:par>
                          <p:cTn id="86" fill="hold">
                            <p:stCondLst>
                              <p:cond delay="0"/>
                            </p:stCondLst>
                            <p:childTnLst>
                              <p:par>
                                <p:cTn id="87" presetID="7" presetClass="emph" presetSubtype="2" fill="hold" nodeType="afterEffect">
                                  <p:stCondLst>
                                    <p:cond delay="0"/>
                                  </p:stCondLst>
                                  <p:childTnLst>
                                    <p:animClr clrSpc="rgb" dir="cw">
                                      <p:cBhvr>
                                        <p:cTn id="88" dur="250" fill="hold"/>
                                        <p:tgtEl>
                                          <p:spTgt spid="81"/>
                                        </p:tgtEl>
                                        <p:attrNameLst>
                                          <p:attrName>stroke.color</p:attrName>
                                        </p:attrNameLst>
                                      </p:cBhvr>
                                      <p:to>
                                        <a:schemeClr val="accent2"/>
                                      </p:to>
                                    </p:animClr>
                                    <p:set>
                                      <p:cBhvr>
                                        <p:cTn id="89" dur="250" fill="hold"/>
                                        <p:tgtEl>
                                          <p:spTgt spid="8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0" grpId="0" animBg="1"/>
      <p:bldP spid="44" grpId="0" animBg="1"/>
      <p:bldP spid="46" grpId="0" animBg="1"/>
      <p:bldP spid="50" grpId="0" animBg="1"/>
      <p:bldP spid="52" grpId="0" animBg="1"/>
      <p:bldP spid="36" grpId="0"/>
      <p:bldP spid="39" grpId="0"/>
      <p:bldP spid="43" grpId="0"/>
      <p:bldP spid="45" grpId="0"/>
      <p:bldP spid="49" grpId="0"/>
      <p:bldP spid="51" grpId="0"/>
      <p:bldP spid="53"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阻塞流算法分析</a:t>
            </a:r>
            <a:endParaRPr lang="zh-CN" altLang="en-US" dirty="0"/>
          </a:p>
        </p:txBody>
      </p:sp>
      <p:sp>
        <p:nvSpPr>
          <p:cNvPr id="3" name="内容占位符 2"/>
          <p:cNvSpPr>
            <a:spLocks noGrp="1"/>
          </p:cNvSpPr>
          <p:nvPr>
            <p:ph idx="1"/>
          </p:nvPr>
        </p:nvSpPr>
        <p:spPr>
          <a:xfrm>
            <a:off x="609599" y="1196752"/>
            <a:ext cx="11316929" cy="5351532"/>
          </a:xfrm>
        </p:spPr>
        <p:txBody>
          <a:bodyPr/>
          <a:lstStyle/>
          <a:p>
            <a:r>
              <a:rPr lang="en-US" altLang="zh-CN" sz="3200" dirty="0" smtClean="0"/>
              <a:t>1 </a:t>
            </a:r>
            <a:r>
              <a:rPr lang="zh-CN" altLang="en-US" sz="3200" dirty="0" smtClean="0"/>
              <a:t>创建一个空闲量图</a:t>
            </a:r>
            <a:endParaRPr lang="en-US" altLang="zh-CN" sz="3200" dirty="0" smtClean="0"/>
          </a:p>
          <a:p>
            <a:r>
              <a:rPr lang="en-US" altLang="zh-CN" sz="3200" dirty="0" smtClean="0"/>
              <a:t>2 </a:t>
            </a:r>
            <a:r>
              <a:rPr lang="zh-CN" altLang="en-US" sz="3200" dirty="0" smtClean="0"/>
              <a:t>搜索所有从 </a:t>
            </a:r>
            <a:r>
              <a:rPr lang="en-US" altLang="zh-CN" sz="3200" dirty="0" smtClean="0"/>
              <a:t>s </a:t>
            </a:r>
            <a:r>
              <a:rPr lang="zh-CN" altLang="en-US" sz="3200" dirty="0" smtClean="0"/>
              <a:t>到 </a:t>
            </a:r>
            <a:r>
              <a:rPr lang="en-US" altLang="zh-CN" sz="3200" dirty="0" smtClean="0"/>
              <a:t>t </a:t>
            </a:r>
            <a:r>
              <a:rPr lang="zh-CN" altLang="en-US" sz="3200" dirty="0" smtClean="0"/>
              <a:t>的可行流</a:t>
            </a:r>
            <a:endParaRPr lang="en-US" altLang="zh-CN" sz="3200" dirty="0" smtClean="0"/>
          </a:p>
          <a:p>
            <a:pPr lvl="1"/>
            <a:r>
              <a:rPr lang="en-US" altLang="zh-CN" sz="2800" dirty="0" smtClean="0"/>
              <a:t>3 </a:t>
            </a:r>
            <a:r>
              <a:rPr lang="zh-CN" altLang="en-US" sz="2800" dirty="0" smtClean="0"/>
              <a:t>搜索一条简单路径</a:t>
            </a:r>
            <a:endParaRPr lang="en-US" altLang="zh-CN" sz="2800" dirty="0" smtClean="0"/>
          </a:p>
          <a:p>
            <a:pPr lvl="2"/>
            <a:r>
              <a:rPr lang="en-US" altLang="zh-CN" sz="2800" dirty="0" smtClean="0"/>
              <a:t>4 </a:t>
            </a:r>
            <a:r>
              <a:rPr lang="zh-CN" altLang="en-US" sz="2800" dirty="0" smtClean="0"/>
              <a:t>查找该简单路径上的最小容量</a:t>
            </a:r>
            <a:r>
              <a:rPr lang="en-US" altLang="zh-CN" sz="2800" dirty="0" smtClean="0"/>
              <a:t>x</a:t>
            </a:r>
            <a:endParaRPr lang="en-US" altLang="zh-CN" sz="2800" dirty="0" smtClean="0"/>
          </a:p>
          <a:p>
            <a:pPr lvl="2"/>
            <a:r>
              <a:rPr lang="en-US" altLang="zh-CN" sz="2800" dirty="0" smtClean="0"/>
              <a:t>5 </a:t>
            </a:r>
            <a:r>
              <a:rPr lang="zh-CN" altLang="en-US" sz="2800" dirty="0" smtClean="0"/>
              <a:t>让</a:t>
            </a:r>
            <a:r>
              <a:rPr lang="en-US" altLang="zh-CN" sz="2800" dirty="0" smtClean="0"/>
              <a:t>x</a:t>
            </a:r>
            <a:r>
              <a:rPr lang="zh-CN" altLang="en-US" sz="2800" dirty="0" smtClean="0"/>
              <a:t>单位的水流过该路径，修改该路径上所有边的空闲量（ </a:t>
            </a:r>
            <a:r>
              <a:rPr lang="en-US" altLang="zh-CN" sz="2800" dirty="0" smtClean="0"/>
              <a:t>-x </a:t>
            </a:r>
            <a:r>
              <a:rPr lang="zh-CN" altLang="en-US" sz="2800" dirty="0" smtClean="0"/>
              <a:t>）</a:t>
            </a:r>
            <a:endParaRPr lang="en-US" altLang="zh-CN" sz="2800" dirty="0" smtClean="0"/>
          </a:p>
          <a:p>
            <a:pPr lvl="1"/>
            <a:r>
              <a:rPr lang="en-US" altLang="zh-CN" sz="2800" dirty="0" smtClean="0"/>
              <a:t>6 </a:t>
            </a:r>
            <a:r>
              <a:rPr lang="zh-CN" altLang="en-US" sz="2800" dirty="0" smtClean="0"/>
              <a:t>如果找不到一条从</a:t>
            </a:r>
            <a:r>
              <a:rPr lang="en-US" altLang="zh-CN" sz="2800" dirty="0" smtClean="0"/>
              <a:t>s</a:t>
            </a:r>
            <a:r>
              <a:rPr lang="zh-CN" altLang="en-US" sz="2800" dirty="0" smtClean="0"/>
              <a:t>到</a:t>
            </a:r>
            <a:r>
              <a:rPr lang="en-US" altLang="zh-CN" sz="2800" dirty="0" smtClean="0"/>
              <a:t>t</a:t>
            </a:r>
            <a:r>
              <a:rPr lang="zh-CN" altLang="en-US" sz="2800" dirty="0" smtClean="0"/>
              <a:t>的一条简单路径则转</a:t>
            </a:r>
            <a:r>
              <a:rPr lang="en-US" altLang="zh-CN" sz="2800" dirty="0" smtClean="0"/>
              <a:t>7</a:t>
            </a:r>
            <a:r>
              <a:rPr lang="zh-CN" altLang="en-US" sz="2800" dirty="0" smtClean="0"/>
              <a:t>结束循环，否则转</a:t>
            </a:r>
            <a:r>
              <a:rPr lang="en-US" altLang="zh-CN" sz="2800" dirty="0" smtClean="0"/>
              <a:t>3</a:t>
            </a:r>
            <a:endParaRPr lang="en-US" altLang="zh-CN" sz="2800" dirty="0" smtClean="0"/>
          </a:p>
          <a:p>
            <a:r>
              <a:rPr lang="en-US" altLang="zh-CN" sz="3200" dirty="0" smtClean="0"/>
              <a:t>7  </a:t>
            </a:r>
            <a:r>
              <a:rPr lang="zh-CN" altLang="en-US" sz="3200" dirty="0" smtClean="0"/>
              <a:t>结束</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阻塞流算法</a:t>
            </a:r>
            <a:endParaRPr lang="zh-CN" altLang="en-US" dirty="0"/>
          </a:p>
        </p:txBody>
      </p:sp>
      <p:sp>
        <p:nvSpPr>
          <p:cNvPr id="3" name="内容占位符 2"/>
          <p:cNvSpPr>
            <a:spLocks noGrp="1"/>
          </p:cNvSpPr>
          <p:nvPr>
            <p:ph idx="1"/>
          </p:nvPr>
        </p:nvSpPr>
        <p:spPr>
          <a:xfrm>
            <a:off x="431371" y="963590"/>
            <a:ext cx="11672139" cy="5565029"/>
          </a:xfrm>
        </p:spPr>
        <p:txBody>
          <a:bodyPr>
            <a:noAutofit/>
          </a:bodyPr>
          <a:lstStyle/>
          <a:p>
            <a:pPr marL="0" indent="0">
              <a:buNone/>
            </a:pPr>
            <a:r>
              <a:rPr lang="en-US" altLang="zh-CN" sz="2000" dirty="0" err="1">
                <a:latin typeface="Consolas" panose="020B0609020204030204" pitchFamily="49" charset="0"/>
              </a:rPr>
              <a:t>int</a:t>
            </a:r>
            <a:r>
              <a:rPr lang="en-US" altLang="zh-CN" sz="2000" dirty="0">
                <a:latin typeface="Consolas" panose="020B0609020204030204" pitchFamily="49" charset="0"/>
              </a:rPr>
              <a:t> n, m, s, t; // s</a:t>
            </a:r>
            <a:r>
              <a:rPr lang="zh-CN" altLang="en-US" sz="2000" dirty="0">
                <a:latin typeface="Consolas" panose="020B0609020204030204" pitchFamily="49" charset="0"/>
              </a:rPr>
              <a:t>是源点，</a:t>
            </a:r>
            <a:r>
              <a:rPr lang="en-US" altLang="zh-CN" sz="2000" dirty="0">
                <a:latin typeface="Consolas" panose="020B0609020204030204" pitchFamily="49" charset="0"/>
              </a:rPr>
              <a:t>t</a:t>
            </a:r>
            <a:r>
              <a:rPr lang="zh-CN" altLang="en-US" sz="2000" dirty="0">
                <a:latin typeface="Consolas" panose="020B0609020204030204" pitchFamily="49" charset="0"/>
              </a:rPr>
              <a:t>是汇点</a:t>
            </a:r>
            <a:endParaRPr lang="zh-CN" altLang="en-US" sz="2000" dirty="0">
              <a:latin typeface="Consolas" panose="020B0609020204030204" pitchFamily="49" charset="0"/>
            </a:endParaRPr>
          </a:p>
          <a:p>
            <a:pPr marL="0" indent="0">
              <a:buNone/>
            </a:pPr>
            <a:r>
              <a:rPr lang="en-US" altLang="zh-CN" sz="2000" dirty="0" err="1">
                <a:latin typeface="Consolas" panose="020B0609020204030204" pitchFamily="49" charset="0"/>
              </a:rPr>
              <a:t>bool</a:t>
            </a:r>
            <a:r>
              <a:rPr lang="en-US" altLang="zh-CN" sz="2000" dirty="0">
                <a:latin typeface="Consolas" panose="020B0609020204030204" pitchFamily="49" charset="0"/>
              </a:rPr>
              <a:t> </a:t>
            </a:r>
            <a:r>
              <a:rPr lang="en-US" altLang="zh-CN" sz="2000" dirty="0" err="1">
                <a:latin typeface="Consolas" panose="020B0609020204030204" pitchFamily="49" charset="0"/>
              </a:rPr>
              <a:t>vis</a:t>
            </a:r>
            <a:r>
              <a:rPr lang="en-US" altLang="zh-CN" sz="2000" dirty="0">
                <a:latin typeface="Consolas" panose="020B0609020204030204" pitchFamily="49" charset="0"/>
              </a:rPr>
              <a:t>[MAXN];</a:t>
            </a:r>
            <a:endParaRPr lang="en-US" altLang="zh-CN" sz="2000" dirty="0">
              <a:latin typeface="Consolas" panose="020B0609020204030204" pitchFamily="49" charset="0"/>
            </a:endParaRPr>
          </a:p>
          <a:p>
            <a:pPr marL="0" indent="0">
              <a:buNone/>
            </a:pPr>
            <a:r>
              <a:rPr lang="en-US" altLang="zh-CN" sz="2000" dirty="0" err="1">
                <a:latin typeface="Consolas" panose="020B0609020204030204" pitchFamily="49" charset="0"/>
              </a:rPr>
              <a:t>int</a:t>
            </a:r>
            <a:r>
              <a:rPr lang="en-US" altLang="zh-CN" sz="2000" dirty="0">
                <a:latin typeface="Consolas" panose="020B0609020204030204" pitchFamily="49" charset="0"/>
              </a:rPr>
              <a:t> </a:t>
            </a:r>
            <a:r>
              <a:rPr lang="en-US" altLang="zh-CN" sz="2000" dirty="0" err="1">
                <a:latin typeface="Consolas" panose="020B0609020204030204" pitchFamily="49" charset="0"/>
              </a:rPr>
              <a:t>dfs</a:t>
            </a:r>
            <a:r>
              <a:rPr lang="en-US" altLang="zh-CN" sz="2000" dirty="0">
                <a:latin typeface="Consolas" panose="020B0609020204030204" pitchFamily="49" charset="0"/>
              </a:rPr>
              <a:t>(</a:t>
            </a:r>
            <a:r>
              <a:rPr lang="en-US" altLang="zh-CN" sz="2000" dirty="0" err="1">
                <a:latin typeface="Consolas" panose="020B0609020204030204" pitchFamily="49" charset="0"/>
              </a:rPr>
              <a:t>int</a:t>
            </a:r>
            <a:r>
              <a:rPr lang="en-US" altLang="zh-CN" sz="2000" dirty="0">
                <a:latin typeface="Consolas" panose="020B0609020204030204" pitchFamily="49" charset="0"/>
              </a:rPr>
              <a:t> p = s, </a:t>
            </a:r>
            <a:r>
              <a:rPr lang="en-US" altLang="zh-CN" sz="2000" dirty="0" err="1">
                <a:latin typeface="Consolas" panose="020B0609020204030204" pitchFamily="49" charset="0"/>
              </a:rPr>
              <a:t>int</a:t>
            </a:r>
            <a:r>
              <a:rPr lang="en-US" altLang="zh-CN" sz="2000" dirty="0">
                <a:latin typeface="Consolas" panose="020B0609020204030204" pitchFamily="49" charset="0"/>
              </a:rPr>
              <a:t> flow = INF</a:t>
            </a:r>
            <a:r>
              <a:rPr lang="en-US" altLang="zh-CN" sz="2000" dirty="0" smtClean="0">
                <a:latin typeface="Consolas" panose="020B0609020204030204" pitchFamily="49" charset="0"/>
              </a:rPr>
              <a:t>){</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if (p == t</a:t>
            </a:r>
            <a:r>
              <a:rPr lang="en-US" altLang="zh-CN" sz="2000" dirty="0" smtClean="0">
                <a:latin typeface="Consolas" panose="020B0609020204030204" pitchFamily="49" charset="0"/>
              </a:rPr>
              <a:t>) return </a:t>
            </a:r>
            <a:r>
              <a:rPr lang="en-US" altLang="zh-CN" sz="2000" dirty="0">
                <a:latin typeface="Consolas" panose="020B0609020204030204" pitchFamily="49" charset="0"/>
              </a:rPr>
              <a:t>flow; // </a:t>
            </a:r>
            <a:r>
              <a:rPr lang="zh-CN" altLang="en-US" sz="2000" dirty="0">
                <a:latin typeface="Consolas" panose="020B0609020204030204" pitchFamily="49" charset="0"/>
              </a:rPr>
              <a:t>到达终点，返回这条增广路的流量</a:t>
            </a:r>
            <a:endParaRPr lang="zh-CN" altLang="en-US" sz="2000" dirty="0">
              <a:latin typeface="Consolas" panose="020B0609020204030204" pitchFamily="49" charset="0"/>
            </a:endParaRPr>
          </a:p>
          <a:p>
            <a:pPr marL="0" indent="0">
              <a:buNone/>
            </a:pPr>
            <a:r>
              <a:rPr lang="zh-CN" altLang="en-US" sz="2000" dirty="0">
                <a:latin typeface="Consolas" panose="020B0609020204030204" pitchFamily="49" charset="0"/>
              </a:rPr>
              <a:t>    </a:t>
            </a:r>
            <a:r>
              <a:rPr lang="en-US" altLang="zh-CN" sz="2000" dirty="0" err="1">
                <a:latin typeface="Consolas" panose="020B0609020204030204" pitchFamily="49" charset="0"/>
              </a:rPr>
              <a:t>vis</a:t>
            </a:r>
            <a:r>
              <a:rPr lang="en-US" altLang="zh-CN" sz="2000" dirty="0">
                <a:latin typeface="Consolas" panose="020B0609020204030204" pitchFamily="49" charset="0"/>
              </a:rPr>
              <a:t>[p] = true;</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for (</a:t>
            </a:r>
            <a:r>
              <a:rPr lang="en-US" altLang="zh-CN" sz="2000" dirty="0" err="1">
                <a:latin typeface="Consolas" panose="020B0609020204030204" pitchFamily="49" charset="0"/>
              </a:rPr>
              <a:t>int</a:t>
            </a:r>
            <a:r>
              <a:rPr lang="en-US" altLang="zh-CN" sz="2000" dirty="0">
                <a:latin typeface="Consolas" panose="020B0609020204030204" pitchFamily="49" charset="0"/>
              </a:rPr>
              <a:t> </a:t>
            </a:r>
            <a:r>
              <a:rPr lang="en-US" altLang="zh-CN" sz="2000" dirty="0" err="1">
                <a:latin typeface="Consolas" panose="020B0609020204030204" pitchFamily="49" charset="0"/>
              </a:rPr>
              <a:t>eg</a:t>
            </a:r>
            <a:r>
              <a:rPr lang="en-US" altLang="zh-CN" sz="2000" dirty="0">
                <a:latin typeface="Consolas" panose="020B0609020204030204" pitchFamily="49" charset="0"/>
              </a:rPr>
              <a:t> = head[p]; </a:t>
            </a:r>
            <a:r>
              <a:rPr lang="en-US" altLang="zh-CN" sz="2000" dirty="0" err="1">
                <a:latin typeface="Consolas" panose="020B0609020204030204" pitchFamily="49" charset="0"/>
              </a:rPr>
              <a:t>eg</a:t>
            </a:r>
            <a:r>
              <a:rPr lang="en-US" altLang="zh-CN" sz="2000" dirty="0">
                <a:latin typeface="Consolas" panose="020B0609020204030204" pitchFamily="49" charset="0"/>
              </a:rPr>
              <a:t>; </a:t>
            </a:r>
            <a:r>
              <a:rPr lang="en-US" altLang="zh-CN" sz="2000" dirty="0" err="1">
                <a:latin typeface="Consolas" panose="020B0609020204030204" pitchFamily="49" charset="0"/>
              </a:rPr>
              <a:t>eg</a:t>
            </a:r>
            <a:r>
              <a:rPr lang="en-US" altLang="zh-CN" sz="2000" dirty="0">
                <a:latin typeface="Consolas" panose="020B0609020204030204" pitchFamily="49" charset="0"/>
              </a:rPr>
              <a:t> = edges[</a:t>
            </a:r>
            <a:r>
              <a:rPr lang="en-US" altLang="zh-CN" sz="2000" dirty="0" err="1">
                <a:latin typeface="Consolas" panose="020B0609020204030204" pitchFamily="49" charset="0"/>
              </a:rPr>
              <a:t>eg</a:t>
            </a:r>
            <a:r>
              <a:rPr lang="en-US" altLang="zh-CN" sz="2000" dirty="0">
                <a:latin typeface="Consolas" panose="020B0609020204030204" pitchFamily="49" charset="0"/>
              </a:rPr>
              <a:t>].next</a:t>
            </a:r>
            <a:r>
              <a:rPr lang="en-US" altLang="zh-CN" sz="2000" dirty="0" smtClean="0">
                <a:latin typeface="Consolas" panose="020B0609020204030204" pitchFamily="49" charset="0"/>
              </a:rPr>
              <a:t>){</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a:t>
            </a:r>
            <a:r>
              <a:rPr lang="en-US" altLang="zh-CN" sz="2000" dirty="0" err="1">
                <a:latin typeface="Consolas" panose="020B0609020204030204" pitchFamily="49" charset="0"/>
              </a:rPr>
              <a:t>int</a:t>
            </a:r>
            <a:r>
              <a:rPr lang="en-US" altLang="zh-CN" sz="2000" dirty="0">
                <a:latin typeface="Consolas" panose="020B0609020204030204" pitchFamily="49" charset="0"/>
              </a:rPr>
              <a:t> to = edges[</a:t>
            </a:r>
            <a:r>
              <a:rPr lang="en-US" altLang="zh-CN" sz="2000" dirty="0" err="1">
                <a:latin typeface="Consolas" panose="020B0609020204030204" pitchFamily="49" charset="0"/>
              </a:rPr>
              <a:t>eg</a:t>
            </a:r>
            <a:r>
              <a:rPr lang="en-US" altLang="zh-CN" sz="2000" dirty="0">
                <a:latin typeface="Consolas" panose="020B0609020204030204" pitchFamily="49" charset="0"/>
              </a:rPr>
              <a:t>].to, </a:t>
            </a:r>
            <a:r>
              <a:rPr lang="en-US" altLang="zh-CN" sz="2000" dirty="0" err="1">
                <a:latin typeface="Consolas" panose="020B0609020204030204" pitchFamily="49" charset="0"/>
              </a:rPr>
              <a:t>vol</a:t>
            </a:r>
            <a:r>
              <a:rPr lang="en-US" altLang="zh-CN" sz="2000" dirty="0">
                <a:latin typeface="Consolas" panose="020B0609020204030204" pitchFamily="49" charset="0"/>
              </a:rPr>
              <a:t> = edges[</a:t>
            </a:r>
            <a:r>
              <a:rPr lang="en-US" altLang="zh-CN" sz="2000" dirty="0" err="1">
                <a:latin typeface="Consolas" panose="020B0609020204030204" pitchFamily="49" charset="0"/>
              </a:rPr>
              <a:t>eg</a:t>
            </a:r>
            <a:r>
              <a:rPr lang="en-US" altLang="zh-CN" sz="2000" dirty="0">
                <a:latin typeface="Consolas" panose="020B0609020204030204" pitchFamily="49" charset="0"/>
              </a:rPr>
              <a:t>].w, c;</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a:t>
            </a:r>
            <a:r>
              <a:rPr lang="en-US" altLang="zh-CN" sz="2000" dirty="0" smtClean="0">
                <a:latin typeface="Consolas" panose="020B0609020204030204" pitchFamily="49" charset="0"/>
              </a:rPr>
              <a:t>  </a:t>
            </a:r>
            <a:r>
              <a:rPr lang="en-US" altLang="zh-CN" sz="2000" dirty="0">
                <a:latin typeface="Consolas" panose="020B0609020204030204" pitchFamily="49" charset="0"/>
              </a:rPr>
              <a:t>if (</a:t>
            </a:r>
            <a:r>
              <a:rPr lang="en-US" altLang="zh-CN" sz="2000" dirty="0" err="1">
                <a:latin typeface="Consolas" panose="020B0609020204030204" pitchFamily="49" charset="0"/>
              </a:rPr>
              <a:t>vol</a:t>
            </a:r>
            <a:r>
              <a:rPr lang="en-US" altLang="zh-CN" sz="2000" dirty="0">
                <a:latin typeface="Consolas" panose="020B0609020204030204" pitchFamily="49" charset="0"/>
              </a:rPr>
              <a:t>==0 ||  </a:t>
            </a:r>
            <a:r>
              <a:rPr lang="en-US" altLang="zh-CN" sz="2000" dirty="0" err="1">
                <a:latin typeface="Consolas" panose="020B0609020204030204" pitchFamily="49" charset="0"/>
              </a:rPr>
              <a:t>vis</a:t>
            </a:r>
            <a:r>
              <a:rPr lang="en-US" altLang="zh-CN" sz="2000" dirty="0">
                <a:latin typeface="Consolas" panose="020B0609020204030204" pitchFamily="49" charset="0"/>
              </a:rPr>
              <a:t>[to]) continue;</a:t>
            </a:r>
            <a:r>
              <a:rPr lang="en-US" altLang="zh-CN" sz="1200" dirty="0" smtClean="0">
                <a:latin typeface="Consolas" panose="020B0609020204030204" pitchFamily="49" charset="0"/>
              </a:rPr>
              <a:t> </a:t>
            </a:r>
            <a:endParaRPr lang="en-US" altLang="zh-CN" sz="1200" dirty="0">
              <a:latin typeface="Consolas" panose="020B0609020204030204" pitchFamily="49" charset="0"/>
            </a:endParaRPr>
          </a:p>
          <a:p>
            <a:pPr marL="0" indent="0">
              <a:buNone/>
            </a:pPr>
            <a:r>
              <a:rPr lang="en-US" altLang="zh-CN" sz="900" dirty="0">
                <a:latin typeface="Consolas" panose="020B0609020204030204" pitchFamily="49" charset="0"/>
              </a:rPr>
              <a:t> </a:t>
            </a:r>
            <a:r>
              <a:rPr lang="en-US" altLang="zh-CN" sz="900" dirty="0" smtClean="0">
                <a:latin typeface="Consolas" panose="020B0609020204030204" pitchFamily="49" charset="0"/>
              </a:rPr>
              <a:t>         </a:t>
            </a:r>
            <a:r>
              <a:rPr lang="en-US" altLang="zh-CN" sz="2000" dirty="0">
                <a:latin typeface="Consolas" panose="020B0609020204030204" pitchFamily="49" charset="0"/>
              </a:rPr>
              <a:t>// </a:t>
            </a:r>
            <a:r>
              <a:rPr lang="zh-CN" altLang="en-US" sz="2000" dirty="0">
                <a:latin typeface="Consolas" panose="020B0609020204030204" pitchFamily="49" charset="0"/>
              </a:rPr>
              <a:t>搜索的条件是残余容量大于</a:t>
            </a:r>
            <a:r>
              <a:rPr lang="en-US" altLang="zh-CN" sz="2000" dirty="0">
                <a:latin typeface="Consolas" panose="020B0609020204030204" pitchFamily="49" charset="0"/>
              </a:rPr>
              <a:t>0</a:t>
            </a:r>
            <a:r>
              <a:rPr lang="zh-CN" altLang="en-US" sz="2000" dirty="0">
                <a:latin typeface="Consolas" panose="020B0609020204030204" pitchFamily="49" charset="0"/>
              </a:rPr>
              <a:t>、未访问过该点且接下来可以达到终点（递归地实现）</a:t>
            </a:r>
            <a:endParaRPr lang="zh-CN" altLang="en-US" sz="2000" dirty="0">
              <a:latin typeface="Consolas" panose="020B0609020204030204" pitchFamily="49" charset="0"/>
            </a:endParaRPr>
          </a:p>
          <a:p>
            <a:pPr marL="0" indent="0">
              <a:buNone/>
            </a:pPr>
            <a:r>
              <a:rPr lang="en-US" altLang="zh-CN" sz="2000" dirty="0" smtClean="0">
                <a:latin typeface="Consolas" panose="020B0609020204030204" pitchFamily="49" charset="0"/>
              </a:rPr>
              <a:t>        if (c </a:t>
            </a:r>
            <a:r>
              <a:rPr lang="en-US" altLang="zh-CN" sz="2000" dirty="0">
                <a:latin typeface="Consolas" panose="020B0609020204030204" pitchFamily="49" charset="0"/>
              </a:rPr>
              <a:t>= </a:t>
            </a:r>
            <a:r>
              <a:rPr lang="en-US" altLang="zh-CN" sz="2000" dirty="0" err="1">
                <a:latin typeface="Consolas" panose="020B0609020204030204" pitchFamily="49" charset="0"/>
              </a:rPr>
              <a:t>dfs</a:t>
            </a:r>
            <a:r>
              <a:rPr lang="en-US" altLang="zh-CN" sz="2000" dirty="0">
                <a:latin typeface="Consolas" panose="020B0609020204030204" pitchFamily="49" charset="0"/>
              </a:rPr>
              <a:t>(to, min(</a:t>
            </a:r>
            <a:r>
              <a:rPr lang="en-US" altLang="zh-CN" sz="2000" dirty="0" err="1">
                <a:latin typeface="Consolas" panose="020B0609020204030204" pitchFamily="49" charset="0"/>
              </a:rPr>
              <a:t>vol</a:t>
            </a:r>
            <a:r>
              <a:rPr lang="en-US" altLang="zh-CN" sz="2000" dirty="0">
                <a:latin typeface="Consolas" panose="020B0609020204030204" pitchFamily="49" charset="0"/>
              </a:rPr>
              <a:t>, flow</a:t>
            </a:r>
            <a:r>
              <a:rPr lang="en-US" altLang="zh-CN" sz="2000" dirty="0" smtClean="0">
                <a:latin typeface="Consolas" panose="020B0609020204030204" pitchFamily="49" charset="0"/>
              </a:rPr>
              <a:t>)) </a:t>
            </a:r>
            <a:r>
              <a:rPr lang="en-US" altLang="zh-CN" sz="2000" dirty="0">
                <a:latin typeface="Consolas" panose="020B0609020204030204" pitchFamily="49" charset="0"/>
              </a:rPr>
              <a:t>!= -1</a:t>
            </a:r>
            <a:r>
              <a:rPr lang="en-US" altLang="zh-CN" sz="2000" dirty="0" smtClean="0">
                <a:latin typeface="Consolas" panose="020B0609020204030204" pitchFamily="49" charset="0"/>
              </a:rPr>
              <a:t>){</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edges[</a:t>
            </a:r>
            <a:r>
              <a:rPr lang="en-US" altLang="zh-CN" sz="2000" dirty="0" err="1">
                <a:latin typeface="Consolas" panose="020B0609020204030204" pitchFamily="49" charset="0"/>
              </a:rPr>
              <a:t>eg</a:t>
            </a:r>
            <a:r>
              <a:rPr lang="en-US" altLang="zh-CN" sz="2000" dirty="0">
                <a:latin typeface="Consolas" panose="020B0609020204030204" pitchFamily="49" charset="0"/>
              </a:rPr>
              <a:t>].w -= </a:t>
            </a:r>
            <a:r>
              <a:rPr lang="en-US" altLang="zh-CN" sz="2000" dirty="0" smtClean="0">
                <a:latin typeface="Consolas" panose="020B0609020204030204" pitchFamily="49" charset="0"/>
              </a:rPr>
              <a:t>c;</a:t>
            </a:r>
            <a:r>
              <a:rPr lang="zh-CN" altLang="en-US" sz="2000" dirty="0" smtClean="0">
                <a:latin typeface="Consolas" panose="020B0609020204030204" pitchFamily="49" charset="0"/>
              </a:rPr>
              <a:t>  </a:t>
            </a:r>
            <a:r>
              <a:rPr lang="en-US" altLang="zh-CN" sz="2000" dirty="0">
                <a:latin typeface="Consolas" panose="020B0609020204030204" pitchFamily="49" charset="0"/>
              </a:rPr>
              <a:t>return c;</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 // </a:t>
            </a:r>
            <a:r>
              <a:rPr lang="zh-CN" altLang="en-US" sz="2000" dirty="0">
                <a:latin typeface="Consolas" panose="020B0609020204030204" pitchFamily="49" charset="0"/>
              </a:rPr>
              <a:t>传递下去的流量是边的容量与当前流量中的较小</a:t>
            </a:r>
            <a:r>
              <a:rPr lang="zh-CN" altLang="en-US" sz="2000" dirty="0" smtClean="0">
                <a:latin typeface="Consolas" panose="020B0609020204030204" pitchFamily="49" charset="0"/>
              </a:rPr>
              <a:t>值</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a:t>
            </a:r>
            <a:endParaRPr lang="en-US" altLang="zh-CN" sz="2000" dirty="0">
              <a:latin typeface="Consolas" panose="020B0609020204030204" pitchFamily="49" charset="0"/>
            </a:endParaRPr>
          </a:p>
          <a:p>
            <a:pPr marL="0" indent="0">
              <a:buNone/>
            </a:pPr>
            <a:r>
              <a:rPr lang="en-US" altLang="zh-CN" sz="2000" dirty="0">
                <a:latin typeface="Consolas" panose="020B0609020204030204" pitchFamily="49" charset="0"/>
              </a:rPr>
              <a:t>    return -1; // </a:t>
            </a:r>
            <a:r>
              <a:rPr lang="zh-CN" altLang="en-US" sz="2000" dirty="0">
                <a:latin typeface="Consolas" panose="020B0609020204030204" pitchFamily="49" charset="0"/>
              </a:rPr>
              <a:t>无法到达终点</a:t>
            </a:r>
            <a:endParaRPr lang="zh-CN" altLang="en-US" sz="2000" dirty="0">
              <a:latin typeface="Consolas" panose="020B0609020204030204" pitchFamily="49" charset="0"/>
            </a:endParaRPr>
          </a:p>
          <a:p>
            <a:pPr marL="0" indent="0">
              <a:buNone/>
            </a:pPr>
            <a:r>
              <a:rPr lang="en-US" altLang="zh-CN" sz="2000" dirty="0" smtClean="0">
                <a:latin typeface="Consolas" panose="020B0609020204030204" pitchFamily="49" charset="0"/>
              </a:rPr>
              <a:t>}</a:t>
            </a:r>
            <a:endParaRPr lang="en-US" altLang="zh-CN" sz="2000"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阻塞流算法</a:t>
            </a:r>
            <a:endParaRPr lang="zh-CN" altLang="en-US" dirty="0"/>
          </a:p>
        </p:txBody>
      </p:sp>
      <p:sp>
        <p:nvSpPr>
          <p:cNvPr id="5" name="内容占位符 4"/>
          <p:cNvSpPr>
            <a:spLocks noGrp="1"/>
          </p:cNvSpPr>
          <p:nvPr>
            <p:ph idx="1"/>
          </p:nvPr>
        </p:nvSpPr>
        <p:spPr/>
        <p:txBody>
          <a:bodyPr>
            <a:noAutofit/>
          </a:bodyPr>
          <a:lstStyle/>
          <a:p>
            <a:pPr marL="0" indent="0">
              <a:buNone/>
            </a:pPr>
            <a:r>
              <a:rPr lang="en-US" altLang="zh-CN" sz="2800" dirty="0">
                <a:latin typeface="Consolas" panose="020B0609020204030204" pitchFamily="49" charset="0"/>
              </a:rPr>
              <a:t>inline </a:t>
            </a:r>
            <a:r>
              <a:rPr lang="en-US" altLang="zh-CN" sz="2800" dirty="0" err="1">
                <a:latin typeface="Consolas" panose="020B0609020204030204" pitchFamily="49" charset="0"/>
              </a:rPr>
              <a:t>int</a:t>
            </a:r>
            <a:r>
              <a:rPr lang="en-US" altLang="zh-CN" sz="2800" dirty="0">
                <a:latin typeface="Consolas" panose="020B0609020204030204" pitchFamily="49" charset="0"/>
              </a:rPr>
              <a:t> FF(){</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int</a:t>
            </a:r>
            <a:r>
              <a:rPr lang="en-US" altLang="zh-CN" sz="2800" dirty="0">
                <a:latin typeface="Consolas" panose="020B0609020204030204" pitchFamily="49" charset="0"/>
              </a:rPr>
              <a:t> </a:t>
            </a:r>
            <a:r>
              <a:rPr lang="en-US" altLang="zh-CN" sz="2800" dirty="0" err="1">
                <a:latin typeface="Consolas" panose="020B0609020204030204" pitchFamily="49" charset="0"/>
              </a:rPr>
              <a:t>ans</a:t>
            </a:r>
            <a:r>
              <a:rPr lang="en-US" altLang="zh-CN" sz="2800" dirty="0">
                <a:latin typeface="Consolas" panose="020B0609020204030204" pitchFamily="49" charset="0"/>
              </a:rPr>
              <a:t> = 0, c;</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while ((c = </a:t>
            </a:r>
            <a:r>
              <a:rPr lang="en-US" altLang="zh-CN" sz="2800" dirty="0" err="1">
                <a:latin typeface="Consolas" panose="020B0609020204030204" pitchFamily="49" charset="0"/>
              </a:rPr>
              <a:t>dfs</a:t>
            </a:r>
            <a:r>
              <a:rPr lang="en-US" altLang="zh-CN" sz="2800" dirty="0">
                <a:latin typeface="Consolas" panose="020B0609020204030204" pitchFamily="49" charset="0"/>
              </a:rPr>
              <a:t>()) != -1){</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memset</a:t>
            </a:r>
            <a:r>
              <a:rPr lang="en-US" altLang="zh-CN" sz="2800" dirty="0">
                <a:latin typeface="Consolas" panose="020B0609020204030204" pitchFamily="49" charset="0"/>
              </a:rPr>
              <a:t>(</a:t>
            </a:r>
            <a:r>
              <a:rPr lang="en-US" altLang="zh-CN" sz="2800" dirty="0" err="1">
                <a:latin typeface="Consolas" panose="020B0609020204030204" pitchFamily="49" charset="0"/>
              </a:rPr>
              <a:t>vis</a:t>
            </a:r>
            <a:r>
              <a:rPr lang="en-US" altLang="zh-CN" sz="2800" dirty="0">
                <a:latin typeface="Consolas" panose="020B0609020204030204" pitchFamily="49" charset="0"/>
              </a:rPr>
              <a:t>, 0, </a:t>
            </a:r>
            <a:r>
              <a:rPr lang="en-US" altLang="zh-CN" sz="2800" dirty="0" err="1">
                <a:latin typeface="Consolas" panose="020B0609020204030204" pitchFamily="49" charset="0"/>
              </a:rPr>
              <a:t>sizeof</a:t>
            </a:r>
            <a:r>
              <a:rPr lang="en-US" altLang="zh-CN" sz="2800" dirty="0">
                <a:latin typeface="Consolas" panose="020B0609020204030204" pitchFamily="49" charset="0"/>
              </a:rPr>
              <a:t>(</a:t>
            </a:r>
            <a:r>
              <a:rPr lang="en-US" altLang="zh-CN" sz="2800" dirty="0" err="1">
                <a:latin typeface="Consolas" panose="020B0609020204030204" pitchFamily="49" charset="0"/>
              </a:rPr>
              <a:t>vis</a:t>
            </a:r>
            <a:r>
              <a:rPr lang="en-US" altLang="zh-CN" sz="2800" dirty="0">
                <a:latin typeface="Consolas" panose="020B0609020204030204" pitchFamily="49" charset="0"/>
              </a:rPr>
              <a:t>));</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ans</a:t>
            </a:r>
            <a:r>
              <a:rPr lang="en-US" altLang="zh-CN" sz="2800" dirty="0">
                <a:latin typeface="Consolas" panose="020B0609020204030204" pitchFamily="49" charset="0"/>
              </a:rPr>
              <a:t> += c;</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return </a:t>
            </a:r>
            <a:r>
              <a:rPr lang="en-US" altLang="zh-CN" sz="2800" dirty="0" err="1">
                <a:latin typeface="Consolas" panose="020B0609020204030204" pitchFamily="49" charset="0"/>
              </a:rPr>
              <a:t>ans</a:t>
            </a:r>
            <a:r>
              <a:rPr lang="en-US" altLang="zh-CN" sz="2800" dirty="0">
                <a:latin typeface="Consolas" panose="020B0609020204030204" pitchFamily="49" charset="0"/>
              </a:rPr>
              <a:t>;</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a:t>
            </a:r>
            <a:endParaRPr lang="zh-CN" altLang="en-US" sz="2800" dirty="0">
              <a:latin typeface="Consolas" panose="020B0609020204030204" pitchFamily="49" charset="0"/>
            </a:endParaRPr>
          </a:p>
          <a:p>
            <a:pPr marL="0" indent="0">
              <a:buNone/>
            </a:pPr>
            <a:endParaRPr lang="zh-CN" alt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smtClean="0"/>
              <a:t>阻塞流算法分析</a:t>
            </a:r>
            <a:endParaRPr lang="zh-CN" altLang="en-US" dirty="0"/>
          </a:p>
        </p:txBody>
      </p:sp>
      <p:sp>
        <p:nvSpPr>
          <p:cNvPr id="3" name="内容占位符 2"/>
          <p:cNvSpPr>
            <a:spLocks noGrp="1"/>
          </p:cNvSpPr>
          <p:nvPr>
            <p:ph idx="1"/>
          </p:nvPr>
        </p:nvSpPr>
        <p:spPr>
          <a:xfrm>
            <a:off x="1103313" y="2052919"/>
            <a:ext cx="2151164" cy="1684476"/>
          </a:xfrm>
        </p:spPr>
        <p:txBody>
          <a:bodyPr/>
          <a:lstStyle/>
          <a:p>
            <a:r>
              <a:rPr lang="zh-CN" altLang="en-US" dirty="0" smtClean="0"/>
              <a:t>可行流</a:t>
            </a:r>
            <a:endParaRPr lang="en-US" altLang="zh-CN" dirty="0" smtClean="0"/>
          </a:p>
          <a:p>
            <a:r>
              <a:rPr lang="zh-CN" altLang="en-US" dirty="0" smtClean="0"/>
              <a:t>空闲量</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5175105" y="2753682"/>
            <a:ext cx="569062"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4" name="文本框 43"/>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086925" y="2710487"/>
            <a:ext cx="725662" cy="369332"/>
          </a:xfrm>
          <a:prstGeom prst="rect">
            <a:avLst/>
          </a:prstGeom>
          <a:noFill/>
        </p:spPr>
        <p:txBody>
          <a:bodyPr wrap="square" rtlCol="0">
            <a:spAutoFit/>
          </a:bodyPr>
          <a:lstStyle/>
          <a:p>
            <a:r>
              <a:rPr lang="en-US" altLang="zh-CN" dirty="0" smtClean="0"/>
              <a:t>10</a:t>
            </a:r>
            <a:endParaRPr lang="zh-CN" altLang="en-US" dirty="0"/>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dirty="0">
                <a:solidFill>
                  <a:srgbClr val="7030A0"/>
                </a:solidFill>
              </a:rPr>
              <a:t>可行流</a:t>
            </a:r>
            <a:endParaRPr lang="zh-CN" altLang="en-US" sz="2400" dirty="0">
              <a:solidFill>
                <a:srgbClr val="7030A0"/>
              </a:solidFill>
            </a:endParaRPr>
          </a:p>
        </p:txBody>
      </p:sp>
      <p:sp>
        <p:nvSpPr>
          <p:cNvPr id="5" name="文本框 4"/>
          <p:cNvSpPr txBox="1"/>
          <p:nvPr/>
        </p:nvSpPr>
        <p:spPr>
          <a:xfrm>
            <a:off x="11256691" y="1723795"/>
            <a:ext cx="738664" cy="1610592"/>
          </a:xfrm>
          <a:prstGeom prst="rect">
            <a:avLst/>
          </a:prstGeom>
          <a:noFill/>
        </p:spPr>
        <p:txBody>
          <a:bodyPr vert="eaVert" wrap="square" rtlCol="0">
            <a:spAutoFit/>
          </a:bodyPr>
          <a:lstStyle/>
          <a:p>
            <a:r>
              <a:rPr lang="zh-CN" altLang="en-US" sz="3600" dirty="0" smtClean="0"/>
              <a:t>第一轮</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2"/>
                                        </p:tgtEl>
                                        <p:attrNameLst>
                                          <p:attrName>stroke.color</p:attrName>
                                        </p:attrNameLst>
                                      </p:cBhvr>
                                      <p:to>
                                        <a:srgbClr val="FFC000"/>
                                      </p:to>
                                    </p:animClr>
                                    <p:set>
                                      <p:cBhvr>
                                        <p:cTn id="7" dur="250" fill="hold"/>
                                        <p:tgtEl>
                                          <p:spTgt spid="22"/>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4"/>
                                        </p:tgtEl>
                                        <p:attrNameLst>
                                          <p:attrName>stroke.color</p:attrName>
                                        </p:attrNameLst>
                                      </p:cBhvr>
                                      <p:to>
                                        <a:srgbClr val="FFC000"/>
                                      </p:to>
                                    </p:animClr>
                                    <p:set>
                                      <p:cBhvr>
                                        <p:cTn id="11" dur="250" fill="hold"/>
                                        <p:tgtEl>
                                          <p:spTgt spid="24"/>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32"/>
                                        </p:tgtEl>
                                        <p:attrNameLst>
                                          <p:attrName>stroke.color</p:attrName>
                                        </p:attrNameLst>
                                      </p:cBhvr>
                                      <p:to>
                                        <a:srgbClr val="FFC000"/>
                                      </p:to>
                                    </p:animClr>
                                    <p:set>
                                      <p:cBhvr>
                                        <p:cTn id="15" dur="250" fill="hold"/>
                                        <p:tgtEl>
                                          <p:spTgt spid="32"/>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3"/>
                                        </p:tgtEl>
                                        <p:attrNameLst>
                                          <p:attrName>stroke.color</p:attrName>
                                        </p:attrNameLst>
                                      </p:cBhvr>
                                      <p:to>
                                        <a:srgbClr val="FFC000"/>
                                      </p:to>
                                    </p:animClr>
                                    <p:set>
                                      <p:cBhvr>
                                        <p:cTn id="19" dur="250" fill="hold"/>
                                        <p:tgtEl>
                                          <p:spTgt spid="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5134107" y="4945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095885" y="38592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095770" y="616985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527154" y="38881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790063" y="496025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527154" y="623165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475515" y="4945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50" name="文本框 49"/>
          <p:cNvSpPr txBox="1"/>
          <p:nvPr/>
        </p:nvSpPr>
        <p:spPr>
          <a:xfrm>
            <a:off x="5085058"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52" name="文本框 51"/>
          <p:cNvSpPr txBox="1"/>
          <p:nvPr/>
        </p:nvSpPr>
        <p:spPr>
          <a:xfrm>
            <a:off x="6046836" y="379747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54" name="文本框 53"/>
          <p:cNvSpPr txBox="1"/>
          <p:nvPr/>
        </p:nvSpPr>
        <p:spPr>
          <a:xfrm>
            <a:off x="6046721" y="610805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7478105" y="382635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58" name="文本框 57"/>
          <p:cNvSpPr txBox="1"/>
          <p:nvPr/>
        </p:nvSpPr>
        <p:spPr>
          <a:xfrm>
            <a:off x="6755762"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60" name="文本框 59"/>
          <p:cNvSpPr txBox="1"/>
          <p:nvPr/>
        </p:nvSpPr>
        <p:spPr>
          <a:xfrm>
            <a:off x="7478105" y="616985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62" name="文本框 61"/>
          <p:cNvSpPr txBox="1"/>
          <p:nvPr/>
        </p:nvSpPr>
        <p:spPr>
          <a:xfrm>
            <a:off x="8426466"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smtClean="0"/>
              <a:t>阻塞流算法分析</a:t>
            </a:r>
            <a:endParaRPr lang="zh-CN" altLang="en-US" dirty="0"/>
          </a:p>
        </p:txBody>
      </p:sp>
      <p:sp>
        <p:nvSpPr>
          <p:cNvPr id="3" name="内容占位符 2"/>
          <p:cNvSpPr>
            <a:spLocks noGrp="1"/>
          </p:cNvSpPr>
          <p:nvPr>
            <p:ph idx="1"/>
          </p:nvPr>
        </p:nvSpPr>
        <p:spPr>
          <a:xfrm>
            <a:off x="1103313" y="2052919"/>
            <a:ext cx="2151164" cy="1684476"/>
          </a:xfrm>
        </p:spPr>
        <p:txBody>
          <a:bodyPr/>
          <a:lstStyle/>
          <a:p>
            <a:r>
              <a:rPr lang="zh-CN" altLang="en-US" dirty="0" smtClean="0"/>
              <a:t>可行流</a:t>
            </a:r>
            <a:endParaRPr lang="en-US" altLang="zh-CN" dirty="0" smtClean="0"/>
          </a:p>
          <a:p>
            <a:r>
              <a:rPr lang="zh-CN" altLang="en-US" dirty="0" smtClean="0"/>
              <a:t>空闲量</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5220873" y="2753682"/>
            <a:ext cx="523293"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4" name="文本框 43"/>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086925" y="2710487"/>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63" name="直接箭头连接符 62"/>
          <p:cNvCxnSpPr/>
          <p:nvPr/>
        </p:nvCxnSpPr>
        <p:spPr>
          <a:xfrm flipV="1">
            <a:off x="5329791" y="4088504"/>
            <a:ext cx="772843" cy="87924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291423" y="5260443"/>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6410402" y="4127832"/>
            <a:ext cx="472178" cy="83242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6429504" y="4011020"/>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6267057" y="4196304"/>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380515" y="5274886"/>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60" idx="1"/>
          </p:cNvCxnSpPr>
          <p:nvPr/>
        </p:nvCxnSpPr>
        <p:spPr>
          <a:xfrm flipV="1">
            <a:off x="6392381" y="6354524"/>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7" idx="5"/>
          </p:cNvCxnSpPr>
          <p:nvPr/>
        </p:nvCxnSpPr>
        <p:spPr>
          <a:xfrm>
            <a:off x="7058618" y="5228809"/>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0" idx="0"/>
            <a:endCxn id="61" idx="3"/>
          </p:cNvCxnSpPr>
          <p:nvPr/>
        </p:nvCxnSpPr>
        <p:spPr>
          <a:xfrm flipV="1">
            <a:off x="7718105" y="5214366"/>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endCxn id="62" idx="1"/>
          </p:cNvCxnSpPr>
          <p:nvPr/>
        </p:nvCxnSpPr>
        <p:spPr>
          <a:xfrm flipV="1">
            <a:off x="7086755" y="5068676"/>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7058618" y="4166808"/>
            <a:ext cx="522504" cy="87695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811034" y="4101383"/>
            <a:ext cx="776021" cy="8725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5405424" y="4254238"/>
            <a:ext cx="380109" cy="369332"/>
          </a:xfrm>
          <a:prstGeom prst="rect">
            <a:avLst/>
          </a:prstGeom>
          <a:noFill/>
        </p:spPr>
        <p:txBody>
          <a:bodyPr wrap="square" rtlCol="0">
            <a:spAutoFit/>
          </a:bodyPr>
          <a:lstStyle/>
          <a:p>
            <a:r>
              <a:rPr lang="en-US" altLang="zh-CN" dirty="0" smtClean="0"/>
              <a:t>7</a:t>
            </a:r>
            <a:endParaRPr lang="zh-CN" altLang="en-US" dirty="0"/>
          </a:p>
        </p:txBody>
      </p:sp>
      <p:sp>
        <p:nvSpPr>
          <p:cNvPr id="76" name="文本框 75"/>
          <p:cNvSpPr txBox="1"/>
          <p:nvPr/>
        </p:nvSpPr>
        <p:spPr>
          <a:xfrm>
            <a:off x="5183485" y="5650955"/>
            <a:ext cx="578355" cy="369332"/>
          </a:xfrm>
          <a:prstGeom prst="rect">
            <a:avLst/>
          </a:prstGeom>
          <a:noFill/>
        </p:spPr>
        <p:txBody>
          <a:bodyPr wrap="square" rtlCol="0">
            <a:spAutoFit/>
          </a:bodyPr>
          <a:lstStyle/>
          <a:p>
            <a:r>
              <a:rPr lang="en-US" altLang="zh-CN" dirty="0" smtClean="0"/>
              <a:t>20</a:t>
            </a:r>
            <a:endParaRPr lang="zh-CN" altLang="en-US" dirty="0"/>
          </a:p>
        </p:txBody>
      </p:sp>
      <p:sp>
        <p:nvSpPr>
          <p:cNvPr id="77" name="文本框 76"/>
          <p:cNvSpPr txBox="1"/>
          <p:nvPr/>
        </p:nvSpPr>
        <p:spPr>
          <a:xfrm>
            <a:off x="5764328" y="4845055"/>
            <a:ext cx="725662" cy="369332"/>
          </a:xfrm>
          <a:prstGeom prst="rect">
            <a:avLst/>
          </a:prstGeom>
          <a:noFill/>
        </p:spPr>
        <p:txBody>
          <a:bodyPr wrap="square" rtlCol="0">
            <a:spAutoFit/>
          </a:bodyPr>
          <a:lstStyle/>
          <a:p>
            <a:r>
              <a:rPr lang="en-US" altLang="zh-CN" dirty="0" smtClean="0"/>
              <a:t>4</a:t>
            </a:r>
            <a:endParaRPr lang="zh-CN" altLang="en-US" dirty="0"/>
          </a:p>
        </p:txBody>
      </p:sp>
      <p:sp>
        <p:nvSpPr>
          <p:cNvPr id="78" name="文本框 77"/>
          <p:cNvSpPr txBox="1"/>
          <p:nvPr/>
        </p:nvSpPr>
        <p:spPr>
          <a:xfrm>
            <a:off x="6736815" y="3665979"/>
            <a:ext cx="367880" cy="369332"/>
          </a:xfrm>
          <a:prstGeom prst="rect">
            <a:avLst/>
          </a:prstGeom>
          <a:noFill/>
        </p:spPr>
        <p:txBody>
          <a:bodyPr wrap="square" rtlCol="0">
            <a:spAutoFit/>
          </a:bodyPr>
          <a:lstStyle/>
          <a:p>
            <a:r>
              <a:rPr lang="en-US" altLang="zh-CN" dirty="0" smtClean="0"/>
              <a:t>5</a:t>
            </a:r>
            <a:endParaRPr lang="zh-CN" altLang="en-US" dirty="0"/>
          </a:p>
        </p:txBody>
      </p:sp>
      <p:sp>
        <p:nvSpPr>
          <p:cNvPr id="79" name="文本框 78"/>
          <p:cNvSpPr txBox="1"/>
          <p:nvPr/>
        </p:nvSpPr>
        <p:spPr>
          <a:xfrm>
            <a:off x="6572412" y="4251735"/>
            <a:ext cx="348540" cy="369332"/>
          </a:xfrm>
          <a:prstGeom prst="rect">
            <a:avLst/>
          </a:prstGeom>
          <a:noFill/>
        </p:spPr>
        <p:txBody>
          <a:bodyPr wrap="square" rtlCol="0">
            <a:spAutoFit/>
          </a:bodyPr>
          <a:lstStyle/>
          <a:p>
            <a:r>
              <a:rPr lang="en-US" altLang="zh-CN" dirty="0" smtClean="0"/>
              <a:t>0</a:t>
            </a:r>
            <a:endParaRPr lang="zh-CN" altLang="en-US" dirty="0"/>
          </a:p>
        </p:txBody>
      </p:sp>
      <p:sp>
        <p:nvSpPr>
          <p:cNvPr id="80" name="文本框 79"/>
          <p:cNvSpPr txBox="1"/>
          <p:nvPr/>
        </p:nvSpPr>
        <p:spPr>
          <a:xfrm>
            <a:off x="7204040" y="4521776"/>
            <a:ext cx="348891" cy="369332"/>
          </a:xfrm>
          <a:prstGeom prst="rect">
            <a:avLst/>
          </a:prstGeom>
          <a:noFill/>
        </p:spPr>
        <p:txBody>
          <a:bodyPr wrap="square" rtlCol="0">
            <a:spAutoFit/>
          </a:bodyPr>
          <a:lstStyle/>
          <a:p>
            <a:r>
              <a:rPr lang="en-US" altLang="zh-CN" dirty="0" smtClean="0"/>
              <a:t>0</a:t>
            </a:r>
            <a:endParaRPr lang="zh-CN" altLang="en-US" dirty="0"/>
          </a:p>
        </p:txBody>
      </p:sp>
      <p:sp>
        <p:nvSpPr>
          <p:cNvPr id="81" name="文本框 80"/>
          <p:cNvSpPr txBox="1"/>
          <p:nvPr/>
        </p:nvSpPr>
        <p:spPr>
          <a:xfrm>
            <a:off x="6561510" y="5670560"/>
            <a:ext cx="725662" cy="369332"/>
          </a:xfrm>
          <a:prstGeom prst="rect">
            <a:avLst/>
          </a:prstGeom>
          <a:noFill/>
        </p:spPr>
        <p:txBody>
          <a:bodyPr wrap="square" rtlCol="0">
            <a:spAutoFit/>
          </a:bodyPr>
          <a:lstStyle/>
          <a:p>
            <a:r>
              <a:rPr lang="en-US" altLang="zh-CN" dirty="0" smtClean="0"/>
              <a:t>5</a:t>
            </a:r>
            <a:endParaRPr lang="zh-CN" altLang="en-US" dirty="0"/>
          </a:p>
        </p:txBody>
      </p:sp>
      <p:sp>
        <p:nvSpPr>
          <p:cNvPr id="82" name="文本框 81"/>
          <p:cNvSpPr txBox="1"/>
          <p:nvPr/>
        </p:nvSpPr>
        <p:spPr>
          <a:xfrm>
            <a:off x="6684593" y="6058858"/>
            <a:ext cx="725662" cy="369332"/>
          </a:xfrm>
          <a:prstGeom prst="rect">
            <a:avLst/>
          </a:prstGeom>
          <a:noFill/>
        </p:spPr>
        <p:txBody>
          <a:bodyPr wrap="square" rtlCol="0">
            <a:spAutoFit/>
          </a:bodyPr>
          <a:lstStyle/>
          <a:p>
            <a:r>
              <a:rPr lang="en-US" altLang="zh-CN" dirty="0" smtClean="0"/>
              <a:t>5</a:t>
            </a:r>
            <a:endParaRPr lang="zh-CN" altLang="en-US" dirty="0"/>
          </a:p>
        </p:txBody>
      </p:sp>
      <p:sp>
        <p:nvSpPr>
          <p:cNvPr id="83" name="文本框 82"/>
          <p:cNvSpPr txBox="1"/>
          <p:nvPr/>
        </p:nvSpPr>
        <p:spPr>
          <a:xfrm>
            <a:off x="7290713" y="5391893"/>
            <a:ext cx="725662" cy="369332"/>
          </a:xfrm>
          <a:prstGeom prst="rect">
            <a:avLst/>
          </a:prstGeom>
          <a:noFill/>
        </p:spPr>
        <p:txBody>
          <a:bodyPr wrap="square" rtlCol="0">
            <a:spAutoFit/>
          </a:bodyPr>
          <a:lstStyle/>
          <a:p>
            <a:r>
              <a:rPr lang="en-US" altLang="zh-CN" dirty="0" smtClean="0"/>
              <a:t>4</a:t>
            </a:r>
            <a:endParaRPr lang="zh-CN" altLang="en-US" dirty="0"/>
          </a:p>
        </p:txBody>
      </p:sp>
      <p:sp>
        <p:nvSpPr>
          <p:cNvPr id="84" name="文本框 83"/>
          <p:cNvSpPr txBox="1"/>
          <p:nvPr/>
        </p:nvSpPr>
        <p:spPr>
          <a:xfrm>
            <a:off x="7644386" y="4772471"/>
            <a:ext cx="725662" cy="369332"/>
          </a:xfrm>
          <a:prstGeom prst="rect">
            <a:avLst/>
          </a:prstGeom>
          <a:noFill/>
        </p:spPr>
        <p:txBody>
          <a:bodyPr wrap="square" rtlCol="0">
            <a:spAutoFit/>
          </a:bodyPr>
          <a:lstStyle/>
          <a:p>
            <a:r>
              <a:rPr lang="en-US" altLang="zh-CN" dirty="0" smtClean="0"/>
              <a:t>4</a:t>
            </a:r>
            <a:endParaRPr lang="zh-CN" altLang="en-US" dirty="0"/>
          </a:p>
        </p:txBody>
      </p:sp>
      <p:sp>
        <p:nvSpPr>
          <p:cNvPr id="85" name="文本框 84"/>
          <p:cNvSpPr txBox="1"/>
          <p:nvPr/>
        </p:nvSpPr>
        <p:spPr>
          <a:xfrm>
            <a:off x="8158955" y="4173406"/>
            <a:ext cx="725662" cy="369332"/>
          </a:xfrm>
          <a:prstGeom prst="rect">
            <a:avLst/>
          </a:prstGeom>
          <a:noFill/>
        </p:spPr>
        <p:txBody>
          <a:bodyPr wrap="square" rtlCol="0">
            <a:spAutoFit/>
          </a:bodyPr>
          <a:lstStyle/>
          <a:p>
            <a:r>
              <a:rPr lang="en-US" altLang="zh-CN" dirty="0" smtClean="0"/>
              <a:t>3</a:t>
            </a:r>
            <a:endParaRPr lang="zh-CN" altLang="en-US" dirty="0"/>
          </a:p>
        </p:txBody>
      </p:sp>
      <p:sp>
        <p:nvSpPr>
          <p:cNvPr id="86" name="文本框 85"/>
          <p:cNvSpPr txBox="1"/>
          <p:nvPr/>
        </p:nvSpPr>
        <p:spPr>
          <a:xfrm>
            <a:off x="8086925" y="5607760"/>
            <a:ext cx="725662" cy="369332"/>
          </a:xfrm>
          <a:prstGeom prst="rect">
            <a:avLst/>
          </a:prstGeom>
          <a:noFill/>
        </p:spPr>
        <p:txBody>
          <a:bodyPr wrap="square" rtlCol="0">
            <a:spAutoFit/>
          </a:bodyPr>
          <a:lstStyle/>
          <a:p>
            <a:r>
              <a:rPr lang="en-US" altLang="zh-CN" dirty="0" smtClean="0"/>
              <a:t>10</a:t>
            </a:r>
            <a:endParaRPr lang="zh-CN" altLang="en-US" dirty="0"/>
          </a:p>
        </p:txBody>
      </p:sp>
      <p:sp>
        <p:nvSpPr>
          <p:cNvPr id="4" name="文本框 3"/>
          <p:cNvSpPr txBox="1"/>
          <p:nvPr/>
        </p:nvSpPr>
        <p:spPr>
          <a:xfrm>
            <a:off x="4580989" y="677535"/>
            <a:ext cx="1418075" cy="369332"/>
          </a:xfrm>
          <a:prstGeom prst="rect">
            <a:avLst/>
          </a:prstGeom>
          <a:noFill/>
        </p:spPr>
        <p:txBody>
          <a:bodyPr wrap="square" rtlCol="0">
            <a:spAutoFit/>
          </a:bodyPr>
          <a:lstStyle/>
          <a:p>
            <a:r>
              <a:rPr lang="zh-CN" altLang="en-US" dirty="0">
                <a:solidFill>
                  <a:srgbClr val="7030A0"/>
                </a:solidFill>
              </a:rPr>
              <a:t>可行流</a:t>
            </a:r>
            <a:endParaRPr lang="zh-CN" altLang="en-US" dirty="0">
              <a:solidFill>
                <a:srgbClr val="7030A0"/>
              </a:solidFill>
            </a:endParaRPr>
          </a:p>
        </p:txBody>
      </p:sp>
      <p:sp>
        <p:nvSpPr>
          <p:cNvPr id="5" name="文本框 4"/>
          <p:cNvSpPr txBox="1"/>
          <p:nvPr/>
        </p:nvSpPr>
        <p:spPr>
          <a:xfrm>
            <a:off x="4586327" y="3603478"/>
            <a:ext cx="1322853" cy="369332"/>
          </a:xfrm>
          <a:prstGeom prst="rect">
            <a:avLst/>
          </a:prstGeom>
          <a:noFill/>
        </p:spPr>
        <p:txBody>
          <a:bodyPr wrap="square" rtlCol="0">
            <a:spAutoFit/>
          </a:bodyPr>
          <a:lstStyle/>
          <a:p>
            <a:r>
              <a:rPr lang="zh-CN" altLang="en-US" dirty="0">
                <a:solidFill>
                  <a:srgbClr val="7030A0"/>
                </a:solidFill>
              </a:rPr>
              <a:t>空闲量</a:t>
            </a:r>
            <a:endParaRPr lang="zh-CN" altLang="en-US" dirty="0">
              <a:solidFill>
                <a:srgbClr val="7030A0"/>
              </a:solidFill>
            </a:endParaRPr>
          </a:p>
        </p:txBody>
      </p:sp>
      <p:sp>
        <p:nvSpPr>
          <p:cNvPr id="6" name="文本框 5"/>
          <p:cNvSpPr txBox="1"/>
          <p:nvPr/>
        </p:nvSpPr>
        <p:spPr>
          <a:xfrm>
            <a:off x="1445342" y="4127832"/>
            <a:ext cx="1002891" cy="369332"/>
          </a:xfrm>
          <a:prstGeom prst="rect">
            <a:avLst/>
          </a:prstGeom>
          <a:noFill/>
        </p:spPr>
        <p:txBody>
          <a:bodyPr wrap="square" rtlCol="0">
            <a:spAutoFit/>
          </a:bodyPr>
          <a:lstStyle/>
          <a:p>
            <a:r>
              <a:rPr lang="zh-CN" altLang="en-US" dirty="0" smtClean="0"/>
              <a:t>流量：</a:t>
            </a:r>
            <a:r>
              <a:rPr lang="en-US" altLang="zh-CN" dirty="0" smtClean="0"/>
              <a:t>6</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0"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134107" y="4945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095885" y="38592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095770" y="616985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527154" y="38881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790063" y="496025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527154" y="623165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475515" y="4945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5085058"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52" name="文本框 51"/>
          <p:cNvSpPr txBox="1"/>
          <p:nvPr/>
        </p:nvSpPr>
        <p:spPr>
          <a:xfrm>
            <a:off x="6046836" y="379747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54" name="文本框 53"/>
          <p:cNvSpPr txBox="1"/>
          <p:nvPr/>
        </p:nvSpPr>
        <p:spPr>
          <a:xfrm>
            <a:off x="6046721" y="610805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7478105" y="382635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58" name="文本框 57"/>
          <p:cNvSpPr txBox="1"/>
          <p:nvPr/>
        </p:nvSpPr>
        <p:spPr>
          <a:xfrm>
            <a:off x="6755762"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60" name="文本框 59"/>
          <p:cNvSpPr txBox="1"/>
          <p:nvPr/>
        </p:nvSpPr>
        <p:spPr>
          <a:xfrm>
            <a:off x="7478105" y="616985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62" name="文本框 61"/>
          <p:cNvSpPr txBox="1"/>
          <p:nvPr/>
        </p:nvSpPr>
        <p:spPr>
          <a:xfrm>
            <a:off x="8426466" y="48840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smtClean="0"/>
              <a:t>阻塞流算法分析</a:t>
            </a:r>
            <a:endParaRPr lang="zh-CN" altLang="en-US" dirty="0"/>
          </a:p>
        </p:txBody>
      </p:sp>
      <p:sp>
        <p:nvSpPr>
          <p:cNvPr id="3" name="内容占位符 2"/>
          <p:cNvSpPr>
            <a:spLocks noGrp="1"/>
          </p:cNvSpPr>
          <p:nvPr>
            <p:ph idx="1"/>
          </p:nvPr>
        </p:nvSpPr>
        <p:spPr>
          <a:xfrm>
            <a:off x="1103313" y="2052919"/>
            <a:ext cx="2151164" cy="1684476"/>
          </a:xfrm>
        </p:spPr>
        <p:txBody>
          <a:bodyPr/>
          <a:lstStyle/>
          <a:p>
            <a:r>
              <a:rPr lang="zh-CN" altLang="en-US" dirty="0" smtClean="0"/>
              <a:t>可行流</a:t>
            </a:r>
            <a:endParaRPr lang="en-US" altLang="zh-CN" dirty="0" smtClean="0"/>
          </a:p>
          <a:p>
            <a:r>
              <a:rPr lang="zh-CN" altLang="en-US" dirty="0" smtClean="0"/>
              <a:t>空闲量</a:t>
            </a:r>
            <a:endParaRPr lang="zh-CN" altLang="en-US" dirty="0"/>
          </a:p>
        </p:txBody>
      </p:sp>
      <p:cxnSp>
        <p:nvCxnSpPr>
          <p:cNvPr id="63" name="直接箭头连接符 62"/>
          <p:cNvCxnSpPr/>
          <p:nvPr/>
        </p:nvCxnSpPr>
        <p:spPr>
          <a:xfrm flipV="1">
            <a:off x="5329791" y="4088504"/>
            <a:ext cx="772843" cy="87924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291423" y="5260443"/>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6267057" y="4196304"/>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380515" y="5274886"/>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60" idx="1"/>
          </p:cNvCxnSpPr>
          <p:nvPr/>
        </p:nvCxnSpPr>
        <p:spPr>
          <a:xfrm flipV="1">
            <a:off x="6392381" y="6354524"/>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7" idx="5"/>
          </p:cNvCxnSpPr>
          <p:nvPr/>
        </p:nvCxnSpPr>
        <p:spPr>
          <a:xfrm>
            <a:off x="7058618" y="5228809"/>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0" idx="0"/>
            <a:endCxn id="61" idx="3"/>
          </p:cNvCxnSpPr>
          <p:nvPr/>
        </p:nvCxnSpPr>
        <p:spPr>
          <a:xfrm flipV="1">
            <a:off x="7718105" y="5214366"/>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endCxn id="62" idx="1"/>
          </p:cNvCxnSpPr>
          <p:nvPr/>
        </p:nvCxnSpPr>
        <p:spPr>
          <a:xfrm flipV="1">
            <a:off x="7086755" y="5068676"/>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811034" y="4101383"/>
            <a:ext cx="776021" cy="8725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5405424" y="4254238"/>
            <a:ext cx="380109" cy="369332"/>
          </a:xfrm>
          <a:prstGeom prst="rect">
            <a:avLst/>
          </a:prstGeom>
          <a:noFill/>
        </p:spPr>
        <p:txBody>
          <a:bodyPr wrap="square" rtlCol="0">
            <a:spAutoFit/>
          </a:bodyPr>
          <a:lstStyle/>
          <a:p>
            <a:r>
              <a:rPr lang="en-US" altLang="zh-CN" dirty="0" smtClean="0"/>
              <a:t>7</a:t>
            </a:r>
            <a:endParaRPr lang="zh-CN" altLang="en-US" dirty="0"/>
          </a:p>
        </p:txBody>
      </p:sp>
      <p:sp>
        <p:nvSpPr>
          <p:cNvPr id="76" name="文本框 75"/>
          <p:cNvSpPr txBox="1"/>
          <p:nvPr/>
        </p:nvSpPr>
        <p:spPr>
          <a:xfrm>
            <a:off x="5287882" y="5650955"/>
            <a:ext cx="473958" cy="369332"/>
          </a:xfrm>
          <a:prstGeom prst="rect">
            <a:avLst/>
          </a:prstGeom>
          <a:noFill/>
        </p:spPr>
        <p:txBody>
          <a:bodyPr wrap="square" rtlCol="0">
            <a:spAutoFit/>
          </a:bodyPr>
          <a:lstStyle/>
          <a:p>
            <a:r>
              <a:rPr lang="en-US" altLang="zh-CN" dirty="0" smtClean="0"/>
              <a:t>20</a:t>
            </a:r>
            <a:endParaRPr lang="zh-CN" altLang="en-US" dirty="0"/>
          </a:p>
        </p:txBody>
      </p:sp>
      <p:sp>
        <p:nvSpPr>
          <p:cNvPr id="77" name="文本框 76"/>
          <p:cNvSpPr txBox="1"/>
          <p:nvPr/>
        </p:nvSpPr>
        <p:spPr>
          <a:xfrm>
            <a:off x="5764328" y="4845055"/>
            <a:ext cx="725662" cy="369332"/>
          </a:xfrm>
          <a:prstGeom prst="rect">
            <a:avLst/>
          </a:prstGeom>
          <a:noFill/>
        </p:spPr>
        <p:txBody>
          <a:bodyPr wrap="square" rtlCol="0">
            <a:spAutoFit/>
          </a:bodyPr>
          <a:lstStyle/>
          <a:p>
            <a:r>
              <a:rPr lang="en-US" altLang="zh-CN" dirty="0" smtClean="0"/>
              <a:t>4</a:t>
            </a:r>
            <a:endParaRPr lang="zh-CN" altLang="en-US" dirty="0"/>
          </a:p>
        </p:txBody>
      </p:sp>
      <p:sp>
        <p:nvSpPr>
          <p:cNvPr id="81" name="文本框 80"/>
          <p:cNvSpPr txBox="1"/>
          <p:nvPr/>
        </p:nvSpPr>
        <p:spPr>
          <a:xfrm>
            <a:off x="6561510" y="5670560"/>
            <a:ext cx="725662" cy="369332"/>
          </a:xfrm>
          <a:prstGeom prst="rect">
            <a:avLst/>
          </a:prstGeom>
          <a:noFill/>
        </p:spPr>
        <p:txBody>
          <a:bodyPr wrap="square" rtlCol="0">
            <a:spAutoFit/>
          </a:bodyPr>
          <a:lstStyle/>
          <a:p>
            <a:r>
              <a:rPr lang="en-US" altLang="zh-CN" dirty="0" smtClean="0"/>
              <a:t>5</a:t>
            </a:r>
            <a:endParaRPr lang="zh-CN" altLang="en-US" dirty="0"/>
          </a:p>
        </p:txBody>
      </p:sp>
      <p:sp>
        <p:nvSpPr>
          <p:cNvPr id="82" name="文本框 81"/>
          <p:cNvSpPr txBox="1"/>
          <p:nvPr/>
        </p:nvSpPr>
        <p:spPr>
          <a:xfrm>
            <a:off x="6684593" y="6058858"/>
            <a:ext cx="725662" cy="369332"/>
          </a:xfrm>
          <a:prstGeom prst="rect">
            <a:avLst/>
          </a:prstGeom>
          <a:noFill/>
        </p:spPr>
        <p:txBody>
          <a:bodyPr wrap="square" rtlCol="0">
            <a:spAutoFit/>
          </a:bodyPr>
          <a:lstStyle/>
          <a:p>
            <a:r>
              <a:rPr lang="en-US" altLang="zh-CN" dirty="0" smtClean="0"/>
              <a:t>5</a:t>
            </a:r>
            <a:endParaRPr lang="zh-CN" altLang="en-US" dirty="0"/>
          </a:p>
        </p:txBody>
      </p:sp>
      <p:sp>
        <p:nvSpPr>
          <p:cNvPr id="83" name="文本框 82"/>
          <p:cNvSpPr txBox="1"/>
          <p:nvPr/>
        </p:nvSpPr>
        <p:spPr>
          <a:xfrm>
            <a:off x="7290713" y="5391893"/>
            <a:ext cx="725662" cy="369332"/>
          </a:xfrm>
          <a:prstGeom prst="rect">
            <a:avLst/>
          </a:prstGeom>
          <a:noFill/>
        </p:spPr>
        <p:txBody>
          <a:bodyPr wrap="square" rtlCol="0">
            <a:spAutoFit/>
          </a:bodyPr>
          <a:lstStyle/>
          <a:p>
            <a:r>
              <a:rPr lang="en-US" altLang="zh-CN" dirty="0" smtClean="0"/>
              <a:t>4</a:t>
            </a:r>
            <a:endParaRPr lang="zh-CN" altLang="en-US" dirty="0"/>
          </a:p>
        </p:txBody>
      </p:sp>
      <p:sp>
        <p:nvSpPr>
          <p:cNvPr id="84" name="文本框 83"/>
          <p:cNvSpPr txBox="1"/>
          <p:nvPr/>
        </p:nvSpPr>
        <p:spPr>
          <a:xfrm>
            <a:off x="7644386" y="4772471"/>
            <a:ext cx="725662" cy="369332"/>
          </a:xfrm>
          <a:prstGeom prst="rect">
            <a:avLst/>
          </a:prstGeom>
          <a:noFill/>
        </p:spPr>
        <p:txBody>
          <a:bodyPr wrap="square" rtlCol="0">
            <a:spAutoFit/>
          </a:bodyPr>
          <a:lstStyle/>
          <a:p>
            <a:r>
              <a:rPr lang="en-US" altLang="zh-CN" dirty="0" smtClean="0"/>
              <a:t>4</a:t>
            </a:r>
            <a:endParaRPr lang="zh-CN" altLang="en-US" dirty="0"/>
          </a:p>
        </p:txBody>
      </p:sp>
      <p:sp>
        <p:nvSpPr>
          <p:cNvPr id="85" name="文本框 84"/>
          <p:cNvSpPr txBox="1"/>
          <p:nvPr/>
        </p:nvSpPr>
        <p:spPr>
          <a:xfrm>
            <a:off x="8158955" y="4173406"/>
            <a:ext cx="725662" cy="369332"/>
          </a:xfrm>
          <a:prstGeom prst="rect">
            <a:avLst/>
          </a:prstGeom>
          <a:noFill/>
        </p:spPr>
        <p:txBody>
          <a:bodyPr wrap="square" rtlCol="0">
            <a:spAutoFit/>
          </a:bodyPr>
          <a:lstStyle/>
          <a:p>
            <a:r>
              <a:rPr lang="en-US" altLang="zh-CN" dirty="0" smtClean="0"/>
              <a:t>3</a:t>
            </a:r>
            <a:endParaRPr lang="zh-CN" altLang="en-US" dirty="0"/>
          </a:p>
        </p:txBody>
      </p:sp>
      <p:sp>
        <p:nvSpPr>
          <p:cNvPr id="86" name="文本框 85"/>
          <p:cNvSpPr txBox="1"/>
          <p:nvPr/>
        </p:nvSpPr>
        <p:spPr>
          <a:xfrm>
            <a:off x="8086925" y="5607760"/>
            <a:ext cx="725662" cy="369332"/>
          </a:xfrm>
          <a:prstGeom prst="rect">
            <a:avLst/>
          </a:prstGeom>
          <a:noFill/>
        </p:spPr>
        <p:txBody>
          <a:bodyPr wrap="square" rtlCol="0">
            <a:spAutoFit/>
          </a:bodyPr>
          <a:lstStyle/>
          <a:p>
            <a:r>
              <a:rPr lang="en-US" altLang="zh-CN" dirty="0" smtClean="0"/>
              <a:t>10</a:t>
            </a:r>
            <a:endParaRPr lang="zh-CN" altLang="en-US" dirty="0"/>
          </a:p>
        </p:txBody>
      </p:sp>
      <p:sp>
        <p:nvSpPr>
          <p:cNvPr id="5" name="文本框 4"/>
          <p:cNvSpPr txBox="1"/>
          <p:nvPr/>
        </p:nvSpPr>
        <p:spPr>
          <a:xfrm>
            <a:off x="4763255" y="3671199"/>
            <a:ext cx="1322853" cy="369332"/>
          </a:xfrm>
          <a:prstGeom prst="rect">
            <a:avLst/>
          </a:prstGeom>
          <a:noFill/>
        </p:spPr>
        <p:txBody>
          <a:bodyPr wrap="square" rtlCol="0">
            <a:spAutoFit/>
          </a:bodyPr>
          <a:lstStyle/>
          <a:p>
            <a:r>
              <a:rPr lang="zh-CN" altLang="en-US" dirty="0">
                <a:solidFill>
                  <a:srgbClr val="7030A0"/>
                </a:solidFill>
              </a:rPr>
              <a:t>空闲量</a:t>
            </a:r>
            <a:endParaRPr lang="zh-CN" altLang="en-US" dirty="0">
              <a:solidFill>
                <a:srgbClr val="7030A0"/>
              </a:solidFill>
            </a:endParaRPr>
          </a:p>
        </p:txBody>
      </p:sp>
      <p:sp>
        <p:nvSpPr>
          <p:cNvPr id="6" name="文本框 5"/>
          <p:cNvSpPr txBox="1"/>
          <p:nvPr/>
        </p:nvSpPr>
        <p:spPr>
          <a:xfrm>
            <a:off x="1445342" y="4127832"/>
            <a:ext cx="1002891" cy="369332"/>
          </a:xfrm>
          <a:prstGeom prst="rect">
            <a:avLst/>
          </a:prstGeom>
          <a:noFill/>
        </p:spPr>
        <p:txBody>
          <a:bodyPr wrap="square" rtlCol="0">
            <a:spAutoFit/>
          </a:bodyPr>
          <a:lstStyle/>
          <a:p>
            <a:r>
              <a:rPr lang="zh-CN" altLang="en-US" dirty="0" smtClean="0"/>
              <a:t>流量：</a:t>
            </a:r>
            <a:r>
              <a:rPr lang="en-US" altLang="zh-CN" dirty="0" smtClean="0"/>
              <a:t>6</a:t>
            </a:r>
            <a:endParaRPr lang="zh-CN" altLang="en-US" dirty="0"/>
          </a:p>
        </p:txBody>
      </p:sp>
      <p:cxnSp>
        <p:nvCxnSpPr>
          <p:cNvPr id="42" name="直接箭头连接符 41"/>
          <p:cNvCxnSpPr/>
          <p:nvPr/>
        </p:nvCxnSpPr>
        <p:spPr>
          <a:xfrm flipV="1">
            <a:off x="6429504" y="4011020"/>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6736815" y="3665979"/>
            <a:ext cx="367880" cy="369332"/>
          </a:xfrm>
          <a:prstGeom prst="rect">
            <a:avLst/>
          </a:prstGeom>
          <a:noFill/>
        </p:spPr>
        <p:txBody>
          <a:bodyPr wrap="square" rtlCol="0">
            <a:spAutoFit/>
          </a:bodyPr>
          <a:lstStyle/>
          <a:p>
            <a:r>
              <a:rPr lang="en-US" altLang="zh-CN" dirty="0" smtClean="0"/>
              <a:t>5</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883367" y="290954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8845145" y="182301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8845030" y="413359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10276414" y="1851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9539323" y="292398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10276414" y="419539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p:nvPr/>
        </p:nvSpPr>
        <p:spPr>
          <a:xfrm>
            <a:off x="11224775" y="290954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7834318" y="28477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4" name="文本框 13"/>
          <p:cNvSpPr txBox="1"/>
          <p:nvPr/>
        </p:nvSpPr>
        <p:spPr>
          <a:xfrm>
            <a:off x="8796096" y="176121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6" name="文本框 15"/>
          <p:cNvSpPr txBox="1"/>
          <p:nvPr/>
        </p:nvSpPr>
        <p:spPr>
          <a:xfrm>
            <a:off x="8795981" y="407179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8" name="文本框 17"/>
          <p:cNvSpPr txBox="1"/>
          <p:nvPr/>
        </p:nvSpPr>
        <p:spPr>
          <a:xfrm>
            <a:off x="10227365" y="179008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0" name="文本框 19"/>
          <p:cNvSpPr txBox="1"/>
          <p:nvPr/>
        </p:nvSpPr>
        <p:spPr>
          <a:xfrm>
            <a:off x="9505022" y="28477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2" name="文本框 21"/>
          <p:cNvSpPr txBox="1"/>
          <p:nvPr/>
        </p:nvSpPr>
        <p:spPr>
          <a:xfrm>
            <a:off x="10227365" y="413359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4" name="文本框 23"/>
          <p:cNvSpPr txBox="1"/>
          <p:nvPr/>
        </p:nvSpPr>
        <p:spPr>
          <a:xfrm>
            <a:off x="11175726" y="28477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616615" y="237248"/>
            <a:ext cx="9238394" cy="736303"/>
          </a:xfrm>
        </p:spPr>
        <p:txBody>
          <a:bodyPr/>
          <a:lstStyle/>
          <a:p>
            <a:r>
              <a:rPr lang="zh-CN" altLang="en-US" b="1" dirty="0" smtClean="0"/>
              <a:t>网络流相关概念</a:t>
            </a:r>
            <a:endParaRPr lang="zh-CN" altLang="en-US" sz="4800" dirty="0"/>
          </a:p>
        </p:txBody>
      </p:sp>
      <p:sp>
        <p:nvSpPr>
          <p:cNvPr id="79" name="内容占位符 78"/>
          <p:cNvSpPr>
            <a:spLocks noGrp="1"/>
          </p:cNvSpPr>
          <p:nvPr>
            <p:ph idx="1"/>
          </p:nvPr>
        </p:nvSpPr>
        <p:spPr>
          <a:xfrm>
            <a:off x="457035" y="1170039"/>
            <a:ext cx="6914593" cy="5515769"/>
          </a:xfrm>
        </p:spPr>
        <p:txBody>
          <a:bodyPr>
            <a:normAutofit fontScale="62500" lnSpcReduction="20000"/>
          </a:bodyPr>
          <a:lstStyle/>
          <a:p>
            <a:r>
              <a:rPr lang="zh-CN" altLang="en-US" b="1" dirty="0">
                <a:solidFill>
                  <a:srgbClr val="7030A0"/>
                </a:solidFill>
              </a:rPr>
              <a:t>源点：</a:t>
            </a:r>
            <a:r>
              <a:rPr lang="zh-CN" altLang="en-US" dirty="0"/>
              <a:t>有</a:t>
            </a:r>
            <a:r>
              <a:rPr lang="en-US" altLang="zh-CN" dirty="0"/>
              <a:t>n</a:t>
            </a:r>
            <a:r>
              <a:rPr lang="zh-CN" altLang="en-US" dirty="0"/>
              <a:t>个点，有</a:t>
            </a:r>
            <a:r>
              <a:rPr lang="en-US" altLang="zh-CN" dirty="0"/>
              <a:t>m</a:t>
            </a:r>
            <a:r>
              <a:rPr lang="zh-CN" altLang="en-US" dirty="0"/>
              <a:t>条有向边，有一个点很特殊，只出不进，叫做</a:t>
            </a:r>
            <a:r>
              <a:rPr lang="zh-CN" altLang="en-US" b="1" dirty="0"/>
              <a:t>源点</a:t>
            </a:r>
            <a:r>
              <a:rPr lang="zh-CN" altLang="en-US" dirty="0"/>
              <a:t>。</a:t>
            </a:r>
            <a:endParaRPr lang="zh-CN" altLang="en-US" dirty="0"/>
          </a:p>
          <a:p>
            <a:r>
              <a:rPr lang="zh-CN" altLang="en-US" sz="3700" b="1" dirty="0">
                <a:solidFill>
                  <a:srgbClr val="7030A0"/>
                </a:solidFill>
              </a:rPr>
              <a:t>汇点：</a:t>
            </a:r>
            <a:r>
              <a:rPr lang="zh-CN" altLang="en-US" dirty="0"/>
              <a:t>另一个点也很特殊，只进不出，叫做</a:t>
            </a:r>
            <a:r>
              <a:rPr lang="zh-CN" altLang="en-US" b="1" dirty="0"/>
              <a:t>汇点</a:t>
            </a:r>
            <a:r>
              <a:rPr lang="zh-CN" altLang="en-US" dirty="0"/>
              <a:t>。</a:t>
            </a:r>
            <a:endParaRPr lang="zh-CN" altLang="en-US" dirty="0"/>
          </a:p>
          <a:p>
            <a:r>
              <a:rPr lang="zh-CN" altLang="en-US" sz="3700" b="1" dirty="0">
                <a:solidFill>
                  <a:srgbClr val="7030A0"/>
                </a:solidFill>
              </a:rPr>
              <a:t>容量和</a:t>
            </a:r>
            <a:r>
              <a:rPr lang="zh-CN" altLang="en-US" sz="3700" b="1" dirty="0" smtClean="0">
                <a:solidFill>
                  <a:srgbClr val="7030A0"/>
                </a:solidFill>
              </a:rPr>
              <a:t>流量</a:t>
            </a:r>
            <a:endParaRPr lang="en-US" altLang="zh-CN" sz="3700" b="1" dirty="0" smtClean="0">
              <a:solidFill>
                <a:srgbClr val="7030A0"/>
              </a:solidFill>
            </a:endParaRPr>
          </a:p>
          <a:p>
            <a:pPr marL="457200" lvl="1" indent="0">
              <a:buNone/>
            </a:pPr>
            <a:r>
              <a:rPr lang="zh-CN" altLang="en-US" dirty="0" smtClean="0"/>
              <a:t>每</a:t>
            </a:r>
            <a:r>
              <a:rPr lang="zh-CN" altLang="en-US" dirty="0"/>
              <a:t>条有向边上有两个量，</a:t>
            </a:r>
            <a:r>
              <a:rPr lang="zh-CN" altLang="en-US" b="1" dirty="0"/>
              <a:t>容量和</a:t>
            </a:r>
            <a:r>
              <a:rPr lang="zh-CN" altLang="en-US" b="1" dirty="0" smtClean="0"/>
              <a:t>流量</a:t>
            </a:r>
            <a:endParaRPr lang="en-US" altLang="zh-CN" dirty="0" smtClean="0"/>
          </a:p>
          <a:p>
            <a:pPr marL="457200" lvl="1" indent="0">
              <a:buNone/>
            </a:pPr>
            <a:r>
              <a:rPr lang="zh-CN" altLang="en-US" dirty="0" smtClean="0"/>
              <a:t>从</a:t>
            </a:r>
            <a:r>
              <a:rPr lang="en-US" altLang="zh-CN" dirty="0" err="1"/>
              <a:t>i</a:t>
            </a:r>
            <a:r>
              <a:rPr lang="zh-CN" altLang="en-US" dirty="0"/>
              <a:t>到</a:t>
            </a:r>
            <a:r>
              <a:rPr lang="en-US" altLang="zh-CN" dirty="0"/>
              <a:t>j</a:t>
            </a:r>
            <a:r>
              <a:rPr lang="zh-CN" altLang="en-US" dirty="0"/>
              <a:t>的容量通常用</a:t>
            </a:r>
            <a:r>
              <a:rPr lang="en-US" altLang="zh-CN" b="1" dirty="0" smtClean="0"/>
              <a:t>c(</a:t>
            </a:r>
            <a:r>
              <a:rPr lang="en-US" altLang="zh-CN" b="1" dirty="0" err="1" smtClean="0"/>
              <a:t>i,j</a:t>
            </a:r>
            <a:r>
              <a:rPr lang="en-US" altLang="zh-CN" b="1" dirty="0" smtClean="0"/>
              <a:t>)</a:t>
            </a:r>
            <a:r>
              <a:rPr lang="zh-CN" altLang="en-US" dirty="0" smtClean="0"/>
              <a:t>表示，流量</a:t>
            </a:r>
            <a:r>
              <a:rPr lang="zh-CN" altLang="en-US" dirty="0"/>
              <a:t>则通常是</a:t>
            </a:r>
            <a:r>
              <a:rPr lang="en-US" altLang="zh-CN" b="1" dirty="0" smtClean="0"/>
              <a:t>f(</a:t>
            </a:r>
            <a:r>
              <a:rPr lang="en-US" altLang="zh-CN" b="1" dirty="0" err="1" smtClean="0"/>
              <a:t>i,j</a:t>
            </a:r>
            <a:r>
              <a:rPr lang="en-US" altLang="zh-CN" b="1" dirty="0" smtClean="0"/>
              <a:t>)</a:t>
            </a:r>
            <a:endParaRPr lang="en-US" altLang="zh-CN" b="1" dirty="0" smtClean="0"/>
          </a:p>
          <a:p>
            <a:pPr marL="457200" lvl="1" indent="0">
              <a:buNone/>
            </a:pPr>
            <a:r>
              <a:rPr lang="zh-CN" altLang="en-US" dirty="0" smtClean="0"/>
              <a:t>可以</a:t>
            </a:r>
            <a:r>
              <a:rPr lang="zh-CN" altLang="en-US" dirty="0"/>
              <a:t>把这些有向边想象成</a:t>
            </a:r>
            <a:r>
              <a:rPr lang="zh-CN" altLang="en-US" dirty="0" smtClean="0"/>
              <a:t>沟渠：</a:t>
            </a:r>
            <a:endParaRPr lang="en-US" altLang="zh-CN" dirty="0" smtClean="0"/>
          </a:p>
          <a:p>
            <a:pPr marL="857250" lvl="2" indent="0">
              <a:buNone/>
            </a:pPr>
            <a:r>
              <a:rPr lang="zh-CN" altLang="en-US" dirty="0" smtClean="0"/>
              <a:t>流量</a:t>
            </a:r>
            <a:r>
              <a:rPr lang="zh-CN" altLang="en-US" dirty="0"/>
              <a:t>就是这条沟渠的</a:t>
            </a:r>
            <a:r>
              <a:rPr lang="zh-CN" altLang="en-US" dirty="0" smtClean="0"/>
              <a:t>水流量</a:t>
            </a:r>
            <a:endParaRPr lang="en-US" altLang="zh-CN" dirty="0" smtClean="0"/>
          </a:p>
          <a:p>
            <a:pPr marL="857250" lvl="2" indent="0">
              <a:buNone/>
            </a:pPr>
            <a:r>
              <a:rPr lang="zh-CN" altLang="en-US" dirty="0" smtClean="0"/>
              <a:t>容量</a:t>
            </a:r>
            <a:r>
              <a:rPr lang="zh-CN" altLang="en-US" dirty="0"/>
              <a:t>就是沟渠可承受的最大的</a:t>
            </a:r>
            <a:r>
              <a:rPr lang="zh-CN" altLang="en-US" dirty="0" smtClean="0"/>
              <a:t>水流量很</a:t>
            </a:r>
            <a:r>
              <a:rPr lang="zh-CN" altLang="en-US" dirty="0"/>
              <a:t>显然的，流量</a:t>
            </a:r>
            <a:r>
              <a:rPr lang="en-US" altLang="zh-CN" dirty="0"/>
              <a:t>&lt;=</a:t>
            </a:r>
            <a:r>
              <a:rPr lang="zh-CN" altLang="en-US" dirty="0" smtClean="0"/>
              <a:t>容量</a:t>
            </a:r>
            <a:endParaRPr lang="en-US" altLang="zh-CN" dirty="0" smtClean="0"/>
          </a:p>
          <a:p>
            <a:pPr marL="857250" lvl="2" indent="0">
              <a:buNone/>
            </a:pPr>
            <a:r>
              <a:rPr lang="zh-CN" altLang="en-US" dirty="0" smtClean="0"/>
              <a:t>而</a:t>
            </a:r>
            <a:r>
              <a:rPr lang="zh-CN" altLang="en-US" dirty="0"/>
              <a:t>对于每个不是源点和汇点的点来说，可以类比的想象成没有蓄水功能的</a:t>
            </a:r>
            <a:r>
              <a:rPr lang="zh-CN" altLang="en-US" dirty="0" smtClean="0"/>
              <a:t>中转站，所有</a:t>
            </a:r>
            <a:r>
              <a:rPr lang="zh-CN" altLang="en-US" dirty="0"/>
              <a:t>“进入”他们的流量和等于所有从他本身“出去”的流量。</a:t>
            </a:r>
            <a:endParaRPr lang="zh-CN" altLang="en-US" dirty="0"/>
          </a:p>
          <a:p>
            <a:r>
              <a:rPr lang="zh-CN" altLang="en-US" sz="3700" b="1" dirty="0">
                <a:solidFill>
                  <a:srgbClr val="7030A0"/>
                </a:solidFill>
              </a:rPr>
              <a:t>最大流：</a:t>
            </a:r>
            <a:r>
              <a:rPr lang="zh-CN" altLang="en-US" dirty="0"/>
              <a:t>把源点比作水库的话，问题就是求从水库最大可以发出多少</a:t>
            </a:r>
            <a:r>
              <a:rPr lang="zh-CN" altLang="en-US" dirty="0" smtClean="0"/>
              <a:t>水流量不至于</a:t>
            </a:r>
            <a:r>
              <a:rPr lang="zh-CN" altLang="en-US" dirty="0"/>
              <a:t>超过沟渠的容量限制，也就是</a:t>
            </a:r>
            <a:r>
              <a:rPr lang="zh-CN" altLang="en-US" b="1" dirty="0"/>
              <a:t>最大流</a:t>
            </a:r>
            <a:r>
              <a:rPr lang="zh-CN" altLang="en-US" dirty="0" smtClean="0"/>
              <a:t>。</a:t>
            </a:r>
            <a:endParaRPr lang="zh-CN" altLang="en-US" dirty="0"/>
          </a:p>
        </p:txBody>
      </p:sp>
      <p:sp>
        <p:nvSpPr>
          <p:cNvPr id="8" name="文本框 7"/>
          <p:cNvSpPr txBox="1"/>
          <p:nvPr/>
        </p:nvSpPr>
        <p:spPr>
          <a:xfrm>
            <a:off x="8564810" y="4767658"/>
            <a:ext cx="1170039" cy="369332"/>
          </a:xfrm>
          <a:prstGeom prst="rect">
            <a:avLst/>
          </a:prstGeom>
          <a:noFill/>
        </p:spPr>
        <p:txBody>
          <a:bodyPr wrap="square" rtlCol="0">
            <a:spAutoFit/>
          </a:bodyPr>
          <a:lstStyle/>
          <a:p>
            <a:r>
              <a:rPr lang="zh-CN" altLang="en-US" b="1" dirty="0" smtClean="0">
                <a:solidFill>
                  <a:srgbClr val="FF0000"/>
                </a:solidFill>
              </a:rPr>
              <a:t>沟渠</a:t>
            </a:r>
            <a:r>
              <a:rPr lang="en-US" altLang="zh-CN" b="1" dirty="0" smtClean="0"/>
              <a:t>(</a:t>
            </a:r>
            <a:r>
              <a:rPr lang="zh-CN" altLang="en-US" b="1" dirty="0" smtClean="0"/>
              <a:t>弧</a:t>
            </a:r>
            <a:r>
              <a:rPr lang="en-US" altLang="zh-CN" b="1" dirty="0" smtClean="0"/>
              <a:t>)</a:t>
            </a:r>
            <a:endParaRPr lang="zh-CN" altLang="en-US" b="1" dirty="0"/>
          </a:p>
        </p:txBody>
      </p:sp>
      <p:sp>
        <p:nvSpPr>
          <p:cNvPr id="10" name="文本框 9"/>
          <p:cNvSpPr txBox="1"/>
          <p:nvPr/>
        </p:nvSpPr>
        <p:spPr>
          <a:xfrm>
            <a:off x="7252240" y="3221996"/>
            <a:ext cx="461665" cy="1244513"/>
          </a:xfrm>
          <a:prstGeom prst="rect">
            <a:avLst/>
          </a:prstGeom>
          <a:noFill/>
        </p:spPr>
        <p:txBody>
          <a:bodyPr vert="eaVert" wrap="square" rtlCol="0">
            <a:spAutoFit/>
          </a:bodyPr>
          <a:lstStyle/>
          <a:p>
            <a:r>
              <a:rPr lang="zh-CN" altLang="en-US" b="1" dirty="0" smtClean="0">
                <a:solidFill>
                  <a:srgbClr val="FF0000"/>
                </a:solidFill>
              </a:rPr>
              <a:t>水库</a:t>
            </a:r>
            <a:r>
              <a:rPr lang="en-US" altLang="zh-CN" b="1" dirty="0" smtClean="0"/>
              <a:t>(</a:t>
            </a:r>
            <a:r>
              <a:rPr lang="zh-CN" altLang="en-US" b="1" dirty="0" smtClean="0"/>
              <a:t>源点</a:t>
            </a:r>
            <a:r>
              <a:rPr lang="en-US" altLang="zh-CN" b="1" dirty="0" smtClean="0"/>
              <a:t>)</a:t>
            </a:r>
            <a:endParaRPr lang="zh-CN" altLang="en-US" b="1" dirty="0"/>
          </a:p>
        </p:txBody>
      </p:sp>
      <p:sp>
        <p:nvSpPr>
          <p:cNvPr id="12" name="文本框 11"/>
          <p:cNvSpPr txBox="1"/>
          <p:nvPr/>
        </p:nvSpPr>
        <p:spPr>
          <a:xfrm>
            <a:off x="7261642" y="1728100"/>
            <a:ext cx="461665" cy="715464"/>
          </a:xfrm>
          <a:prstGeom prst="rect">
            <a:avLst/>
          </a:prstGeom>
          <a:noFill/>
        </p:spPr>
        <p:txBody>
          <a:bodyPr vert="eaVert" wrap="square" rtlCol="0">
            <a:spAutoFit/>
          </a:bodyPr>
          <a:lstStyle/>
          <a:p>
            <a:r>
              <a:rPr lang="zh-CN" altLang="en-US" b="1" dirty="0" smtClean="0"/>
              <a:t>容量</a:t>
            </a:r>
            <a:endParaRPr lang="zh-CN" altLang="en-US" b="1" dirty="0"/>
          </a:p>
        </p:txBody>
      </p:sp>
      <p:sp>
        <p:nvSpPr>
          <p:cNvPr id="13" name="文本框 12"/>
          <p:cNvSpPr txBox="1"/>
          <p:nvPr/>
        </p:nvSpPr>
        <p:spPr>
          <a:xfrm>
            <a:off x="7991973" y="1358768"/>
            <a:ext cx="644690" cy="369332"/>
          </a:xfrm>
          <a:prstGeom prst="rect">
            <a:avLst/>
          </a:prstGeom>
          <a:noFill/>
        </p:spPr>
        <p:txBody>
          <a:bodyPr vert="horz" wrap="square" rtlCol="0">
            <a:spAutoFit/>
          </a:bodyPr>
          <a:lstStyle/>
          <a:p>
            <a:r>
              <a:rPr lang="zh-CN" altLang="en-US" b="1" dirty="0" smtClean="0"/>
              <a:t>流量</a:t>
            </a:r>
            <a:endParaRPr lang="zh-CN" altLang="en-US" b="1" dirty="0"/>
          </a:p>
        </p:txBody>
      </p:sp>
      <p:cxnSp>
        <p:nvCxnSpPr>
          <p:cNvPr id="9" name="直接箭头连接符 8"/>
          <p:cNvCxnSpPr/>
          <p:nvPr/>
        </p:nvCxnSpPr>
        <p:spPr>
          <a:xfrm flipV="1">
            <a:off x="8079051" y="2052239"/>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3" idx="4"/>
          </p:cNvCxnSpPr>
          <p:nvPr/>
        </p:nvCxnSpPr>
        <p:spPr>
          <a:xfrm>
            <a:off x="8040683" y="3224178"/>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9159662" y="2091567"/>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18" idx="1"/>
          </p:cNvCxnSpPr>
          <p:nvPr/>
        </p:nvCxnSpPr>
        <p:spPr>
          <a:xfrm flipV="1">
            <a:off x="9149268" y="1974755"/>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9016317" y="2160039"/>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19" idx="4"/>
          </p:cNvCxnSpPr>
          <p:nvPr/>
        </p:nvCxnSpPr>
        <p:spPr>
          <a:xfrm flipV="1">
            <a:off x="9129775" y="3238621"/>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endCxn id="22" idx="1"/>
          </p:cNvCxnSpPr>
          <p:nvPr/>
        </p:nvCxnSpPr>
        <p:spPr>
          <a:xfrm flipV="1">
            <a:off x="9141641" y="4318259"/>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9" idx="5"/>
          </p:cNvCxnSpPr>
          <p:nvPr/>
        </p:nvCxnSpPr>
        <p:spPr>
          <a:xfrm>
            <a:off x="9807878" y="3192544"/>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2" idx="0"/>
            <a:endCxn id="23" idx="3"/>
          </p:cNvCxnSpPr>
          <p:nvPr/>
        </p:nvCxnSpPr>
        <p:spPr>
          <a:xfrm flipV="1">
            <a:off x="10467365" y="3178101"/>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24" idx="1"/>
          </p:cNvCxnSpPr>
          <p:nvPr/>
        </p:nvCxnSpPr>
        <p:spPr>
          <a:xfrm flipV="1">
            <a:off x="9836015" y="3032411"/>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9807878" y="2130543"/>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0560294" y="2065118"/>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7648708" y="2305855"/>
            <a:ext cx="725662" cy="369332"/>
          </a:xfrm>
          <a:prstGeom prst="rect">
            <a:avLst/>
          </a:prstGeom>
          <a:noFill/>
        </p:spPr>
        <p:txBody>
          <a:bodyPr wrap="square" rtlCol="0">
            <a:spAutoFit/>
          </a:bodyPr>
          <a:lstStyle/>
          <a:p>
            <a:r>
              <a:rPr lang="en-US" altLang="zh-CN" dirty="0" smtClean="0"/>
              <a:t>13/5</a:t>
            </a:r>
            <a:endParaRPr lang="zh-CN" altLang="en-US" dirty="0"/>
          </a:p>
        </p:txBody>
      </p:sp>
      <p:cxnSp>
        <p:nvCxnSpPr>
          <p:cNvPr id="59" name="直接箭头连接符 58"/>
          <p:cNvCxnSpPr/>
          <p:nvPr/>
        </p:nvCxnSpPr>
        <p:spPr>
          <a:xfrm flipH="1" flipV="1">
            <a:off x="7628991" y="2074852"/>
            <a:ext cx="232564" cy="32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8212554" y="1790089"/>
            <a:ext cx="101764" cy="63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9321672" y="4318259"/>
            <a:ext cx="310169" cy="449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7865277" y="3683877"/>
            <a:ext cx="725662" cy="369332"/>
          </a:xfrm>
          <a:prstGeom prst="rect">
            <a:avLst/>
          </a:prstGeom>
          <a:noFill/>
        </p:spPr>
        <p:txBody>
          <a:bodyPr wrap="square" rtlCol="0">
            <a:spAutoFit/>
          </a:bodyPr>
          <a:lstStyle/>
          <a:p>
            <a:r>
              <a:rPr lang="en-US" altLang="zh-CN" dirty="0" smtClean="0"/>
              <a:t>20/3</a:t>
            </a:r>
            <a:endParaRPr lang="zh-CN" altLang="en-US" dirty="0"/>
          </a:p>
        </p:txBody>
      </p:sp>
      <p:sp>
        <p:nvSpPr>
          <p:cNvPr id="66" name="文本框 65"/>
          <p:cNvSpPr txBox="1"/>
          <p:nvPr/>
        </p:nvSpPr>
        <p:spPr>
          <a:xfrm>
            <a:off x="8513588" y="2808790"/>
            <a:ext cx="725662" cy="369332"/>
          </a:xfrm>
          <a:prstGeom prst="rect">
            <a:avLst/>
          </a:prstGeom>
          <a:noFill/>
        </p:spPr>
        <p:txBody>
          <a:bodyPr wrap="square" rtlCol="0">
            <a:spAutoFit/>
          </a:bodyPr>
          <a:lstStyle/>
          <a:p>
            <a:r>
              <a:rPr lang="en-US" altLang="zh-CN" dirty="0" smtClean="0"/>
              <a:t>4/1</a:t>
            </a:r>
            <a:endParaRPr lang="zh-CN" altLang="en-US" dirty="0"/>
          </a:p>
        </p:txBody>
      </p:sp>
      <p:sp>
        <p:nvSpPr>
          <p:cNvPr id="67" name="文本框 66"/>
          <p:cNvSpPr txBox="1"/>
          <p:nvPr/>
        </p:nvSpPr>
        <p:spPr>
          <a:xfrm>
            <a:off x="9486075" y="1629714"/>
            <a:ext cx="725662" cy="369332"/>
          </a:xfrm>
          <a:prstGeom prst="rect">
            <a:avLst/>
          </a:prstGeom>
          <a:noFill/>
        </p:spPr>
        <p:txBody>
          <a:bodyPr wrap="square" rtlCol="0">
            <a:spAutoFit/>
          </a:bodyPr>
          <a:lstStyle/>
          <a:p>
            <a:r>
              <a:rPr lang="en-US" altLang="zh-CN" dirty="0" smtClean="0"/>
              <a:t>5/3</a:t>
            </a:r>
            <a:endParaRPr lang="zh-CN" altLang="en-US" dirty="0"/>
          </a:p>
        </p:txBody>
      </p:sp>
      <p:sp>
        <p:nvSpPr>
          <p:cNvPr id="68" name="文本框 67"/>
          <p:cNvSpPr txBox="1"/>
          <p:nvPr/>
        </p:nvSpPr>
        <p:spPr>
          <a:xfrm>
            <a:off x="9321672" y="2215470"/>
            <a:ext cx="725662" cy="369332"/>
          </a:xfrm>
          <a:prstGeom prst="rect">
            <a:avLst/>
          </a:prstGeom>
          <a:noFill/>
        </p:spPr>
        <p:txBody>
          <a:bodyPr wrap="square" rtlCol="0">
            <a:spAutoFit/>
          </a:bodyPr>
          <a:lstStyle/>
          <a:p>
            <a:r>
              <a:rPr lang="en-US" altLang="zh-CN" dirty="0" smtClean="0"/>
              <a:t>6/3</a:t>
            </a:r>
            <a:endParaRPr lang="zh-CN" altLang="en-US" dirty="0"/>
          </a:p>
        </p:txBody>
      </p:sp>
      <p:sp>
        <p:nvSpPr>
          <p:cNvPr id="69" name="文本框 68"/>
          <p:cNvSpPr txBox="1"/>
          <p:nvPr/>
        </p:nvSpPr>
        <p:spPr>
          <a:xfrm>
            <a:off x="9953300" y="2485511"/>
            <a:ext cx="725662" cy="369332"/>
          </a:xfrm>
          <a:prstGeom prst="rect">
            <a:avLst/>
          </a:prstGeom>
          <a:noFill/>
        </p:spPr>
        <p:txBody>
          <a:bodyPr wrap="square" rtlCol="0">
            <a:spAutoFit/>
          </a:bodyPr>
          <a:lstStyle/>
          <a:p>
            <a:r>
              <a:rPr lang="en-US" altLang="zh-CN" dirty="0" smtClean="0"/>
              <a:t>6/2</a:t>
            </a:r>
            <a:endParaRPr lang="zh-CN" altLang="en-US" dirty="0"/>
          </a:p>
        </p:txBody>
      </p:sp>
      <p:sp>
        <p:nvSpPr>
          <p:cNvPr id="70" name="文本框 69"/>
          <p:cNvSpPr txBox="1"/>
          <p:nvPr/>
        </p:nvSpPr>
        <p:spPr>
          <a:xfrm>
            <a:off x="9310770" y="3634295"/>
            <a:ext cx="725662" cy="369332"/>
          </a:xfrm>
          <a:prstGeom prst="rect">
            <a:avLst/>
          </a:prstGeom>
          <a:noFill/>
        </p:spPr>
        <p:txBody>
          <a:bodyPr wrap="square" rtlCol="0">
            <a:spAutoFit/>
          </a:bodyPr>
          <a:lstStyle/>
          <a:p>
            <a:r>
              <a:rPr lang="en-US" altLang="zh-CN" dirty="0" smtClean="0"/>
              <a:t>5/2</a:t>
            </a:r>
            <a:endParaRPr lang="zh-CN" altLang="en-US" dirty="0"/>
          </a:p>
        </p:txBody>
      </p:sp>
      <p:sp>
        <p:nvSpPr>
          <p:cNvPr id="71" name="文本框 70"/>
          <p:cNvSpPr txBox="1"/>
          <p:nvPr/>
        </p:nvSpPr>
        <p:spPr>
          <a:xfrm>
            <a:off x="9433853" y="4022593"/>
            <a:ext cx="725662" cy="369332"/>
          </a:xfrm>
          <a:prstGeom prst="rect">
            <a:avLst/>
          </a:prstGeom>
          <a:noFill/>
        </p:spPr>
        <p:txBody>
          <a:bodyPr wrap="square" rtlCol="0">
            <a:spAutoFit/>
          </a:bodyPr>
          <a:lstStyle/>
          <a:p>
            <a:r>
              <a:rPr lang="en-US" altLang="zh-CN" dirty="0" smtClean="0"/>
              <a:t>5/0</a:t>
            </a:r>
            <a:endParaRPr lang="zh-CN" altLang="en-US" dirty="0"/>
          </a:p>
        </p:txBody>
      </p:sp>
      <p:sp>
        <p:nvSpPr>
          <p:cNvPr id="72" name="文本框 71"/>
          <p:cNvSpPr txBox="1"/>
          <p:nvPr/>
        </p:nvSpPr>
        <p:spPr>
          <a:xfrm>
            <a:off x="10039973" y="3355628"/>
            <a:ext cx="725662" cy="369332"/>
          </a:xfrm>
          <a:prstGeom prst="rect">
            <a:avLst/>
          </a:prstGeom>
          <a:noFill/>
        </p:spPr>
        <p:txBody>
          <a:bodyPr wrap="square" rtlCol="0">
            <a:spAutoFit/>
          </a:bodyPr>
          <a:lstStyle/>
          <a:p>
            <a:r>
              <a:rPr lang="en-US" altLang="zh-CN" dirty="0" smtClean="0"/>
              <a:t>4/1</a:t>
            </a:r>
            <a:endParaRPr lang="zh-CN" altLang="en-US" dirty="0"/>
          </a:p>
        </p:txBody>
      </p:sp>
      <p:sp>
        <p:nvSpPr>
          <p:cNvPr id="73" name="文本框 72"/>
          <p:cNvSpPr txBox="1"/>
          <p:nvPr/>
        </p:nvSpPr>
        <p:spPr>
          <a:xfrm>
            <a:off x="10393646" y="2736206"/>
            <a:ext cx="725662" cy="369332"/>
          </a:xfrm>
          <a:prstGeom prst="rect">
            <a:avLst/>
          </a:prstGeom>
          <a:noFill/>
        </p:spPr>
        <p:txBody>
          <a:bodyPr wrap="square" rtlCol="0">
            <a:spAutoFit/>
          </a:bodyPr>
          <a:lstStyle/>
          <a:p>
            <a:r>
              <a:rPr lang="en-US" altLang="zh-CN" dirty="0" smtClean="0"/>
              <a:t>4/2</a:t>
            </a:r>
            <a:endParaRPr lang="zh-CN" altLang="en-US" dirty="0"/>
          </a:p>
        </p:txBody>
      </p:sp>
      <p:sp>
        <p:nvSpPr>
          <p:cNvPr id="74" name="文本框 73"/>
          <p:cNvSpPr txBox="1"/>
          <p:nvPr/>
        </p:nvSpPr>
        <p:spPr>
          <a:xfrm>
            <a:off x="10878977" y="2145927"/>
            <a:ext cx="725662" cy="369332"/>
          </a:xfrm>
          <a:prstGeom prst="rect">
            <a:avLst/>
          </a:prstGeom>
          <a:noFill/>
        </p:spPr>
        <p:txBody>
          <a:bodyPr wrap="square" rtlCol="0">
            <a:spAutoFit/>
          </a:bodyPr>
          <a:lstStyle/>
          <a:p>
            <a:r>
              <a:rPr lang="en-US" altLang="zh-CN" dirty="0" smtClean="0"/>
              <a:t>9/5</a:t>
            </a:r>
            <a:endParaRPr lang="zh-CN" altLang="en-US" dirty="0"/>
          </a:p>
        </p:txBody>
      </p:sp>
      <p:sp>
        <p:nvSpPr>
          <p:cNvPr id="75" name="文本框 74"/>
          <p:cNvSpPr txBox="1"/>
          <p:nvPr/>
        </p:nvSpPr>
        <p:spPr>
          <a:xfrm>
            <a:off x="10836185" y="3571495"/>
            <a:ext cx="725662" cy="369332"/>
          </a:xfrm>
          <a:prstGeom prst="rect">
            <a:avLst/>
          </a:prstGeom>
          <a:noFill/>
        </p:spPr>
        <p:txBody>
          <a:bodyPr wrap="square" rtlCol="0">
            <a:spAutoFit/>
          </a:bodyPr>
          <a:lstStyle/>
          <a:p>
            <a:r>
              <a:rPr lang="en-US" altLang="zh-CN" dirty="0" smtClean="0"/>
              <a:t>10/1</a:t>
            </a:r>
            <a:endParaRPr lang="zh-CN" altLang="en-US" dirty="0"/>
          </a:p>
        </p:txBody>
      </p:sp>
      <p:cxnSp>
        <p:nvCxnSpPr>
          <p:cNvPr id="77" name="直接箭头连接符 76"/>
          <p:cNvCxnSpPr/>
          <p:nvPr/>
        </p:nvCxnSpPr>
        <p:spPr>
          <a:xfrm flipH="1">
            <a:off x="7595781" y="3178101"/>
            <a:ext cx="265955" cy="393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11608691" y="2314427"/>
            <a:ext cx="461665" cy="1435968"/>
          </a:xfrm>
          <a:prstGeom prst="rect">
            <a:avLst/>
          </a:prstGeom>
          <a:noFill/>
        </p:spPr>
        <p:txBody>
          <a:bodyPr vert="eaVert" wrap="square" rtlCol="0">
            <a:spAutoFit/>
          </a:bodyPr>
          <a:lstStyle/>
          <a:p>
            <a:r>
              <a:rPr lang="zh-CN" altLang="en-US" b="1" dirty="0" smtClean="0">
                <a:solidFill>
                  <a:srgbClr val="FF0000"/>
                </a:solidFill>
              </a:rPr>
              <a:t>蓄水池</a:t>
            </a:r>
            <a:r>
              <a:rPr lang="en-US" altLang="zh-CN" b="1" dirty="0" smtClean="0"/>
              <a:t>(</a:t>
            </a:r>
            <a:r>
              <a:rPr lang="zh-CN" altLang="en-US" b="1" dirty="0" smtClean="0"/>
              <a:t>汇点</a:t>
            </a:r>
            <a:r>
              <a:rPr lang="en-US" altLang="zh-CN" b="1" dirty="0" smtClean="0"/>
              <a:t>)</a:t>
            </a:r>
            <a:endParaRPr lang="zh-CN" altLang="en-US" b="1" dirty="0"/>
          </a:p>
        </p:txBody>
      </p:sp>
      <p:sp>
        <p:nvSpPr>
          <p:cNvPr id="80" name="文本框 79"/>
          <p:cNvSpPr txBox="1"/>
          <p:nvPr/>
        </p:nvSpPr>
        <p:spPr>
          <a:xfrm>
            <a:off x="7780253" y="5296769"/>
            <a:ext cx="3960875" cy="646331"/>
          </a:xfrm>
          <a:prstGeom prst="rect">
            <a:avLst/>
          </a:prstGeom>
          <a:noFill/>
        </p:spPr>
        <p:txBody>
          <a:bodyPr wrap="square" rtlCol="0">
            <a:spAutoFit/>
          </a:bodyPr>
          <a:lstStyle/>
          <a:p>
            <a:r>
              <a:rPr lang="zh-CN" altLang="en-US" dirty="0" smtClean="0"/>
              <a:t>即求每单位时间最多能从起点输送多少水到终点</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椭圆 88"/>
          <p:cNvSpPr/>
          <p:nvPr/>
        </p:nvSpPr>
        <p:spPr>
          <a:xfrm>
            <a:off x="5755118" y="74287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4793340" y="1829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p:cNvSpPr/>
          <p:nvPr/>
        </p:nvSpPr>
        <p:spPr>
          <a:xfrm>
            <a:off x="5755003" y="30534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7186387" y="77175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椭圆 94"/>
          <p:cNvSpPr/>
          <p:nvPr/>
        </p:nvSpPr>
        <p:spPr>
          <a:xfrm>
            <a:off x="6449296" y="184385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椭圆 96"/>
          <p:cNvSpPr/>
          <p:nvPr/>
        </p:nvSpPr>
        <p:spPr>
          <a:xfrm>
            <a:off x="7186387" y="311525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8134748" y="1829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文本框 87"/>
          <p:cNvSpPr txBox="1"/>
          <p:nvPr/>
        </p:nvSpPr>
        <p:spPr>
          <a:xfrm>
            <a:off x="4744291"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5706069" y="68107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5705954" y="299165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7137338" y="7099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6" name="文本框 95"/>
          <p:cNvSpPr txBox="1"/>
          <p:nvPr/>
        </p:nvSpPr>
        <p:spPr>
          <a:xfrm>
            <a:off x="6414995"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8" name="文本框 97"/>
          <p:cNvSpPr txBox="1"/>
          <p:nvPr/>
        </p:nvSpPr>
        <p:spPr>
          <a:xfrm>
            <a:off x="7137338" y="30534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00" name="文本框 99"/>
          <p:cNvSpPr txBox="1"/>
          <p:nvPr/>
        </p:nvSpPr>
        <p:spPr>
          <a:xfrm>
            <a:off x="8085699"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83547" y="176257"/>
            <a:ext cx="9404723" cy="1400530"/>
          </a:xfrm>
        </p:spPr>
        <p:txBody>
          <a:bodyPr/>
          <a:lstStyle/>
          <a:p>
            <a:r>
              <a:rPr lang="zh-CN" altLang="en-US" dirty="0" smtClean="0"/>
              <a:t>阻塞流算法分析</a:t>
            </a:r>
            <a:endParaRPr lang="zh-CN" altLang="en-US" dirty="0"/>
          </a:p>
        </p:txBody>
      </p:sp>
      <p:sp>
        <p:nvSpPr>
          <p:cNvPr id="3" name="内容占位符 2"/>
          <p:cNvSpPr>
            <a:spLocks noGrp="1"/>
          </p:cNvSpPr>
          <p:nvPr>
            <p:ph idx="1"/>
          </p:nvPr>
        </p:nvSpPr>
        <p:spPr>
          <a:xfrm>
            <a:off x="1103313" y="2052919"/>
            <a:ext cx="2082339" cy="2242063"/>
          </a:xfrm>
        </p:spPr>
        <p:txBody>
          <a:bodyPr/>
          <a:lstStyle/>
          <a:p>
            <a:r>
              <a:rPr lang="zh-CN" altLang="en-US" dirty="0" smtClean="0"/>
              <a:t>可行流</a:t>
            </a:r>
            <a:endParaRPr lang="en-US" altLang="zh-CN" dirty="0" smtClean="0"/>
          </a:p>
          <a:p>
            <a:r>
              <a:rPr lang="zh-CN" altLang="en-US" dirty="0" smtClean="0"/>
              <a:t>阻塞流</a:t>
            </a:r>
            <a:endParaRPr lang="zh-CN" altLang="en-US" dirty="0"/>
          </a:p>
        </p:txBody>
      </p:sp>
      <p:cxnSp>
        <p:nvCxnSpPr>
          <p:cNvPr id="101" name="直接箭头连接符 100"/>
          <p:cNvCxnSpPr/>
          <p:nvPr/>
        </p:nvCxnSpPr>
        <p:spPr>
          <a:xfrm flipV="1">
            <a:off x="4989024" y="972101"/>
            <a:ext cx="772843" cy="87924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7" idx="4"/>
          </p:cNvCxnSpPr>
          <p:nvPr/>
        </p:nvCxnSpPr>
        <p:spPr>
          <a:xfrm>
            <a:off x="4950656" y="214404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5926290" y="107990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a:endCxn id="95" idx="4"/>
          </p:cNvCxnSpPr>
          <p:nvPr/>
        </p:nvCxnSpPr>
        <p:spPr>
          <a:xfrm flipV="1">
            <a:off x="6039748" y="215848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a:endCxn id="98" idx="1"/>
          </p:cNvCxnSpPr>
          <p:nvPr/>
        </p:nvCxnSpPr>
        <p:spPr>
          <a:xfrm flipV="1">
            <a:off x="6051614" y="323812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95" idx="5"/>
          </p:cNvCxnSpPr>
          <p:nvPr/>
        </p:nvCxnSpPr>
        <p:spPr>
          <a:xfrm>
            <a:off x="6717851" y="211240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98" idx="0"/>
            <a:endCxn id="99" idx="3"/>
          </p:cNvCxnSpPr>
          <p:nvPr/>
        </p:nvCxnSpPr>
        <p:spPr>
          <a:xfrm flipV="1">
            <a:off x="7377338" y="209796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endCxn id="100" idx="1"/>
          </p:cNvCxnSpPr>
          <p:nvPr/>
        </p:nvCxnSpPr>
        <p:spPr>
          <a:xfrm flipV="1">
            <a:off x="6745988" y="195227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a:off x="7470267" y="984980"/>
            <a:ext cx="776021" cy="8725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5075152" y="1150521"/>
            <a:ext cx="380109" cy="369332"/>
          </a:xfrm>
          <a:prstGeom prst="rect">
            <a:avLst/>
          </a:prstGeom>
          <a:noFill/>
        </p:spPr>
        <p:txBody>
          <a:bodyPr wrap="square" rtlCol="0">
            <a:spAutoFit/>
          </a:bodyPr>
          <a:lstStyle/>
          <a:p>
            <a:r>
              <a:rPr lang="en-US" altLang="zh-CN" dirty="0" smtClean="0"/>
              <a:t>7</a:t>
            </a:r>
            <a:endParaRPr lang="zh-CN" altLang="en-US" dirty="0"/>
          </a:p>
        </p:txBody>
      </p:sp>
      <p:sp>
        <p:nvSpPr>
          <p:cNvPr id="114" name="文本框 113"/>
          <p:cNvSpPr txBox="1"/>
          <p:nvPr/>
        </p:nvSpPr>
        <p:spPr>
          <a:xfrm>
            <a:off x="4947115" y="2534837"/>
            <a:ext cx="457952" cy="369332"/>
          </a:xfrm>
          <a:prstGeom prst="rect">
            <a:avLst/>
          </a:prstGeom>
          <a:noFill/>
        </p:spPr>
        <p:txBody>
          <a:bodyPr wrap="square" rtlCol="0">
            <a:spAutoFit/>
          </a:bodyPr>
          <a:lstStyle/>
          <a:p>
            <a:r>
              <a:rPr lang="en-US" altLang="zh-CN" dirty="0" smtClean="0"/>
              <a:t>20</a:t>
            </a:r>
            <a:endParaRPr lang="zh-CN" altLang="en-US" dirty="0"/>
          </a:p>
        </p:txBody>
      </p:sp>
      <p:sp>
        <p:nvSpPr>
          <p:cNvPr id="115" name="文本框 114"/>
          <p:cNvSpPr txBox="1"/>
          <p:nvPr/>
        </p:nvSpPr>
        <p:spPr>
          <a:xfrm>
            <a:off x="5423561" y="172865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9" name="文本框 118"/>
          <p:cNvSpPr txBox="1"/>
          <p:nvPr/>
        </p:nvSpPr>
        <p:spPr>
          <a:xfrm>
            <a:off x="6220743" y="2554157"/>
            <a:ext cx="725662" cy="369332"/>
          </a:xfrm>
          <a:prstGeom prst="rect">
            <a:avLst/>
          </a:prstGeom>
          <a:noFill/>
        </p:spPr>
        <p:txBody>
          <a:bodyPr wrap="square" rtlCol="0">
            <a:spAutoFit/>
          </a:bodyPr>
          <a:lstStyle/>
          <a:p>
            <a:r>
              <a:rPr lang="en-US" altLang="zh-CN" dirty="0" smtClean="0"/>
              <a:t>5</a:t>
            </a:r>
            <a:endParaRPr lang="zh-CN" altLang="en-US" dirty="0"/>
          </a:p>
        </p:txBody>
      </p:sp>
      <p:sp>
        <p:nvSpPr>
          <p:cNvPr id="120" name="文本框 119"/>
          <p:cNvSpPr txBox="1"/>
          <p:nvPr/>
        </p:nvSpPr>
        <p:spPr>
          <a:xfrm>
            <a:off x="6343826" y="2942455"/>
            <a:ext cx="725662" cy="369332"/>
          </a:xfrm>
          <a:prstGeom prst="rect">
            <a:avLst/>
          </a:prstGeom>
          <a:noFill/>
        </p:spPr>
        <p:txBody>
          <a:bodyPr wrap="square" rtlCol="0">
            <a:spAutoFit/>
          </a:bodyPr>
          <a:lstStyle/>
          <a:p>
            <a:r>
              <a:rPr lang="en-US" altLang="zh-CN" dirty="0" smtClean="0"/>
              <a:t>5</a:t>
            </a:r>
            <a:endParaRPr lang="zh-CN" altLang="en-US" dirty="0"/>
          </a:p>
        </p:txBody>
      </p:sp>
      <p:sp>
        <p:nvSpPr>
          <p:cNvPr id="121" name="文本框 120"/>
          <p:cNvSpPr txBox="1"/>
          <p:nvPr/>
        </p:nvSpPr>
        <p:spPr>
          <a:xfrm>
            <a:off x="6949946" y="2275490"/>
            <a:ext cx="725662" cy="369332"/>
          </a:xfrm>
          <a:prstGeom prst="rect">
            <a:avLst/>
          </a:prstGeom>
          <a:noFill/>
        </p:spPr>
        <p:txBody>
          <a:bodyPr wrap="square" rtlCol="0">
            <a:spAutoFit/>
          </a:bodyPr>
          <a:lstStyle/>
          <a:p>
            <a:r>
              <a:rPr lang="en-US" altLang="zh-CN" dirty="0" smtClean="0"/>
              <a:t>4</a:t>
            </a:r>
            <a:endParaRPr lang="zh-CN" altLang="en-US" dirty="0"/>
          </a:p>
        </p:txBody>
      </p:sp>
      <p:sp>
        <p:nvSpPr>
          <p:cNvPr id="122" name="文本框 121"/>
          <p:cNvSpPr txBox="1"/>
          <p:nvPr/>
        </p:nvSpPr>
        <p:spPr>
          <a:xfrm>
            <a:off x="7303619" y="1656068"/>
            <a:ext cx="725662" cy="369332"/>
          </a:xfrm>
          <a:prstGeom prst="rect">
            <a:avLst/>
          </a:prstGeom>
          <a:noFill/>
        </p:spPr>
        <p:txBody>
          <a:bodyPr wrap="square" rtlCol="0">
            <a:spAutoFit/>
          </a:bodyPr>
          <a:lstStyle/>
          <a:p>
            <a:r>
              <a:rPr lang="en-US" altLang="zh-CN" dirty="0" smtClean="0"/>
              <a:t>4</a:t>
            </a:r>
            <a:endParaRPr lang="zh-CN" altLang="en-US" dirty="0"/>
          </a:p>
        </p:txBody>
      </p:sp>
      <p:sp>
        <p:nvSpPr>
          <p:cNvPr id="123" name="文本框 122"/>
          <p:cNvSpPr txBox="1"/>
          <p:nvPr/>
        </p:nvSpPr>
        <p:spPr>
          <a:xfrm>
            <a:off x="7818188" y="1057003"/>
            <a:ext cx="725662" cy="369332"/>
          </a:xfrm>
          <a:prstGeom prst="rect">
            <a:avLst/>
          </a:prstGeom>
          <a:noFill/>
        </p:spPr>
        <p:txBody>
          <a:bodyPr wrap="square" rtlCol="0">
            <a:spAutoFit/>
          </a:bodyPr>
          <a:lstStyle/>
          <a:p>
            <a:r>
              <a:rPr lang="en-US" altLang="zh-CN" dirty="0" smtClean="0"/>
              <a:t>3</a:t>
            </a:r>
            <a:endParaRPr lang="zh-CN" altLang="en-US" dirty="0"/>
          </a:p>
        </p:txBody>
      </p:sp>
      <p:sp>
        <p:nvSpPr>
          <p:cNvPr id="124" name="文本框 123"/>
          <p:cNvSpPr txBox="1"/>
          <p:nvPr/>
        </p:nvSpPr>
        <p:spPr>
          <a:xfrm>
            <a:off x="7746158" y="2491357"/>
            <a:ext cx="725662" cy="369332"/>
          </a:xfrm>
          <a:prstGeom prst="rect">
            <a:avLst/>
          </a:prstGeom>
          <a:noFill/>
        </p:spPr>
        <p:txBody>
          <a:bodyPr wrap="square" rtlCol="0">
            <a:spAutoFit/>
          </a:bodyPr>
          <a:lstStyle/>
          <a:p>
            <a:r>
              <a:rPr lang="en-US" altLang="zh-CN" dirty="0" smtClean="0"/>
              <a:t>10</a:t>
            </a:r>
            <a:endParaRPr lang="zh-CN" altLang="en-US" dirty="0"/>
          </a:p>
        </p:txBody>
      </p:sp>
      <p:sp>
        <p:nvSpPr>
          <p:cNvPr id="125" name="文本框 124"/>
          <p:cNvSpPr txBox="1"/>
          <p:nvPr/>
        </p:nvSpPr>
        <p:spPr>
          <a:xfrm>
            <a:off x="4305685" y="657868"/>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127" name="文本框 126"/>
          <p:cNvSpPr txBox="1"/>
          <p:nvPr/>
        </p:nvSpPr>
        <p:spPr>
          <a:xfrm>
            <a:off x="1445342" y="4127832"/>
            <a:ext cx="1740310" cy="369332"/>
          </a:xfrm>
          <a:prstGeom prst="rect">
            <a:avLst/>
          </a:prstGeom>
          <a:noFill/>
        </p:spPr>
        <p:txBody>
          <a:bodyPr wrap="square" rtlCol="0">
            <a:spAutoFit/>
          </a:bodyPr>
          <a:lstStyle/>
          <a:p>
            <a:r>
              <a:rPr lang="zh-CN" altLang="en-US" dirty="0" smtClean="0"/>
              <a:t>流量：</a:t>
            </a:r>
            <a:r>
              <a:rPr lang="en-US" altLang="zh-CN" dirty="0" smtClean="0"/>
              <a:t>6</a:t>
            </a:r>
            <a:endParaRPr lang="zh-CN" altLang="en-US" dirty="0"/>
          </a:p>
        </p:txBody>
      </p:sp>
      <p:sp>
        <p:nvSpPr>
          <p:cNvPr id="128" name="文本框 127"/>
          <p:cNvSpPr txBox="1"/>
          <p:nvPr/>
        </p:nvSpPr>
        <p:spPr>
          <a:xfrm>
            <a:off x="11256691" y="1723795"/>
            <a:ext cx="738664" cy="1610592"/>
          </a:xfrm>
          <a:prstGeom prst="rect">
            <a:avLst/>
          </a:prstGeom>
          <a:noFill/>
        </p:spPr>
        <p:txBody>
          <a:bodyPr vert="eaVert" wrap="square" rtlCol="0">
            <a:spAutoFit/>
          </a:bodyPr>
          <a:lstStyle/>
          <a:p>
            <a:r>
              <a:rPr lang="zh-CN" altLang="en-US" sz="3600" dirty="0" smtClean="0"/>
              <a:t>第二轮</a:t>
            </a:r>
            <a:endParaRPr lang="zh-CN" altLang="en-US" sz="3600" dirty="0"/>
          </a:p>
        </p:txBody>
      </p:sp>
      <p:cxnSp>
        <p:nvCxnSpPr>
          <p:cNvPr id="43" name="直接箭头连接符 42"/>
          <p:cNvCxnSpPr/>
          <p:nvPr/>
        </p:nvCxnSpPr>
        <p:spPr>
          <a:xfrm flipV="1">
            <a:off x="6081935" y="906883"/>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458636" y="551990"/>
            <a:ext cx="433790" cy="369332"/>
          </a:xfrm>
          <a:prstGeom prst="rect">
            <a:avLst/>
          </a:prstGeom>
          <a:noFill/>
        </p:spPr>
        <p:txBody>
          <a:bodyPr wrap="square" rtlCol="0">
            <a:spAutoFit/>
          </a:bodyPr>
          <a:lstStyle/>
          <a:p>
            <a:r>
              <a:rPr lang="en-US" altLang="zh-CN" dirty="0" smtClean="0"/>
              <a:t>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101"/>
                                        </p:tgtEl>
                                        <p:attrNameLst>
                                          <p:attrName>stroke.color</p:attrName>
                                        </p:attrNameLst>
                                      </p:cBhvr>
                                      <p:to>
                                        <a:schemeClr val="accent2"/>
                                      </p:to>
                                    </p:animClr>
                                    <p:set>
                                      <p:cBhvr>
                                        <p:cTn id="7" dur="250" fill="hold"/>
                                        <p:tgtEl>
                                          <p:spTgt spid="101"/>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43"/>
                                        </p:tgtEl>
                                        <p:attrNameLst>
                                          <p:attrName>stroke.color</p:attrName>
                                        </p:attrNameLst>
                                      </p:cBhvr>
                                      <p:to>
                                        <a:schemeClr val="accent2"/>
                                      </p:to>
                                    </p:animClr>
                                    <p:set>
                                      <p:cBhvr>
                                        <p:cTn id="11" dur="250" fill="hold"/>
                                        <p:tgtEl>
                                          <p:spTgt spid="43"/>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112"/>
                                        </p:tgtEl>
                                        <p:attrNameLst>
                                          <p:attrName>stroke.color</p:attrName>
                                        </p:attrNameLst>
                                      </p:cBhvr>
                                      <p:to>
                                        <a:schemeClr val="accent2"/>
                                      </p:to>
                                    </p:animClr>
                                    <p:set>
                                      <p:cBhvr>
                                        <p:cTn id="15" dur="250" fill="hold"/>
                                        <p:tgtEl>
                                          <p:spTgt spid="1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4858803" y="492614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5820581" y="383961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5820466" y="61501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251850" y="386848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514759" y="49405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251850" y="621199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200211" y="492614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4793340" y="1829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a:off x="5755118" y="74287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p:cNvSpPr/>
          <p:nvPr/>
        </p:nvSpPr>
        <p:spPr>
          <a:xfrm>
            <a:off x="5755003" y="30534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7186387" y="77175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椭圆 94"/>
          <p:cNvSpPr/>
          <p:nvPr/>
        </p:nvSpPr>
        <p:spPr>
          <a:xfrm>
            <a:off x="6449296" y="184385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椭圆 96"/>
          <p:cNvSpPr/>
          <p:nvPr/>
        </p:nvSpPr>
        <p:spPr>
          <a:xfrm>
            <a:off x="7186387" y="311525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8134748" y="1829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4809754" y="486434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52" name="文本框 51"/>
          <p:cNvSpPr txBox="1"/>
          <p:nvPr/>
        </p:nvSpPr>
        <p:spPr>
          <a:xfrm>
            <a:off x="5771532" y="377780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54" name="文本框 53"/>
          <p:cNvSpPr txBox="1"/>
          <p:nvPr/>
        </p:nvSpPr>
        <p:spPr>
          <a:xfrm>
            <a:off x="5771417" y="60883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7202801" y="380668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58" name="文本框 57"/>
          <p:cNvSpPr txBox="1"/>
          <p:nvPr/>
        </p:nvSpPr>
        <p:spPr>
          <a:xfrm>
            <a:off x="6480458" y="486434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60" name="文本框 59"/>
          <p:cNvSpPr txBox="1"/>
          <p:nvPr/>
        </p:nvSpPr>
        <p:spPr>
          <a:xfrm>
            <a:off x="7202801" y="615019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62" name="文本框 61"/>
          <p:cNvSpPr txBox="1"/>
          <p:nvPr/>
        </p:nvSpPr>
        <p:spPr>
          <a:xfrm>
            <a:off x="8151162" y="486434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4744291"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5706069" y="68107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5705954" y="299165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7137338" y="7099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6" name="文本框 95"/>
          <p:cNvSpPr txBox="1"/>
          <p:nvPr/>
        </p:nvSpPr>
        <p:spPr>
          <a:xfrm>
            <a:off x="6414995"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8" name="文本框 97"/>
          <p:cNvSpPr txBox="1"/>
          <p:nvPr/>
        </p:nvSpPr>
        <p:spPr>
          <a:xfrm>
            <a:off x="7137338" y="30534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00" name="文本框 99"/>
          <p:cNvSpPr txBox="1"/>
          <p:nvPr/>
        </p:nvSpPr>
        <p:spPr>
          <a:xfrm>
            <a:off x="8085699" y="1767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83547" y="176257"/>
            <a:ext cx="9404723" cy="1400530"/>
          </a:xfrm>
        </p:spPr>
        <p:txBody>
          <a:bodyPr/>
          <a:lstStyle/>
          <a:p>
            <a:r>
              <a:rPr lang="zh-CN" altLang="en-US" dirty="0" smtClean="0"/>
              <a:t>阻塞流算法分析</a:t>
            </a:r>
            <a:endParaRPr lang="zh-CN" altLang="en-US" dirty="0"/>
          </a:p>
        </p:txBody>
      </p:sp>
      <p:sp>
        <p:nvSpPr>
          <p:cNvPr id="3" name="内容占位符 2"/>
          <p:cNvSpPr>
            <a:spLocks noGrp="1"/>
          </p:cNvSpPr>
          <p:nvPr>
            <p:ph idx="1"/>
          </p:nvPr>
        </p:nvSpPr>
        <p:spPr>
          <a:xfrm>
            <a:off x="1103313" y="2052919"/>
            <a:ext cx="2082339" cy="2242063"/>
          </a:xfrm>
        </p:spPr>
        <p:txBody>
          <a:bodyPr/>
          <a:lstStyle/>
          <a:p>
            <a:r>
              <a:rPr lang="zh-CN" altLang="en-US" dirty="0" smtClean="0"/>
              <a:t>可行流</a:t>
            </a:r>
            <a:endParaRPr lang="en-US" altLang="zh-CN" dirty="0" smtClean="0"/>
          </a:p>
          <a:p>
            <a:r>
              <a:rPr lang="zh-CN" altLang="en-US" dirty="0" smtClean="0"/>
              <a:t>阻塞流</a:t>
            </a:r>
            <a:endParaRPr lang="zh-CN" altLang="en-US" dirty="0"/>
          </a:p>
        </p:txBody>
      </p:sp>
      <p:cxnSp>
        <p:nvCxnSpPr>
          <p:cNvPr id="63" name="直接箭头连接符 62"/>
          <p:cNvCxnSpPr/>
          <p:nvPr/>
        </p:nvCxnSpPr>
        <p:spPr>
          <a:xfrm flipV="1">
            <a:off x="5054487" y="4068837"/>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016119" y="5240776"/>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5991753" y="4176637"/>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105211" y="5255219"/>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60" idx="1"/>
          </p:cNvCxnSpPr>
          <p:nvPr/>
        </p:nvCxnSpPr>
        <p:spPr>
          <a:xfrm flipV="1">
            <a:off x="6117077" y="6334857"/>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7" idx="5"/>
          </p:cNvCxnSpPr>
          <p:nvPr/>
        </p:nvCxnSpPr>
        <p:spPr>
          <a:xfrm>
            <a:off x="6783314" y="5209142"/>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0" idx="0"/>
            <a:endCxn id="61" idx="3"/>
          </p:cNvCxnSpPr>
          <p:nvPr/>
        </p:nvCxnSpPr>
        <p:spPr>
          <a:xfrm flipV="1">
            <a:off x="7442801" y="5194699"/>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endCxn id="62" idx="1"/>
          </p:cNvCxnSpPr>
          <p:nvPr/>
        </p:nvCxnSpPr>
        <p:spPr>
          <a:xfrm flipV="1">
            <a:off x="6811451" y="5049009"/>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535730" y="4081716"/>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5145659" y="4166375"/>
            <a:ext cx="380109"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76" name="文本框 75"/>
          <p:cNvSpPr txBox="1"/>
          <p:nvPr/>
        </p:nvSpPr>
        <p:spPr>
          <a:xfrm>
            <a:off x="4945569" y="5672084"/>
            <a:ext cx="485999" cy="369332"/>
          </a:xfrm>
          <a:prstGeom prst="rect">
            <a:avLst/>
          </a:prstGeom>
          <a:noFill/>
        </p:spPr>
        <p:txBody>
          <a:bodyPr wrap="square" rtlCol="0">
            <a:spAutoFit/>
          </a:bodyPr>
          <a:lstStyle/>
          <a:p>
            <a:r>
              <a:rPr lang="en-US" altLang="zh-CN" dirty="0" smtClean="0"/>
              <a:t>20</a:t>
            </a:r>
            <a:endParaRPr lang="zh-CN" altLang="en-US" dirty="0"/>
          </a:p>
        </p:txBody>
      </p:sp>
      <p:sp>
        <p:nvSpPr>
          <p:cNvPr id="77" name="文本框 76"/>
          <p:cNvSpPr txBox="1"/>
          <p:nvPr/>
        </p:nvSpPr>
        <p:spPr>
          <a:xfrm>
            <a:off x="5489024" y="4825388"/>
            <a:ext cx="725662" cy="369332"/>
          </a:xfrm>
          <a:prstGeom prst="rect">
            <a:avLst/>
          </a:prstGeom>
          <a:noFill/>
        </p:spPr>
        <p:txBody>
          <a:bodyPr wrap="square" rtlCol="0">
            <a:spAutoFit/>
          </a:bodyPr>
          <a:lstStyle/>
          <a:p>
            <a:r>
              <a:rPr lang="en-US" altLang="zh-CN" dirty="0" smtClean="0"/>
              <a:t>4</a:t>
            </a:r>
            <a:endParaRPr lang="zh-CN" altLang="en-US" dirty="0"/>
          </a:p>
        </p:txBody>
      </p:sp>
      <p:sp>
        <p:nvSpPr>
          <p:cNvPr id="81" name="文本框 80"/>
          <p:cNvSpPr txBox="1"/>
          <p:nvPr/>
        </p:nvSpPr>
        <p:spPr>
          <a:xfrm>
            <a:off x="6286206" y="56508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82" name="文本框 81"/>
          <p:cNvSpPr txBox="1"/>
          <p:nvPr/>
        </p:nvSpPr>
        <p:spPr>
          <a:xfrm>
            <a:off x="6409289" y="6039191"/>
            <a:ext cx="725662" cy="369332"/>
          </a:xfrm>
          <a:prstGeom prst="rect">
            <a:avLst/>
          </a:prstGeom>
          <a:noFill/>
        </p:spPr>
        <p:txBody>
          <a:bodyPr wrap="square" rtlCol="0">
            <a:spAutoFit/>
          </a:bodyPr>
          <a:lstStyle/>
          <a:p>
            <a:r>
              <a:rPr lang="en-US" altLang="zh-CN" dirty="0" smtClean="0"/>
              <a:t>5</a:t>
            </a:r>
            <a:endParaRPr lang="zh-CN" altLang="en-US" dirty="0"/>
          </a:p>
        </p:txBody>
      </p:sp>
      <p:sp>
        <p:nvSpPr>
          <p:cNvPr id="83" name="文本框 82"/>
          <p:cNvSpPr txBox="1"/>
          <p:nvPr/>
        </p:nvSpPr>
        <p:spPr>
          <a:xfrm>
            <a:off x="7015409" y="5372226"/>
            <a:ext cx="725662" cy="369332"/>
          </a:xfrm>
          <a:prstGeom prst="rect">
            <a:avLst/>
          </a:prstGeom>
          <a:noFill/>
        </p:spPr>
        <p:txBody>
          <a:bodyPr wrap="square" rtlCol="0">
            <a:spAutoFit/>
          </a:bodyPr>
          <a:lstStyle/>
          <a:p>
            <a:r>
              <a:rPr lang="en-US" altLang="zh-CN" dirty="0" smtClean="0"/>
              <a:t>4</a:t>
            </a:r>
            <a:endParaRPr lang="zh-CN" altLang="en-US" dirty="0"/>
          </a:p>
        </p:txBody>
      </p:sp>
      <p:sp>
        <p:nvSpPr>
          <p:cNvPr id="84" name="文本框 83"/>
          <p:cNvSpPr txBox="1"/>
          <p:nvPr/>
        </p:nvSpPr>
        <p:spPr>
          <a:xfrm>
            <a:off x="7369082" y="4752804"/>
            <a:ext cx="725662" cy="369332"/>
          </a:xfrm>
          <a:prstGeom prst="rect">
            <a:avLst/>
          </a:prstGeom>
          <a:noFill/>
        </p:spPr>
        <p:txBody>
          <a:bodyPr wrap="square" rtlCol="0">
            <a:spAutoFit/>
          </a:bodyPr>
          <a:lstStyle/>
          <a:p>
            <a:r>
              <a:rPr lang="en-US" altLang="zh-CN" dirty="0" smtClean="0"/>
              <a:t>4</a:t>
            </a:r>
            <a:endParaRPr lang="zh-CN" altLang="en-US" dirty="0"/>
          </a:p>
        </p:txBody>
      </p:sp>
      <p:sp>
        <p:nvSpPr>
          <p:cNvPr id="85" name="文本框 84"/>
          <p:cNvSpPr txBox="1"/>
          <p:nvPr/>
        </p:nvSpPr>
        <p:spPr>
          <a:xfrm>
            <a:off x="7883651" y="4153739"/>
            <a:ext cx="725662" cy="369332"/>
          </a:xfrm>
          <a:prstGeom prst="rect">
            <a:avLst/>
          </a:prstGeom>
          <a:noFill/>
        </p:spPr>
        <p:txBody>
          <a:bodyPr wrap="square" rtlCol="0">
            <a:spAutoFit/>
          </a:bodyPr>
          <a:lstStyle/>
          <a:p>
            <a:r>
              <a:rPr lang="en-US" altLang="zh-CN" dirty="0" smtClean="0">
                <a:solidFill>
                  <a:srgbClr val="00B0F0"/>
                </a:solidFill>
              </a:rPr>
              <a:t>0</a:t>
            </a:r>
            <a:endParaRPr lang="zh-CN" altLang="en-US" dirty="0">
              <a:solidFill>
                <a:srgbClr val="00B0F0"/>
              </a:solidFill>
            </a:endParaRPr>
          </a:p>
        </p:txBody>
      </p:sp>
      <p:sp>
        <p:nvSpPr>
          <p:cNvPr id="86" name="文本框 85"/>
          <p:cNvSpPr txBox="1"/>
          <p:nvPr/>
        </p:nvSpPr>
        <p:spPr>
          <a:xfrm>
            <a:off x="7811621" y="5588093"/>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101" name="直接箭头连接符 100"/>
          <p:cNvCxnSpPr/>
          <p:nvPr/>
        </p:nvCxnSpPr>
        <p:spPr>
          <a:xfrm flipV="1">
            <a:off x="4989024" y="972101"/>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7" idx="4"/>
          </p:cNvCxnSpPr>
          <p:nvPr/>
        </p:nvCxnSpPr>
        <p:spPr>
          <a:xfrm>
            <a:off x="4950656" y="214404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5926290" y="107990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a:endCxn id="95" idx="4"/>
          </p:cNvCxnSpPr>
          <p:nvPr/>
        </p:nvCxnSpPr>
        <p:spPr>
          <a:xfrm flipV="1">
            <a:off x="6039748" y="215848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a:endCxn id="98" idx="1"/>
          </p:cNvCxnSpPr>
          <p:nvPr/>
        </p:nvCxnSpPr>
        <p:spPr>
          <a:xfrm flipV="1">
            <a:off x="6051614" y="323812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95" idx="5"/>
          </p:cNvCxnSpPr>
          <p:nvPr/>
        </p:nvCxnSpPr>
        <p:spPr>
          <a:xfrm>
            <a:off x="6717851" y="211240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98" idx="0"/>
            <a:endCxn id="99" idx="3"/>
          </p:cNvCxnSpPr>
          <p:nvPr/>
        </p:nvCxnSpPr>
        <p:spPr>
          <a:xfrm flipV="1">
            <a:off x="7377338" y="209796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endCxn id="100" idx="1"/>
          </p:cNvCxnSpPr>
          <p:nvPr/>
        </p:nvCxnSpPr>
        <p:spPr>
          <a:xfrm flipV="1">
            <a:off x="6745988" y="195227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a:off x="7470267" y="984980"/>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5075152" y="1150521"/>
            <a:ext cx="380109" cy="369332"/>
          </a:xfrm>
          <a:prstGeom prst="rect">
            <a:avLst/>
          </a:prstGeom>
          <a:noFill/>
        </p:spPr>
        <p:txBody>
          <a:bodyPr wrap="square" rtlCol="0">
            <a:spAutoFit/>
          </a:bodyPr>
          <a:lstStyle/>
          <a:p>
            <a:r>
              <a:rPr lang="en-US" altLang="zh-CN" dirty="0" smtClean="0"/>
              <a:t>7</a:t>
            </a:r>
            <a:endParaRPr lang="zh-CN" altLang="en-US" dirty="0"/>
          </a:p>
        </p:txBody>
      </p:sp>
      <p:sp>
        <p:nvSpPr>
          <p:cNvPr id="114" name="文本框 113"/>
          <p:cNvSpPr txBox="1"/>
          <p:nvPr/>
        </p:nvSpPr>
        <p:spPr>
          <a:xfrm>
            <a:off x="5072345" y="2534837"/>
            <a:ext cx="332722" cy="369332"/>
          </a:xfrm>
          <a:prstGeom prst="rect">
            <a:avLst/>
          </a:prstGeom>
          <a:noFill/>
        </p:spPr>
        <p:txBody>
          <a:bodyPr wrap="square" rtlCol="0">
            <a:spAutoFit/>
          </a:bodyPr>
          <a:lstStyle/>
          <a:p>
            <a:r>
              <a:rPr lang="en-US" altLang="zh-CN" dirty="0" smtClean="0"/>
              <a:t>9</a:t>
            </a:r>
            <a:endParaRPr lang="zh-CN" altLang="en-US" dirty="0"/>
          </a:p>
        </p:txBody>
      </p:sp>
      <p:sp>
        <p:nvSpPr>
          <p:cNvPr id="115" name="文本框 114"/>
          <p:cNvSpPr txBox="1"/>
          <p:nvPr/>
        </p:nvSpPr>
        <p:spPr>
          <a:xfrm>
            <a:off x="5423561" y="172865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9" name="文本框 118"/>
          <p:cNvSpPr txBox="1"/>
          <p:nvPr/>
        </p:nvSpPr>
        <p:spPr>
          <a:xfrm>
            <a:off x="6220743" y="2554157"/>
            <a:ext cx="725662" cy="369332"/>
          </a:xfrm>
          <a:prstGeom prst="rect">
            <a:avLst/>
          </a:prstGeom>
          <a:noFill/>
        </p:spPr>
        <p:txBody>
          <a:bodyPr wrap="square" rtlCol="0">
            <a:spAutoFit/>
          </a:bodyPr>
          <a:lstStyle/>
          <a:p>
            <a:r>
              <a:rPr lang="en-US" altLang="zh-CN" dirty="0" smtClean="0"/>
              <a:t>5</a:t>
            </a:r>
            <a:endParaRPr lang="zh-CN" altLang="en-US" dirty="0"/>
          </a:p>
        </p:txBody>
      </p:sp>
      <p:sp>
        <p:nvSpPr>
          <p:cNvPr id="120" name="文本框 119"/>
          <p:cNvSpPr txBox="1"/>
          <p:nvPr/>
        </p:nvSpPr>
        <p:spPr>
          <a:xfrm>
            <a:off x="6343826" y="2942455"/>
            <a:ext cx="725662" cy="369332"/>
          </a:xfrm>
          <a:prstGeom prst="rect">
            <a:avLst/>
          </a:prstGeom>
          <a:noFill/>
        </p:spPr>
        <p:txBody>
          <a:bodyPr wrap="square" rtlCol="0">
            <a:spAutoFit/>
          </a:bodyPr>
          <a:lstStyle/>
          <a:p>
            <a:r>
              <a:rPr lang="en-US" altLang="zh-CN" dirty="0" smtClean="0"/>
              <a:t>5</a:t>
            </a:r>
            <a:endParaRPr lang="zh-CN" altLang="en-US" dirty="0"/>
          </a:p>
        </p:txBody>
      </p:sp>
      <p:sp>
        <p:nvSpPr>
          <p:cNvPr id="121" name="文本框 120"/>
          <p:cNvSpPr txBox="1"/>
          <p:nvPr/>
        </p:nvSpPr>
        <p:spPr>
          <a:xfrm>
            <a:off x="6949946" y="2275490"/>
            <a:ext cx="725662" cy="369332"/>
          </a:xfrm>
          <a:prstGeom prst="rect">
            <a:avLst/>
          </a:prstGeom>
          <a:noFill/>
        </p:spPr>
        <p:txBody>
          <a:bodyPr wrap="square" rtlCol="0">
            <a:spAutoFit/>
          </a:bodyPr>
          <a:lstStyle/>
          <a:p>
            <a:r>
              <a:rPr lang="en-US" altLang="zh-CN" dirty="0" smtClean="0"/>
              <a:t>4</a:t>
            </a:r>
            <a:endParaRPr lang="zh-CN" altLang="en-US" dirty="0"/>
          </a:p>
        </p:txBody>
      </p:sp>
      <p:sp>
        <p:nvSpPr>
          <p:cNvPr id="122" name="文本框 121"/>
          <p:cNvSpPr txBox="1"/>
          <p:nvPr/>
        </p:nvSpPr>
        <p:spPr>
          <a:xfrm>
            <a:off x="7303619" y="1656068"/>
            <a:ext cx="725662" cy="369332"/>
          </a:xfrm>
          <a:prstGeom prst="rect">
            <a:avLst/>
          </a:prstGeom>
          <a:noFill/>
        </p:spPr>
        <p:txBody>
          <a:bodyPr wrap="square" rtlCol="0">
            <a:spAutoFit/>
          </a:bodyPr>
          <a:lstStyle/>
          <a:p>
            <a:r>
              <a:rPr lang="en-US" altLang="zh-CN" dirty="0" smtClean="0"/>
              <a:t>4</a:t>
            </a:r>
            <a:endParaRPr lang="zh-CN" altLang="en-US" dirty="0"/>
          </a:p>
        </p:txBody>
      </p:sp>
      <p:sp>
        <p:nvSpPr>
          <p:cNvPr id="123" name="文本框 122"/>
          <p:cNvSpPr txBox="1"/>
          <p:nvPr/>
        </p:nvSpPr>
        <p:spPr>
          <a:xfrm>
            <a:off x="7818188" y="1057003"/>
            <a:ext cx="725662" cy="369332"/>
          </a:xfrm>
          <a:prstGeom prst="rect">
            <a:avLst/>
          </a:prstGeom>
          <a:noFill/>
        </p:spPr>
        <p:txBody>
          <a:bodyPr wrap="square" rtlCol="0">
            <a:spAutoFit/>
          </a:bodyPr>
          <a:lstStyle/>
          <a:p>
            <a:r>
              <a:rPr lang="en-US" altLang="zh-CN" dirty="0" smtClean="0"/>
              <a:t>3</a:t>
            </a:r>
            <a:endParaRPr lang="zh-CN" altLang="en-US" dirty="0"/>
          </a:p>
        </p:txBody>
      </p:sp>
      <p:sp>
        <p:nvSpPr>
          <p:cNvPr id="124" name="文本框 123"/>
          <p:cNvSpPr txBox="1"/>
          <p:nvPr/>
        </p:nvSpPr>
        <p:spPr>
          <a:xfrm>
            <a:off x="7746158" y="2491357"/>
            <a:ext cx="725662" cy="369332"/>
          </a:xfrm>
          <a:prstGeom prst="rect">
            <a:avLst/>
          </a:prstGeom>
          <a:noFill/>
        </p:spPr>
        <p:txBody>
          <a:bodyPr wrap="square" rtlCol="0">
            <a:spAutoFit/>
          </a:bodyPr>
          <a:lstStyle/>
          <a:p>
            <a:r>
              <a:rPr lang="en-US" altLang="zh-CN" dirty="0" smtClean="0"/>
              <a:t>10</a:t>
            </a:r>
            <a:endParaRPr lang="zh-CN" altLang="en-US" dirty="0"/>
          </a:p>
        </p:txBody>
      </p:sp>
      <p:sp>
        <p:nvSpPr>
          <p:cNvPr id="125" name="文本框 124"/>
          <p:cNvSpPr txBox="1"/>
          <p:nvPr/>
        </p:nvSpPr>
        <p:spPr>
          <a:xfrm>
            <a:off x="4305685" y="657868"/>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126" name="文本框 125"/>
          <p:cNvSpPr txBox="1"/>
          <p:nvPr/>
        </p:nvSpPr>
        <p:spPr>
          <a:xfrm>
            <a:off x="4311023" y="3583811"/>
            <a:ext cx="1322853" cy="461665"/>
          </a:xfrm>
          <a:prstGeom prst="rect">
            <a:avLst/>
          </a:prstGeom>
          <a:noFill/>
        </p:spPr>
        <p:txBody>
          <a:bodyPr wrap="square" rtlCol="0">
            <a:spAutoFit/>
          </a:bodyPr>
          <a:lstStyle/>
          <a:p>
            <a:r>
              <a:rPr lang="zh-CN" altLang="en-US" sz="2400" b="1" dirty="0">
                <a:solidFill>
                  <a:srgbClr val="7030A0"/>
                </a:solidFill>
              </a:rPr>
              <a:t>空闲量</a:t>
            </a:r>
            <a:endParaRPr lang="zh-CN" altLang="en-US" sz="2400" b="1" dirty="0">
              <a:solidFill>
                <a:srgbClr val="7030A0"/>
              </a:solidFill>
            </a:endParaRPr>
          </a:p>
        </p:txBody>
      </p:sp>
      <p:sp>
        <p:nvSpPr>
          <p:cNvPr id="127" name="文本框 126"/>
          <p:cNvSpPr txBox="1"/>
          <p:nvPr/>
        </p:nvSpPr>
        <p:spPr>
          <a:xfrm>
            <a:off x="1445342" y="4127832"/>
            <a:ext cx="1740310" cy="369332"/>
          </a:xfrm>
          <a:prstGeom prst="rect">
            <a:avLst/>
          </a:prstGeom>
          <a:noFill/>
        </p:spPr>
        <p:txBody>
          <a:bodyPr wrap="square" rtlCol="0">
            <a:spAutoFit/>
          </a:bodyPr>
          <a:lstStyle/>
          <a:p>
            <a:r>
              <a:rPr lang="zh-CN" altLang="en-US" dirty="0" smtClean="0"/>
              <a:t>流量：</a:t>
            </a:r>
            <a:r>
              <a:rPr lang="en-US" altLang="zh-CN" dirty="0" smtClean="0"/>
              <a:t>6+3</a:t>
            </a:r>
            <a:endParaRPr lang="zh-CN" altLang="en-US" dirty="0"/>
          </a:p>
        </p:txBody>
      </p:sp>
      <p:sp>
        <p:nvSpPr>
          <p:cNvPr id="128" name="文本框 127"/>
          <p:cNvSpPr txBox="1"/>
          <p:nvPr/>
        </p:nvSpPr>
        <p:spPr>
          <a:xfrm>
            <a:off x="11256691" y="1723795"/>
            <a:ext cx="738664" cy="1610592"/>
          </a:xfrm>
          <a:prstGeom prst="rect">
            <a:avLst/>
          </a:prstGeom>
          <a:noFill/>
        </p:spPr>
        <p:txBody>
          <a:bodyPr vert="eaVert" wrap="square" rtlCol="0">
            <a:spAutoFit/>
          </a:bodyPr>
          <a:lstStyle/>
          <a:p>
            <a:r>
              <a:rPr lang="zh-CN" altLang="en-US" sz="3600" dirty="0" smtClean="0"/>
              <a:t>第二轮</a:t>
            </a:r>
            <a:endParaRPr lang="zh-CN" altLang="en-US" sz="3600" dirty="0"/>
          </a:p>
        </p:txBody>
      </p:sp>
      <p:cxnSp>
        <p:nvCxnSpPr>
          <p:cNvPr id="104" name="直接箭头连接符 103"/>
          <p:cNvCxnSpPr/>
          <p:nvPr/>
        </p:nvCxnSpPr>
        <p:spPr>
          <a:xfrm flipV="1">
            <a:off x="6081935" y="906883"/>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6458636" y="551990"/>
            <a:ext cx="433790" cy="369332"/>
          </a:xfrm>
          <a:prstGeom prst="rect">
            <a:avLst/>
          </a:prstGeom>
          <a:noFill/>
        </p:spPr>
        <p:txBody>
          <a:bodyPr wrap="square" rtlCol="0">
            <a:spAutoFit/>
          </a:bodyPr>
          <a:lstStyle/>
          <a:p>
            <a:r>
              <a:rPr lang="en-US" altLang="zh-CN" dirty="0" smtClean="0"/>
              <a:t>5</a:t>
            </a:r>
            <a:endParaRPr lang="zh-CN" altLang="en-US" dirty="0"/>
          </a:p>
        </p:txBody>
      </p:sp>
      <p:cxnSp>
        <p:nvCxnSpPr>
          <p:cNvPr id="129" name="直接箭头连接符 128"/>
          <p:cNvCxnSpPr/>
          <p:nvPr/>
        </p:nvCxnSpPr>
        <p:spPr>
          <a:xfrm flipV="1">
            <a:off x="6171968" y="3988459"/>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6548669" y="3633566"/>
            <a:ext cx="433790" cy="369332"/>
          </a:xfrm>
          <a:prstGeom prst="rect">
            <a:avLst/>
          </a:prstGeom>
          <a:noFill/>
        </p:spPr>
        <p:txBody>
          <a:bodyPr wrap="square" rtlCol="0">
            <a:spAutoFit/>
          </a:bodyPr>
          <a:lstStyle/>
          <a:p>
            <a:r>
              <a:rPr lang="en-US" altLang="zh-CN" dirty="0" smtClean="0">
                <a:solidFill>
                  <a:srgbClr val="00B0F0"/>
                </a:solidFill>
              </a:rPr>
              <a:t>2</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10" fill="hold"/>
                                        <p:tgtEl>
                                          <p:spTgt spid="101"/>
                                        </p:tgtEl>
                                        <p:attrNameLst>
                                          <p:attrName>stroke.color</p:attrName>
                                        </p:attrNameLst>
                                      </p:cBhvr>
                                      <p:to>
                                        <a:srgbClr val="CE611B"/>
                                      </p:to>
                                    </p:animClr>
                                    <p:set>
                                      <p:cBhvr>
                                        <p:cTn id="7" dur="10" fill="hold"/>
                                        <p:tgtEl>
                                          <p:spTgt spid="101"/>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10" fill="hold"/>
                                        <p:tgtEl>
                                          <p:spTgt spid="112"/>
                                        </p:tgtEl>
                                        <p:attrNameLst>
                                          <p:attrName>stroke.color</p:attrName>
                                        </p:attrNameLst>
                                      </p:cBhvr>
                                      <p:to>
                                        <a:srgbClr val="CE611B"/>
                                      </p:to>
                                    </p:animClr>
                                    <p:set>
                                      <p:cBhvr>
                                        <p:cTn id="11" dur="10" fill="hold"/>
                                        <p:tgtEl>
                                          <p:spTgt spid="112"/>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childTnLst>
                          </p:cTn>
                        </p:par>
                        <p:par>
                          <p:cTn id="24" fill="hold">
                            <p:stCondLst>
                              <p:cond delay="0"/>
                            </p:stCondLst>
                            <p:childTnLst>
                              <p:par>
                                <p:cTn id="25" presetID="7" presetClass="emph" presetSubtype="2" fill="hold" nodeType="afterEffect">
                                  <p:stCondLst>
                                    <p:cond delay="0"/>
                                  </p:stCondLst>
                                  <p:childTnLst>
                                    <p:animClr clrSpc="rgb" dir="cw">
                                      <p:cBhvr>
                                        <p:cTn id="26" dur="250" fill="hold"/>
                                        <p:tgtEl>
                                          <p:spTgt spid="104"/>
                                        </p:tgtEl>
                                        <p:attrNameLst>
                                          <p:attrName>stroke.color</p:attrName>
                                        </p:attrNameLst>
                                      </p:cBhvr>
                                      <p:to>
                                        <a:schemeClr val="accent2"/>
                                      </p:to>
                                    </p:animClr>
                                    <p:set>
                                      <p:cBhvr>
                                        <p:cTn id="27" dur="250" fill="hold"/>
                                        <p:tgtEl>
                                          <p:spTgt spid="104"/>
                                        </p:tgtEl>
                                        <p:attrNameLst>
                                          <p:attrName>stroke.on</p:attrName>
                                        </p:attrNameLst>
                                      </p:cBhvr>
                                      <p:to>
                                        <p:strVal val="true"/>
                                      </p:to>
                                    </p:set>
                                  </p:childTnLst>
                                </p:cTn>
                              </p:par>
                            </p:childTnLst>
                          </p:cTn>
                        </p:par>
                        <p:par>
                          <p:cTn id="28" fill="hold">
                            <p:stCondLst>
                              <p:cond delay="500"/>
                            </p:stCondLst>
                            <p:childTnLst>
                              <p:par>
                                <p:cTn id="29" presetID="7" presetClass="emph" presetSubtype="2" fill="hold" nodeType="afterEffect">
                                  <p:stCondLst>
                                    <p:cond delay="0"/>
                                  </p:stCondLst>
                                  <p:childTnLst>
                                    <p:animClr clrSpc="rgb" dir="cw">
                                      <p:cBhvr>
                                        <p:cTn id="30" dur="250" fill="hold"/>
                                        <p:tgtEl>
                                          <p:spTgt spid="129"/>
                                        </p:tgtEl>
                                        <p:attrNameLst>
                                          <p:attrName>stroke.color</p:attrName>
                                        </p:attrNameLst>
                                      </p:cBhvr>
                                      <p:to>
                                        <a:schemeClr val="accent2"/>
                                      </p:to>
                                    </p:animClr>
                                    <p:set>
                                      <p:cBhvr>
                                        <p:cTn id="31" dur="250" fill="hold"/>
                                        <p:tgtEl>
                                          <p:spTgt spid="1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389085"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1350863" y="41400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1350748" y="272458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2782132" y="4428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045041" y="151498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2782132" y="27863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3730493"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340036"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52" name="文本框 51"/>
          <p:cNvSpPr txBox="1"/>
          <p:nvPr/>
        </p:nvSpPr>
        <p:spPr>
          <a:xfrm>
            <a:off x="1301814" y="35220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54" name="文本框 53"/>
          <p:cNvSpPr txBox="1"/>
          <p:nvPr/>
        </p:nvSpPr>
        <p:spPr>
          <a:xfrm>
            <a:off x="1301699" y="266278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2733083" y="38108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58" name="文本框 57"/>
          <p:cNvSpPr txBox="1"/>
          <p:nvPr/>
        </p:nvSpPr>
        <p:spPr>
          <a:xfrm>
            <a:off x="2010740"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60" name="文本框 59"/>
          <p:cNvSpPr txBox="1"/>
          <p:nvPr/>
        </p:nvSpPr>
        <p:spPr>
          <a:xfrm>
            <a:off x="2733083" y="27245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62" name="文本框 61"/>
          <p:cNvSpPr txBox="1"/>
          <p:nvPr/>
        </p:nvSpPr>
        <p:spPr>
          <a:xfrm>
            <a:off x="3681444"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1061773" y="672374"/>
            <a:ext cx="1036634" cy="3965785"/>
          </a:xfrm>
        </p:spPr>
        <p:txBody>
          <a:bodyPr vert="eaVert"/>
          <a:lstStyle/>
          <a:p>
            <a:r>
              <a:rPr lang="zh-CN" altLang="en-US" dirty="0" smtClean="0"/>
              <a:t>阻塞流算法分析</a:t>
            </a:r>
            <a:endParaRPr lang="zh-CN" altLang="en-US" dirty="0"/>
          </a:p>
        </p:txBody>
      </p:sp>
      <p:cxnSp>
        <p:nvCxnSpPr>
          <p:cNvPr id="64" name="直接箭头连接符 63"/>
          <p:cNvCxnSpPr>
            <a:stCxn id="49" idx="4"/>
          </p:cNvCxnSpPr>
          <p:nvPr/>
        </p:nvCxnSpPr>
        <p:spPr>
          <a:xfrm>
            <a:off x="546401" y="1815169"/>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1522035" y="75103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1635493" y="1829612"/>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60" idx="1"/>
          </p:cNvCxnSpPr>
          <p:nvPr/>
        </p:nvCxnSpPr>
        <p:spPr>
          <a:xfrm flipV="1">
            <a:off x="1647359" y="290925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7" idx="5"/>
          </p:cNvCxnSpPr>
          <p:nvPr/>
        </p:nvCxnSpPr>
        <p:spPr>
          <a:xfrm>
            <a:off x="2313596" y="1783535"/>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0" idx="0"/>
            <a:endCxn id="61" idx="3"/>
          </p:cNvCxnSpPr>
          <p:nvPr/>
        </p:nvCxnSpPr>
        <p:spPr>
          <a:xfrm flipV="1">
            <a:off x="2973083" y="1769092"/>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endCxn id="62" idx="1"/>
          </p:cNvCxnSpPr>
          <p:nvPr/>
        </p:nvCxnSpPr>
        <p:spPr>
          <a:xfrm flipV="1">
            <a:off x="2341733" y="162340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636456" y="705499"/>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76" name="文本框 75"/>
          <p:cNvSpPr txBox="1"/>
          <p:nvPr/>
        </p:nvSpPr>
        <p:spPr>
          <a:xfrm>
            <a:off x="475851" y="2225286"/>
            <a:ext cx="472507" cy="369332"/>
          </a:xfrm>
          <a:prstGeom prst="rect">
            <a:avLst/>
          </a:prstGeom>
          <a:noFill/>
        </p:spPr>
        <p:txBody>
          <a:bodyPr wrap="square" rtlCol="0">
            <a:spAutoFit/>
          </a:bodyPr>
          <a:lstStyle/>
          <a:p>
            <a:r>
              <a:rPr lang="en-US" altLang="zh-CN" dirty="0" smtClean="0"/>
              <a:t>20</a:t>
            </a:r>
            <a:endParaRPr lang="zh-CN" altLang="en-US" dirty="0"/>
          </a:p>
        </p:txBody>
      </p:sp>
      <p:sp>
        <p:nvSpPr>
          <p:cNvPr id="77" name="文本框 76"/>
          <p:cNvSpPr txBox="1"/>
          <p:nvPr/>
        </p:nvSpPr>
        <p:spPr>
          <a:xfrm>
            <a:off x="1120405" y="15460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81" name="文本框 80"/>
          <p:cNvSpPr txBox="1"/>
          <p:nvPr/>
        </p:nvSpPr>
        <p:spPr>
          <a:xfrm>
            <a:off x="1816488" y="2225286"/>
            <a:ext cx="725662" cy="369332"/>
          </a:xfrm>
          <a:prstGeom prst="rect">
            <a:avLst/>
          </a:prstGeom>
          <a:noFill/>
        </p:spPr>
        <p:txBody>
          <a:bodyPr wrap="square" rtlCol="0">
            <a:spAutoFit/>
          </a:bodyPr>
          <a:lstStyle/>
          <a:p>
            <a:r>
              <a:rPr lang="en-US" altLang="zh-CN" dirty="0" smtClean="0"/>
              <a:t>5</a:t>
            </a:r>
            <a:endParaRPr lang="zh-CN" altLang="en-US" dirty="0"/>
          </a:p>
        </p:txBody>
      </p:sp>
      <p:sp>
        <p:nvSpPr>
          <p:cNvPr id="82" name="文本框 81"/>
          <p:cNvSpPr txBox="1"/>
          <p:nvPr/>
        </p:nvSpPr>
        <p:spPr>
          <a:xfrm>
            <a:off x="1939571" y="2613584"/>
            <a:ext cx="725662" cy="369332"/>
          </a:xfrm>
          <a:prstGeom prst="rect">
            <a:avLst/>
          </a:prstGeom>
          <a:noFill/>
        </p:spPr>
        <p:txBody>
          <a:bodyPr wrap="square" rtlCol="0">
            <a:spAutoFit/>
          </a:bodyPr>
          <a:lstStyle/>
          <a:p>
            <a:r>
              <a:rPr lang="en-US" altLang="zh-CN" dirty="0" smtClean="0"/>
              <a:t>5</a:t>
            </a:r>
            <a:endParaRPr lang="zh-CN" altLang="en-US" dirty="0"/>
          </a:p>
        </p:txBody>
      </p:sp>
      <p:sp>
        <p:nvSpPr>
          <p:cNvPr id="83" name="文本框 82"/>
          <p:cNvSpPr txBox="1"/>
          <p:nvPr/>
        </p:nvSpPr>
        <p:spPr>
          <a:xfrm>
            <a:off x="2545691" y="1946619"/>
            <a:ext cx="725662" cy="369332"/>
          </a:xfrm>
          <a:prstGeom prst="rect">
            <a:avLst/>
          </a:prstGeom>
          <a:noFill/>
        </p:spPr>
        <p:txBody>
          <a:bodyPr wrap="square" rtlCol="0">
            <a:spAutoFit/>
          </a:bodyPr>
          <a:lstStyle/>
          <a:p>
            <a:r>
              <a:rPr lang="en-US" altLang="zh-CN" dirty="0" smtClean="0"/>
              <a:t>4</a:t>
            </a:r>
            <a:endParaRPr lang="zh-CN" altLang="en-US" dirty="0"/>
          </a:p>
        </p:txBody>
      </p:sp>
      <p:sp>
        <p:nvSpPr>
          <p:cNvPr id="84" name="文本框 83"/>
          <p:cNvSpPr txBox="1"/>
          <p:nvPr/>
        </p:nvSpPr>
        <p:spPr>
          <a:xfrm>
            <a:off x="2899364" y="1327197"/>
            <a:ext cx="348786" cy="369332"/>
          </a:xfrm>
          <a:prstGeom prst="rect">
            <a:avLst/>
          </a:prstGeom>
          <a:noFill/>
        </p:spPr>
        <p:txBody>
          <a:bodyPr wrap="square" rtlCol="0">
            <a:spAutoFit/>
          </a:bodyPr>
          <a:lstStyle/>
          <a:p>
            <a:r>
              <a:rPr lang="en-US" altLang="zh-CN" dirty="0" smtClean="0"/>
              <a:t>4</a:t>
            </a:r>
            <a:endParaRPr lang="zh-CN" altLang="en-US" dirty="0"/>
          </a:p>
        </p:txBody>
      </p:sp>
      <p:sp>
        <p:nvSpPr>
          <p:cNvPr id="86" name="文本框 85"/>
          <p:cNvSpPr txBox="1"/>
          <p:nvPr/>
        </p:nvSpPr>
        <p:spPr>
          <a:xfrm>
            <a:off x="3341903" y="2162486"/>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87" name="直接箭头连接符 86"/>
          <p:cNvCxnSpPr/>
          <p:nvPr/>
        </p:nvCxnSpPr>
        <p:spPr>
          <a:xfrm flipV="1">
            <a:off x="633633" y="672374"/>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285" name="文本框 284"/>
          <p:cNvSpPr txBox="1"/>
          <p:nvPr/>
        </p:nvSpPr>
        <p:spPr>
          <a:xfrm>
            <a:off x="281385" y="47385"/>
            <a:ext cx="1740310" cy="369332"/>
          </a:xfrm>
          <a:prstGeom prst="rect">
            <a:avLst/>
          </a:prstGeom>
          <a:noFill/>
        </p:spPr>
        <p:txBody>
          <a:bodyPr wrap="square" rtlCol="0">
            <a:spAutoFit/>
          </a:bodyPr>
          <a:lstStyle/>
          <a:p>
            <a:r>
              <a:rPr lang="zh-CN" altLang="en-US" dirty="0" smtClean="0"/>
              <a:t>流量：</a:t>
            </a:r>
            <a:r>
              <a:rPr lang="en-US" altLang="zh-CN" dirty="0" smtClean="0"/>
              <a:t>6+3</a:t>
            </a:r>
            <a:endParaRPr lang="zh-CN" altLang="en-US" dirty="0"/>
          </a:p>
        </p:txBody>
      </p:sp>
      <p:cxnSp>
        <p:nvCxnSpPr>
          <p:cNvPr id="38" name="直接箭头连接符 37"/>
          <p:cNvCxnSpPr/>
          <p:nvPr/>
        </p:nvCxnSpPr>
        <p:spPr>
          <a:xfrm flipV="1">
            <a:off x="1693761" y="556580"/>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080736" y="201687"/>
            <a:ext cx="433790" cy="369332"/>
          </a:xfrm>
          <a:prstGeom prst="rect">
            <a:avLst/>
          </a:prstGeom>
          <a:noFill/>
        </p:spPr>
        <p:txBody>
          <a:bodyPr wrap="square" rtlCol="0">
            <a:spAutoFit/>
          </a:bodyPr>
          <a:lstStyle/>
          <a:p>
            <a:r>
              <a:rPr lang="en-US" altLang="zh-CN" dirty="0" smtClean="0"/>
              <a:t>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4"/>
                                        </p:tgtEl>
                                        <p:attrNameLst>
                                          <p:attrName>stroke.color</p:attrName>
                                        </p:attrNameLst>
                                      </p:cBhvr>
                                      <p:to>
                                        <a:srgbClr val="00B0F0"/>
                                      </p:to>
                                    </p:animClr>
                                    <p:set>
                                      <p:cBhvr>
                                        <p:cTn id="7" dur="250" fill="hold"/>
                                        <p:tgtEl>
                                          <p:spTgt spid="64"/>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68"/>
                                        </p:tgtEl>
                                        <p:attrNameLst>
                                          <p:attrName>stroke.color</p:attrName>
                                        </p:attrNameLst>
                                      </p:cBhvr>
                                      <p:to>
                                        <a:srgbClr val="00B0F0"/>
                                      </p:to>
                                    </p:animClr>
                                    <p:set>
                                      <p:cBhvr>
                                        <p:cTn id="11" dur="250" fill="hold"/>
                                        <p:tgtEl>
                                          <p:spTgt spid="68"/>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70"/>
                                        </p:tgtEl>
                                        <p:attrNameLst>
                                          <p:attrName>stroke.color</p:attrName>
                                        </p:attrNameLst>
                                      </p:cBhvr>
                                      <p:to>
                                        <a:srgbClr val="00B0F0"/>
                                      </p:to>
                                    </p:animClr>
                                    <p:set>
                                      <p:cBhvr>
                                        <p:cTn id="15" dur="250" fill="hold"/>
                                        <p:tgtEl>
                                          <p:spTgt spid="70"/>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71"/>
                                        </p:tgtEl>
                                        <p:attrNameLst>
                                          <p:attrName>stroke.color</p:attrName>
                                        </p:attrNameLst>
                                      </p:cBhvr>
                                      <p:to>
                                        <a:srgbClr val="00B0F0"/>
                                      </p:to>
                                    </p:animClr>
                                    <p:set>
                                      <p:cBhvr>
                                        <p:cTn id="19" dur="250" fill="hold"/>
                                        <p:tgtEl>
                                          <p:spTgt spid="7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p:cNvSpPr/>
          <p:nvPr/>
        </p:nvSpPr>
        <p:spPr>
          <a:xfrm>
            <a:off x="389085"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1350863" y="41400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1350748" y="272458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2782132" y="4428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p:cNvSpPr/>
          <p:nvPr/>
        </p:nvSpPr>
        <p:spPr>
          <a:xfrm>
            <a:off x="2045041" y="151498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椭圆 129"/>
          <p:cNvSpPr/>
          <p:nvPr/>
        </p:nvSpPr>
        <p:spPr>
          <a:xfrm>
            <a:off x="2782132" y="27863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椭圆 131"/>
          <p:cNvSpPr/>
          <p:nvPr/>
        </p:nvSpPr>
        <p:spPr>
          <a:xfrm>
            <a:off x="3730493"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p:cNvSpPr/>
          <p:nvPr/>
        </p:nvSpPr>
        <p:spPr>
          <a:xfrm>
            <a:off x="5096418"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椭圆 154"/>
          <p:cNvSpPr/>
          <p:nvPr/>
        </p:nvSpPr>
        <p:spPr>
          <a:xfrm>
            <a:off x="6058196" y="4973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p:cNvSpPr/>
          <p:nvPr/>
        </p:nvSpPr>
        <p:spPr>
          <a:xfrm>
            <a:off x="6058081" y="28079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椭圆 158"/>
          <p:cNvSpPr/>
          <p:nvPr/>
        </p:nvSpPr>
        <p:spPr>
          <a:xfrm>
            <a:off x="7489465" y="5262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1" name="椭圆 160"/>
          <p:cNvSpPr/>
          <p:nvPr/>
        </p:nvSpPr>
        <p:spPr>
          <a:xfrm>
            <a:off x="6752374" y="15983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3" name="椭圆 162"/>
          <p:cNvSpPr/>
          <p:nvPr/>
        </p:nvSpPr>
        <p:spPr>
          <a:xfrm>
            <a:off x="7489465" y="286973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5" name="椭圆 164"/>
          <p:cNvSpPr/>
          <p:nvPr/>
        </p:nvSpPr>
        <p:spPr>
          <a:xfrm>
            <a:off x="8437826"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文本框 77"/>
          <p:cNvSpPr txBox="1"/>
          <p:nvPr/>
        </p:nvSpPr>
        <p:spPr>
          <a:xfrm>
            <a:off x="340036"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1301814" y="35220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06" name="文本框 105"/>
          <p:cNvSpPr txBox="1"/>
          <p:nvPr/>
        </p:nvSpPr>
        <p:spPr>
          <a:xfrm>
            <a:off x="1301699" y="266278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18" name="文本框 117"/>
          <p:cNvSpPr txBox="1"/>
          <p:nvPr/>
        </p:nvSpPr>
        <p:spPr>
          <a:xfrm>
            <a:off x="2733083" y="38108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29" name="文本框 128"/>
          <p:cNvSpPr txBox="1"/>
          <p:nvPr/>
        </p:nvSpPr>
        <p:spPr>
          <a:xfrm>
            <a:off x="2010740"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31" name="文本框 130"/>
          <p:cNvSpPr txBox="1"/>
          <p:nvPr/>
        </p:nvSpPr>
        <p:spPr>
          <a:xfrm>
            <a:off x="2733083" y="27245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33" name="文本框 132"/>
          <p:cNvSpPr txBox="1"/>
          <p:nvPr/>
        </p:nvSpPr>
        <p:spPr>
          <a:xfrm>
            <a:off x="3681444"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54" name="文本框 153"/>
          <p:cNvSpPr txBox="1"/>
          <p:nvPr/>
        </p:nvSpPr>
        <p:spPr>
          <a:xfrm>
            <a:off x="5047369"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56" name="文本框 155"/>
          <p:cNvSpPr txBox="1"/>
          <p:nvPr/>
        </p:nvSpPr>
        <p:spPr>
          <a:xfrm>
            <a:off x="6009147" y="43554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58" name="文本框 157"/>
          <p:cNvSpPr txBox="1"/>
          <p:nvPr/>
        </p:nvSpPr>
        <p:spPr>
          <a:xfrm>
            <a:off x="6009032" y="27461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60" name="文本框 159"/>
          <p:cNvSpPr txBox="1"/>
          <p:nvPr/>
        </p:nvSpPr>
        <p:spPr>
          <a:xfrm>
            <a:off x="7440416" y="46442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62" name="文本框 161"/>
          <p:cNvSpPr txBox="1"/>
          <p:nvPr/>
        </p:nvSpPr>
        <p:spPr>
          <a:xfrm>
            <a:off x="6718073"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64" name="文本框 163"/>
          <p:cNvSpPr txBox="1"/>
          <p:nvPr/>
        </p:nvSpPr>
        <p:spPr>
          <a:xfrm>
            <a:off x="7440416" y="280792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66" name="文本框 165"/>
          <p:cNvSpPr txBox="1"/>
          <p:nvPr/>
        </p:nvSpPr>
        <p:spPr>
          <a:xfrm>
            <a:off x="8388777"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1061774" y="563961"/>
            <a:ext cx="1036634" cy="3965785"/>
          </a:xfrm>
        </p:spPr>
        <p:txBody>
          <a:bodyPr vert="eaVert"/>
          <a:lstStyle/>
          <a:p>
            <a:r>
              <a:rPr lang="zh-CN" altLang="en-US" dirty="0" smtClean="0"/>
              <a:t>阻塞流算法分析</a:t>
            </a:r>
            <a:endParaRPr lang="zh-CN" altLang="en-US" dirty="0"/>
          </a:p>
        </p:txBody>
      </p:sp>
      <p:sp>
        <p:nvSpPr>
          <p:cNvPr id="37" name="右箭头 36"/>
          <p:cNvSpPr/>
          <p:nvPr/>
        </p:nvSpPr>
        <p:spPr>
          <a:xfrm>
            <a:off x="4385230" y="2014958"/>
            <a:ext cx="553415" cy="254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a:stCxn id="74" idx="4"/>
          </p:cNvCxnSpPr>
          <p:nvPr/>
        </p:nvCxnSpPr>
        <p:spPr>
          <a:xfrm>
            <a:off x="546401" y="1815169"/>
            <a:ext cx="850539" cy="9712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flipV="1">
            <a:off x="1522035" y="75103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endCxn id="125" idx="4"/>
          </p:cNvCxnSpPr>
          <p:nvPr/>
        </p:nvCxnSpPr>
        <p:spPr>
          <a:xfrm flipV="1">
            <a:off x="1635493" y="1829612"/>
            <a:ext cx="566864" cy="9567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a:endCxn id="131" idx="1"/>
          </p:cNvCxnSpPr>
          <p:nvPr/>
        </p:nvCxnSpPr>
        <p:spPr>
          <a:xfrm flipV="1">
            <a:off x="1647359" y="290925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a:stCxn id="125" idx="5"/>
          </p:cNvCxnSpPr>
          <p:nvPr/>
        </p:nvCxnSpPr>
        <p:spPr>
          <a:xfrm>
            <a:off x="2313596" y="1783535"/>
            <a:ext cx="551549" cy="102439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131" idx="0"/>
            <a:endCxn id="132" idx="3"/>
          </p:cNvCxnSpPr>
          <p:nvPr/>
        </p:nvCxnSpPr>
        <p:spPr>
          <a:xfrm flipV="1">
            <a:off x="2973083" y="1769092"/>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a:endCxn id="133" idx="1"/>
          </p:cNvCxnSpPr>
          <p:nvPr/>
        </p:nvCxnSpPr>
        <p:spPr>
          <a:xfrm flipV="1">
            <a:off x="2341733" y="162340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文本框 141"/>
          <p:cNvSpPr txBox="1"/>
          <p:nvPr/>
        </p:nvSpPr>
        <p:spPr>
          <a:xfrm>
            <a:off x="475851" y="2225286"/>
            <a:ext cx="472507" cy="369332"/>
          </a:xfrm>
          <a:prstGeom prst="rect">
            <a:avLst/>
          </a:prstGeom>
          <a:noFill/>
        </p:spPr>
        <p:txBody>
          <a:bodyPr wrap="square" rtlCol="0">
            <a:spAutoFit/>
          </a:bodyPr>
          <a:lstStyle/>
          <a:p>
            <a:r>
              <a:rPr lang="en-US" altLang="zh-CN" dirty="0" smtClean="0"/>
              <a:t>20</a:t>
            </a:r>
            <a:endParaRPr lang="zh-CN" altLang="en-US" dirty="0"/>
          </a:p>
        </p:txBody>
      </p:sp>
      <p:sp>
        <p:nvSpPr>
          <p:cNvPr id="143" name="文本框 142"/>
          <p:cNvSpPr txBox="1"/>
          <p:nvPr/>
        </p:nvSpPr>
        <p:spPr>
          <a:xfrm>
            <a:off x="1120405" y="15460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4" name="文本框 143"/>
          <p:cNvSpPr txBox="1"/>
          <p:nvPr/>
        </p:nvSpPr>
        <p:spPr>
          <a:xfrm>
            <a:off x="1816488" y="2225286"/>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5" name="文本框 144"/>
          <p:cNvSpPr txBox="1"/>
          <p:nvPr/>
        </p:nvSpPr>
        <p:spPr>
          <a:xfrm>
            <a:off x="1939571" y="261358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6" name="文本框 145"/>
          <p:cNvSpPr txBox="1"/>
          <p:nvPr/>
        </p:nvSpPr>
        <p:spPr>
          <a:xfrm>
            <a:off x="2545691" y="194661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7" name="文本框 146"/>
          <p:cNvSpPr txBox="1"/>
          <p:nvPr/>
        </p:nvSpPr>
        <p:spPr>
          <a:xfrm>
            <a:off x="2899364" y="1327197"/>
            <a:ext cx="348786" cy="369332"/>
          </a:xfrm>
          <a:prstGeom prst="rect">
            <a:avLst/>
          </a:prstGeom>
          <a:noFill/>
        </p:spPr>
        <p:txBody>
          <a:bodyPr wrap="square" rtlCol="0">
            <a:spAutoFit/>
          </a:bodyPr>
          <a:lstStyle/>
          <a:p>
            <a:r>
              <a:rPr lang="en-US" altLang="zh-CN" dirty="0" smtClean="0"/>
              <a:t>4</a:t>
            </a:r>
            <a:endParaRPr lang="zh-CN" altLang="en-US" dirty="0"/>
          </a:p>
        </p:txBody>
      </p:sp>
      <p:sp>
        <p:nvSpPr>
          <p:cNvPr id="148" name="文本框 147"/>
          <p:cNvSpPr txBox="1"/>
          <p:nvPr/>
        </p:nvSpPr>
        <p:spPr>
          <a:xfrm>
            <a:off x="3341903" y="2162486"/>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149" name="直接箭头连接符 148"/>
          <p:cNvCxnSpPr/>
          <p:nvPr/>
        </p:nvCxnSpPr>
        <p:spPr>
          <a:xfrm flipV="1">
            <a:off x="633633" y="672374"/>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281385" y="47385"/>
            <a:ext cx="1740310" cy="369332"/>
          </a:xfrm>
          <a:prstGeom prst="rect">
            <a:avLst/>
          </a:prstGeom>
          <a:noFill/>
        </p:spPr>
        <p:txBody>
          <a:bodyPr wrap="square" rtlCol="0">
            <a:spAutoFit/>
          </a:bodyPr>
          <a:lstStyle/>
          <a:p>
            <a:r>
              <a:rPr lang="zh-CN" altLang="en-US" dirty="0" smtClean="0"/>
              <a:t>流量：</a:t>
            </a:r>
            <a:r>
              <a:rPr lang="en-US" altLang="zh-CN" dirty="0" smtClean="0"/>
              <a:t>6+3</a:t>
            </a:r>
            <a:endParaRPr lang="zh-CN" altLang="en-US" dirty="0"/>
          </a:p>
        </p:txBody>
      </p:sp>
      <p:cxnSp>
        <p:nvCxnSpPr>
          <p:cNvPr id="151" name="直接箭头连接符 150"/>
          <p:cNvCxnSpPr/>
          <p:nvPr/>
        </p:nvCxnSpPr>
        <p:spPr>
          <a:xfrm flipV="1">
            <a:off x="1693761" y="556580"/>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2" name="文本框 151"/>
          <p:cNvSpPr txBox="1"/>
          <p:nvPr/>
        </p:nvSpPr>
        <p:spPr>
          <a:xfrm>
            <a:off x="2080736" y="201687"/>
            <a:ext cx="433790" cy="369332"/>
          </a:xfrm>
          <a:prstGeom prst="rect">
            <a:avLst/>
          </a:prstGeom>
          <a:noFill/>
        </p:spPr>
        <p:txBody>
          <a:bodyPr wrap="square" rtlCol="0">
            <a:spAutoFit/>
          </a:bodyPr>
          <a:lstStyle/>
          <a:p>
            <a:r>
              <a:rPr lang="en-US" altLang="zh-CN" dirty="0" smtClean="0"/>
              <a:t>2</a:t>
            </a:r>
            <a:endParaRPr lang="zh-CN" altLang="en-US" dirty="0"/>
          </a:p>
        </p:txBody>
      </p:sp>
      <p:cxnSp>
        <p:nvCxnSpPr>
          <p:cNvPr id="167" name="直接箭头连接符 166"/>
          <p:cNvCxnSpPr>
            <a:stCxn id="153" idx="4"/>
          </p:cNvCxnSpPr>
          <p:nvPr/>
        </p:nvCxnSpPr>
        <p:spPr>
          <a:xfrm>
            <a:off x="5253734" y="1898514"/>
            <a:ext cx="850539" cy="9712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p:nvPr/>
        </p:nvCxnSpPr>
        <p:spPr>
          <a:xfrm flipV="1">
            <a:off x="6229368" y="83437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a:endCxn id="161" idx="4"/>
          </p:cNvCxnSpPr>
          <p:nvPr/>
        </p:nvCxnSpPr>
        <p:spPr>
          <a:xfrm flipV="1">
            <a:off x="6342826" y="1912957"/>
            <a:ext cx="566864" cy="9567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a:endCxn id="164" idx="1"/>
          </p:cNvCxnSpPr>
          <p:nvPr/>
        </p:nvCxnSpPr>
        <p:spPr>
          <a:xfrm flipV="1">
            <a:off x="6354692" y="2992595"/>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64" idx="0"/>
            <a:endCxn id="165" idx="3"/>
          </p:cNvCxnSpPr>
          <p:nvPr/>
        </p:nvCxnSpPr>
        <p:spPr>
          <a:xfrm flipV="1">
            <a:off x="7680416" y="1852437"/>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endCxn id="166" idx="1"/>
          </p:cNvCxnSpPr>
          <p:nvPr/>
        </p:nvCxnSpPr>
        <p:spPr>
          <a:xfrm flipV="1">
            <a:off x="7049066" y="1706747"/>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文本框 174"/>
          <p:cNvSpPr txBox="1"/>
          <p:nvPr/>
        </p:nvSpPr>
        <p:spPr>
          <a:xfrm>
            <a:off x="4957156" y="2308631"/>
            <a:ext cx="813323" cy="369332"/>
          </a:xfrm>
          <a:prstGeom prst="rect">
            <a:avLst/>
          </a:prstGeom>
          <a:noFill/>
        </p:spPr>
        <p:txBody>
          <a:bodyPr wrap="square" rtlCol="0">
            <a:spAutoFit/>
          </a:bodyPr>
          <a:lstStyle/>
          <a:p>
            <a:r>
              <a:rPr lang="en-US" altLang="zh-CN" dirty="0" smtClean="0">
                <a:solidFill>
                  <a:srgbClr val="7030A0"/>
                </a:solidFill>
              </a:rPr>
              <a:t>16</a:t>
            </a:r>
            <a:r>
              <a:rPr lang="en-US" altLang="zh-CN" dirty="0" smtClean="0"/>
              <a:t>/20</a:t>
            </a:r>
            <a:endParaRPr lang="zh-CN" altLang="en-US" dirty="0"/>
          </a:p>
        </p:txBody>
      </p:sp>
      <p:sp>
        <p:nvSpPr>
          <p:cNvPr id="176" name="文本框 175"/>
          <p:cNvSpPr txBox="1"/>
          <p:nvPr/>
        </p:nvSpPr>
        <p:spPr>
          <a:xfrm>
            <a:off x="5827738" y="162942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77" name="文本框 176"/>
          <p:cNvSpPr txBox="1"/>
          <p:nvPr/>
        </p:nvSpPr>
        <p:spPr>
          <a:xfrm>
            <a:off x="6523821" y="2308631"/>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/5</a:t>
            </a:r>
            <a:endParaRPr lang="zh-CN" altLang="en-US" dirty="0"/>
          </a:p>
        </p:txBody>
      </p:sp>
      <p:sp>
        <p:nvSpPr>
          <p:cNvPr id="178" name="文本框 177"/>
          <p:cNvSpPr txBox="1"/>
          <p:nvPr/>
        </p:nvSpPr>
        <p:spPr>
          <a:xfrm>
            <a:off x="6646904" y="2696929"/>
            <a:ext cx="725662" cy="369332"/>
          </a:xfrm>
          <a:prstGeom prst="rect">
            <a:avLst/>
          </a:prstGeom>
          <a:noFill/>
        </p:spPr>
        <p:txBody>
          <a:bodyPr wrap="square" rtlCol="0">
            <a:spAutoFit/>
          </a:bodyPr>
          <a:lstStyle/>
          <a:p>
            <a:r>
              <a:rPr lang="en-US" altLang="zh-CN" dirty="0" smtClean="0"/>
              <a:t>5</a:t>
            </a:r>
            <a:endParaRPr lang="zh-CN" altLang="en-US" dirty="0"/>
          </a:p>
        </p:txBody>
      </p:sp>
      <p:sp>
        <p:nvSpPr>
          <p:cNvPr id="180" name="文本框 179"/>
          <p:cNvSpPr txBox="1"/>
          <p:nvPr/>
        </p:nvSpPr>
        <p:spPr>
          <a:xfrm>
            <a:off x="7606697" y="1410542"/>
            <a:ext cx="348786" cy="369332"/>
          </a:xfrm>
          <a:prstGeom prst="rect">
            <a:avLst/>
          </a:prstGeom>
          <a:noFill/>
        </p:spPr>
        <p:txBody>
          <a:bodyPr wrap="square" rtlCol="0">
            <a:spAutoFit/>
          </a:bodyPr>
          <a:lstStyle/>
          <a:p>
            <a:r>
              <a:rPr lang="en-US" altLang="zh-CN" dirty="0" smtClean="0"/>
              <a:t>4</a:t>
            </a:r>
            <a:endParaRPr lang="zh-CN" altLang="en-US" dirty="0"/>
          </a:p>
        </p:txBody>
      </p:sp>
      <p:sp>
        <p:nvSpPr>
          <p:cNvPr id="181" name="文本框 180"/>
          <p:cNvSpPr txBox="1"/>
          <p:nvPr/>
        </p:nvSpPr>
        <p:spPr>
          <a:xfrm>
            <a:off x="8049236" y="2245831"/>
            <a:ext cx="725662" cy="369332"/>
          </a:xfrm>
          <a:prstGeom prst="rect">
            <a:avLst/>
          </a:prstGeom>
          <a:noFill/>
        </p:spPr>
        <p:txBody>
          <a:bodyPr wrap="square" rtlCol="0">
            <a:spAutoFit/>
          </a:bodyPr>
          <a:lstStyle/>
          <a:p>
            <a:r>
              <a:rPr lang="en-US" altLang="zh-CN" dirty="0">
                <a:solidFill>
                  <a:srgbClr val="7030A0"/>
                </a:solidFill>
              </a:rPr>
              <a:t>6</a:t>
            </a:r>
            <a:r>
              <a:rPr lang="en-US" altLang="zh-CN" dirty="0" smtClean="0"/>
              <a:t>/10</a:t>
            </a:r>
            <a:endParaRPr lang="zh-CN" altLang="en-US" dirty="0"/>
          </a:p>
        </p:txBody>
      </p:sp>
      <p:cxnSp>
        <p:nvCxnSpPr>
          <p:cNvPr id="182" name="直接箭头连接符 181"/>
          <p:cNvCxnSpPr/>
          <p:nvPr/>
        </p:nvCxnSpPr>
        <p:spPr>
          <a:xfrm flipV="1">
            <a:off x="5340966" y="755719"/>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83" name="文本框 182"/>
          <p:cNvSpPr txBox="1"/>
          <p:nvPr/>
        </p:nvSpPr>
        <p:spPr>
          <a:xfrm>
            <a:off x="4988718" y="130730"/>
            <a:ext cx="1740310" cy="369332"/>
          </a:xfrm>
          <a:prstGeom prst="rect">
            <a:avLst/>
          </a:prstGeom>
          <a:noFill/>
        </p:spPr>
        <p:txBody>
          <a:bodyPr wrap="square" rtlCol="0">
            <a:spAutoFit/>
          </a:bodyPr>
          <a:lstStyle/>
          <a:p>
            <a:r>
              <a:rPr lang="zh-CN" altLang="en-US" dirty="0" smtClean="0"/>
              <a:t>流量：</a:t>
            </a:r>
            <a:r>
              <a:rPr lang="en-US" altLang="zh-CN" dirty="0" smtClean="0"/>
              <a:t>6+3+4</a:t>
            </a:r>
            <a:endParaRPr lang="zh-CN" altLang="en-US" dirty="0"/>
          </a:p>
        </p:txBody>
      </p:sp>
      <p:cxnSp>
        <p:nvCxnSpPr>
          <p:cNvPr id="184" name="直接箭头连接符 183"/>
          <p:cNvCxnSpPr/>
          <p:nvPr/>
        </p:nvCxnSpPr>
        <p:spPr>
          <a:xfrm flipV="1">
            <a:off x="6401094" y="639925"/>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6788069" y="285032"/>
            <a:ext cx="433790" cy="369332"/>
          </a:xfrm>
          <a:prstGeom prst="rect">
            <a:avLst/>
          </a:prstGeom>
          <a:noFill/>
        </p:spPr>
        <p:txBody>
          <a:bodyPr wrap="square" rtlCol="0">
            <a:spAutoFit/>
          </a:bodyPr>
          <a:lstStyle/>
          <a:p>
            <a:r>
              <a:rPr lang="en-US" altLang="zh-CN" dirty="0" smtClean="0"/>
              <a:t>2</a:t>
            </a:r>
            <a:endParaRPr lang="zh-CN" altLang="en-US" dirty="0"/>
          </a:p>
        </p:txBody>
      </p:sp>
      <p:sp>
        <p:nvSpPr>
          <p:cNvPr id="70" name="文本框 69"/>
          <p:cNvSpPr txBox="1"/>
          <p:nvPr/>
        </p:nvSpPr>
        <p:spPr>
          <a:xfrm>
            <a:off x="636456" y="705499"/>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71" name="文本框 70"/>
          <p:cNvSpPr txBox="1"/>
          <p:nvPr/>
        </p:nvSpPr>
        <p:spPr>
          <a:xfrm>
            <a:off x="5225292" y="927298"/>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167"/>
                                        </p:tgtEl>
                                        <p:attrNameLst>
                                          <p:attrName>stroke.color</p:attrName>
                                        </p:attrNameLst>
                                      </p:cBhvr>
                                      <p:to>
                                        <a:srgbClr val="00B050"/>
                                      </p:to>
                                    </p:animClr>
                                    <p:set>
                                      <p:cBhvr>
                                        <p:cTn id="7" dur="250" fill="hold"/>
                                        <p:tgtEl>
                                          <p:spTgt spid="167"/>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169"/>
                                        </p:tgtEl>
                                        <p:attrNameLst>
                                          <p:attrName>stroke.color</p:attrName>
                                        </p:attrNameLst>
                                      </p:cBhvr>
                                      <p:to>
                                        <a:srgbClr val="00B050"/>
                                      </p:to>
                                    </p:animClr>
                                    <p:set>
                                      <p:cBhvr>
                                        <p:cTn id="11" dur="250" fill="hold"/>
                                        <p:tgtEl>
                                          <p:spTgt spid="169"/>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173"/>
                                        </p:tgtEl>
                                        <p:attrNameLst>
                                          <p:attrName>stroke.color</p:attrName>
                                        </p:attrNameLst>
                                      </p:cBhvr>
                                      <p:to>
                                        <a:srgbClr val="00B050"/>
                                      </p:to>
                                    </p:animClr>
                                    <p:set>
                                      <p:cBhvr>
                                        <p:cTn id="15" dur="250" fill="hold"/>
                                        <p:tgtEl>
                                          <p:spTgt spid="17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p:cNvSpPr/>
          <p:nvPr/>
        </p:nvSpPr>
        <p:spPr>
          <a:xfrm>
            <a:off x="389085"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1350863" y="41400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1350748" y="272458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2782132" y="4428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p:cNvSpPr/>
          <p:nvPr/>
        </p:nvSpPr>
        <p:spPr>
          <a:xfrm>
            <a:off x="2045041" y="151498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椭圆 129"/>
          <p:cNvSpPr/>
          <p:nvPr/>
        </p:nvSpPr>
        <p:spPr>
          <a:xfrm>
            <a:off x="2782132" y="27863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椭圆 131"/>
          <p:cNvSpPr/>
          <p:nvPr/>
        </p:nvSpPr>
        <p:spPr>
          <a:xfrm>
            <a:off x="3730493"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p:cNvSpPr/>
          <p:nvPr/>
        </p:nvSpPr>
        <p:spPr>
          <a:xfrm>
            <a:off x="7643968" y="479336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椭圆 154"/>
          <p:cNvSpPr/>
          <p:nvPr/>
        </p:nvSpPr>
        <p:spPr>
          <a:xfrm>
            <a:off x="8605746" y="370682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p:cNvSpPr/>
          <p:nvPr/>
        </p:nvSpPr>
        <p:spPr>
          <a:xfrm>
            <a:off x="8605631" y="6017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椭圆 158"/>
          <p:cNvSpPr/>
          <p:nvPr/>
        </p:nvSpPr>
        <p:spPr>
          <a:xfrm>
            <a:off x="10037015" y="373570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1" name="椭圆 160"/>
          <p:cNvSpPr/>
          <p:nvPr/>
        </p:nvSpPr>
        <p:spPr>
          <a:xfrm>
            <a:off x="9299924" y="48078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3" name="椭圆 162"/>
          <p:cNvSpPr/>
          <p:nvPr/>
        </p:nvSpPr>
        <p:spPr>
          <a:xfrm>
            <a:off x="10037015" y="60792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5" name="椭圆 164"/>
          <p:cNvSpPr/>
          <p:nvPr/>
        </p:nvSpPr>
        <p:spPr>
          <a:xfrm>
            <a:off x="10985376" y="479336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5096418"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椭圆 109"/>
          <p:cNvSpPr/>
          <p:nvPr/>
        </p:nvSpPr>
        <p:spPr>
          <a:xfrm>
            <a:off x="6058196" y="4973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椭圆 111"/>
          <p:cNvSpPr/>
          <p:nvPr/>
        </p:nvSpPr>
        <p:spPr>
          <a:xfrm>
            <a:off x="6058081" y="28079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p:cNvSpPr/>
          <p:nvPr/>
        </p:nvSpPr>
        <p:spPr>
          <a:xfrm>
            <a:off x="7489465" y="5262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椭圆 116"/>
          <p:cNvSpPr/>
          <p:nvPr/>
        </p:nvSpPr>
        <p:spPr>
          <a:xfrm>
            <a:off x="6752374" y="15983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p:cNvSpPr/>
          <p:nvPr/>
        </p:nvSpPr>
        <p:spPr>
          <a:xfrm>
            <a:off x="7489465" y="286973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椭圆 121"/>
          <p:cNvSpPr/>
          <p:nvPr/>
        </p:nvSpPr>
        <p:spPr>
          <a:xfrm>
            <a:off x="8437826"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文本框 77"/>
          <p:cNvSpPr txBox="1"/>
          <p:nvPr/>
        </p:nvSpPr>
        <p:spPr>
          <a:xfrm>
            <a:off x="340036"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1301814" y="35220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06" name="文本框 105"/>
          <p:cNvSpPr txBox="1"/>
          <p:nvPr/>
        </p:nvSpPr>
        <p:spPr>
          <a:xfrm>
            <a:off x="1301699" y="266278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18" name="文本框 117"/>
          <p:cNvSpPr txBox="1"/>
          <p:nvPr/>
        </p:nvSpPr>
        <p:spPr>
          <a:xfrm>
            <a:off x="2733083" y="38108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29" name="文本框 128"/>
          <p:cNvSpPr txBox="1"/>
          <p:nvPr/>
        </p:nvSpPr>
        <p:spPr>
          <a:xfrm>
            <a:off x="2010740"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31" name="文本框 130"/>
          <p:cNvSpPr txBox="1"/>
          <p:nvPr/>
        </p:nvSpPr>
        <p:spPr>
          <a:xfrm>
            <a:off x="2733083" y="27245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33" name="文本框 132"/>
          <p:cNvSpPr txBox="1"/>
          <p:nvPr/>
        </p:nvSpPr>
        <p:spPr>
          <a:xfrm>
            <a:off x="3681444"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54" name="文本框 153"/>
          <p:cNvSpPr txBox="1"/>
          <p:nvPr/>
        </p:nvSpPr>
        <p:spPr>
          <a:xfrm>
            <a:off x="7594919"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56" name="文本框 155"/>
          <p:cNvSpPr txBox="1"/>
          <p:nvPr/>
        </p:nvSpPr>
        <p:spPr>
          <a:xfrm>
            <a:off x="8556697" y="364502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58" name="文本框 157"/>
          <p:cNvSpPr txBox="1"/>
          <p:nvPr/>
        </p:nvSpPr>
        <p:spPr>
          <a:xfrm>
            <a:off x="8556582" y="5955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60" name="文本框 159"/>
          <p:cNvSpPr txBox="1"/>
          <p:nvPr/>
        </p:nvSpPr>
        <p:spPr>
          <a:xfrm>
            <a:off x="9987966" y="367390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62" name="文本框 161"/>
          <p:cNvSpPr txBox="1"/>
          <p:nvPr/>
        </p:nvSpPr>
        <p:spPr>
          <a:xfrm>
            <a:off x="9265623"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64" name="文本框 163"/>
          <p:cNvSpPr txBox="1"/>
          <p:nvPr/>
        </p:nvSpPr>
        <p:spPr>
          <a:xfrm>
            <a:off x="9987966" y="601740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66" name="文本框 165"/>
          <p:cNvSpPr txBox="1"/>
          <p:nvPr/>
        </p:nvSpPr>
        <p:spPr>
          <a:xfrm>
            <a:off x="10936327"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09" name="文本框 108"/>
          <p:cNvSpPr txBox="1"/>
          <p:nvPr/>
        </p:nvSpPr>
        <p:spPr>
          <a:xfrm>
            <a:off x="5047369"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1" name="文本框 110"/>
          <p:cNvSpPr txBox="1"/>
          <p:nvPr/>
        </p:nvSpPr>
        <p:spPr>
          <a:xfrm>
            <a:off x="6009147" y="43554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13" name="文本框 112"/>
          <p:cNvSpPr txBox="1"/>
          <p:nvPr/>
        </p:nvSpPr>
        <p:spPr>
          <a:xfrm>
            <a:off x="6009032" y="27461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16" name="文本框 115"/>
          <p:cNvSpPr txBox="1"/>
          <p:nvPr/>
        </p:nvSpPr>
        <p:spPr>
          <a:xfrm>
            <a:off x="7440416" y="46442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19" name="文本框 118"/>
          <p:cNvSpPr txBox="1"/>
          <p:nvPr/>
        </p:nvSpPr>
        <p:spPr>
          <a:xfrm>
            <a:off x="6718073"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21" name="文本框 120"/>
          <p:cNvSpPr txBox="1"/>
          <p:nvPr/>
        </p:nvSpPr>
        <p:spPr>
          <a:xfrm>
            <a:off x="7440416" y="280792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23" name="文本框 122"/>
          <p:cNvSpPr txBox="1"/>
          <p:nvPr/>
        </p:nvSpPr>
        <p:spPr>
          <a:xfrm>
            <a:off x="8388777"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1073915" y="563961"/>
            <a:ext cx="1036634" cy="3965785"/>
          </a:xfrm>
        </p:spPr>
        <p:txBody>
          <a:bodyPr vert="eaVert"/>
          <a:lstStyle/>
          <a:p>
            <a:r>
              <a:rPr lang="zh-CN" altLang="en-US" dirty="0" smtClean="0"/>
              <a:t>阻塞流算法分析</a:t>
            </a:r>
            <a:endParaRPr lang="zh-CN" altLang="en-US" dirty="0"/>
          </a:p>
        </p:txBody>
      </p:sp>
      <p:sp>
        <p:nvSpPr>
          <p:cNvPr id="37" name="右箭头 36"/>
          <p:cNvSpPr/>
          <p:nvPr/>
        </p:nvSpPr>
        <p:spPr>
          <a:xfrm>
            <a:off x="4346896" y="2048620"/>
            <a:ext cx="553415" cy="254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a:stCxn id="74" idx="4"/>
          </p:cNvCxnSpPr>
          <p:nvPr/>
        </p:nvCxnSpPr>
        <p:spPr>
          <a:xfrm>
            <a:off x="546401" y="1815169"/>
            <a:ext cx="850539" cy="9712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flipV="1">
            <a:off x="1522035" y="75103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endCxn id="125" idx="4"/>
          </p:cNvCxnSpPr>
          <p:nvPr/>
        </p:nvCxnSpPr>
        <p:spPr>
          <a:xfrm flipV="1">
            <a:off x="1635493" y="1829612"/>
            <a:ext cx="566864" cy="9567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a:endCxn id="131" idx="1"/>
          </p:cNvCxnSpPr>
          <p:nvPr/>
        </p:nvCxnSpPr>
        <p:spPr>
          <a:xfrm flipV="1">
            <a:off x="1647359" y="290925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a:stCxn id="125" idx="5"/>
          </p:cNvCxnSpPr>
          <p:nvPr/>
        </p:nvCxnSpPr>
        <p:spPr>
          <a:xfrm>
            <a:off x="2313596" y="1783535"/>
            <a:ext cx="551549" cy="102439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131" idx="0"/>
            <a:endCxn id="132" idx="3"/>
          </p:cNvCxnSpPr>
          <p:nvPr/>
        </p:nvCxnSpPr>
        <p:spPr>
          <a:xfrm flipV="1">
            <a:off x="2973083" y="1769092"/>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a:endCxn id="133" idx="1"/>
          </p:cNvCxnSpPr>
          <p:nvPr/>
        </p:nvCxnSpPr>
        <p:spPr>
          <a:xfrm flipV="1">
            <a:off x="2341733" y="162340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文本框 141"/>
          <p:cNvSpPr txBox="1"/>
          <p:nvPr/>
        </p:nvSpPr>
        <p:spPr>
          <a:xfrm>
            <a:off x="475851" y="2225286"/>
            <a:ext cx="472507" cy="369332"/>
          </a:xfrm>
          <a:prstGeom prst="rect">
            <a:avLst/>
          </a:prstGeom>
          <a:noFill/>
        </p:spPr>
        <p:txBody>
          <a:bodyPr wrap="square" rtlCol="0">
            <a:spAutoFit/>
          </a:bodyPr>
          <a:lstStyle/>
          <a:p>
            <a:r>
              <a:rPr lang="en-US" altLang="zh-CN" dirty="0" smtClean="0"/>
              <a:t>20</a:t>
            </a:r>
            <a:endParaRPr lang="zh-CN" altLang="en-US" dirty="0"/>
          </a:p>
        </p:txBody>
      </p:sp>
      <p:sp>
        <p:nvSpPr>
          <p:cNvPr id="143" name="文本框 142"/>
          <p:cNvSpPr txBox="1"/>
          <p:nvPr/>
        </p:nvSpPr>
        <p:spPr>
          <a:xfrm>
            <a:off x="1120405" y="15460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4" name="文本框 143"/>
          <p:cNvSpPr txBox="1"/>
          <p:nvPr/>
        </p:nvSpPr>
        <p:spPr>
          <a:xfrm>
            <a:off x="1816488" y="2225286"/>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5" name="文本框 144"/>
          <p:cNvSpPr txBox="1"/>
          <p:nvPr/>
        </p:nvSpPr>
        <p:spPr>
          <a:xfrm>
            <a:off x="1939571" y="261358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6" name="文本框 145"/>
          <p:cNvSpPr txBox="1"/>
          <p:nvPr/>
        </p:nvSpPr>
        <p:spPr>
          <a:xfrm>
            <a:off x="2545691" y="194661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7" name="文本框 146"/>
          <p:cNvSpPr txBox="1"/>
          <p:nvPr/>
        </p:nvSpPr>
        <p:spPr>
          <a:xfrm>
            <a:off x="2899364" y="1327197"/>
            <a:ext cx="348786" cy="369332"/>
          </a:xfrm>
          <a:prstGeom prst="rect">
            <a:avLst/>
          </a:prstGeom>
          <a:noFill/>
        </p:spPr>
        <p:txBody>
          <a:bodyPr wrap="square" rtlCol="0">
            <a:spAutoFit/>
          </a:bodyPr>
          <a:lstStyle/>
          <a:p>
            <a:r>
              <a:rPr lang="en-US" altLang="zh-CN" dirty="0" smtClean="0"/>
              <a:t>4</a:t>
            </a:r>
            <a:endParaRPr lang="zh-CN" altLang="en-US" dirty="0"/>
          </a:p>
        </p:txBody>
      </p:sp>
      <p:sp>
        <p:nvSpPr>
          <p:cNvPr id="148" name="文本框 147"/>
          <p:cNvSpPr txBox="1"/>
          <p:nvPr/>
        </p:nvSpPr>
        <p:spPr>
          <a:xfrm>
            <a:off x="3341903" y="2162486"/>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149" name="直接箭头连接符 148"/>
          <p:cNvCxnSpPr/>
          <p:nvPr/>
        </p:nvCxnSpPr>
        <p:spPr>
          <a:xfrm flipV="1">
            <a:off x="633633" y="672374"/>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281385" y="47385"/>
            <a:ext cx="1740310" cy="369332"/>
          </a:xfrm>
          <a:prstGeom prst="rect">
            <a:avLst/>
          </a:prstGeom>
          <a:noFill/>
        </p:spPr>
        <p:txBody>
          <a:bodyPr wrap="square" rtlCol="0">
            <a:spAutoFit/>
          </a:bodyPr>
          <a:lstStyle/>
          <a:p>
            <a:r>
              <a:rPr lang="zh-CN" altLang="en-US" dirty="0" smtClean="0"/>
              <a:t>流量：</a:t>
            </a:r>
            <a:r>
              <a:rPr lang="en-US" altLang="zh-CN" dirty="0" smtClean="0"/>
              <a:t>6+3</a:t>
            </a:r>
            <a:endParaRPr lang="zh-CN" altLang="en-US" dirty="0"/>
          </a:p>
        </p:txBody>
      </p:sp>
      <p:cxnSp>
        <p:nvCxnSpPr>
          <p:cNvPr id="151" name="直接箭头连接符 150"/>
          <p:cNvCxnSpPr/>
          <p:nvPr/>
        </p:nvCxnSpPr>
        <p:spPr>
          <a:xfrm flipV="1">
            <a:off x="1693761" y="556580"/>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2" name="文本框 151"/>
          <p:cNvSpPr txBox="1"/>
          <p:nvPr/>
        </p:nvSpPr>
        <p:spPr>
          <a:xfrm>
            <a:off x="2080736" y="201687"/>
            <a:ext cx="433790" cy="369332"/>
          </a:xfrm>
          <a:prstGeom prst="rect">
            <a:avLst/>
          </a:prstGeom>
          <a:noFill/>
        </p:spPr>
        <p:txBody>
          <a:bodyPr wrap="square" rtlCol="0">
            <a:spAutoFit/>
          </a:bodyPr>
          <a:lstStyle/>
          <a:p>
            <a:r>
              <a:rPr lang="en-US" altLang="zh-CN" dirty="0" smtClean="0"/>
              <a:t>2</a:t>
            </a:r>
            <a:endParaRPr lang="zh-CN" altLang="en-US" dirty="0"/>
          </a:p>
        </p:txBody>
      </p:sp>
      <p:cxnSp>
        <p:nvCxnSpPr>
          <p:cNvPr id="167" name="直接箭头连接符 166"/>
          <p:cNvCxnSpPr>
            <a:stCxn id="153" idx="4"/>
          </p:cNvCxnSpPr>
          <p:nvPr/>
        </p:nvCxnSpPr>
        <p:spPr>
          <a:xfrm>
            <a:off x="7801284" y="5107993"/>
            <a:ext cx="850539" cy="97121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p:nvPr/>
        </p:nvCxnSpPr>
        <p:spPr>
          <a:xfrm flipV="1">
            <a:off x="8776918" y="4043854"/>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a:endCxn id="164" idx="1"/>
          </p:cNvCxnSpPr>
          <p:nvPr/>
        </p:nvCxnSpPr>
        <p:spPr>
          <a:xfrm flipV="1">
            <a:off x="8902242" y="6202074"/>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64" idx="0"/>
            <a:endCxn id="165" idx="3"/>
          </p:cNvCxnSpPr>
          <p:nvPr/>
        </p:nvCxnSpPr>
        <p:spPr>
          <a:xfrm flipV="1">
            <a:off x="10227966" y="5061916"/>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endCxn id="166" idx="1"/>
          </p:cNvCxnSpPr>
          <p:nvPr/>
        </p:nvCxnSpPr>
        <p:spPr>
          <a:xfrm flipV="1">
            <a:off x="9596616" y="4916226"/>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5" name="文本框 174"/>
          <p:cNvSpPr txBox="1"/>
          <p:nvPr/>
        </p:nvSpPr>
        <p:spPr>
          <a:xfrm>
            <a:off x="7504706" y="5518110"/>
            <a:ext cx="797743" cy="646331"/>
          </a:xfrm>
          <a:prstGeom prst="rect">
            <a:avLst/>
          </a:prstGeom>
          <a:noFill/>
        </p:spPr>
        <p:txBody>
          <a:bodyPr wrap="square" rtlCol="0">
            <a:spAutoFit/>
          </a:bodyPr>
          <a:lstStyle/>
          <a:p>
            <a:r>
              <a:rPr lang="en-US" altLang="zh-CN" dirty="0">
                <a:solidFill>
                  <a:srgbClr val="7030A0"/>
                </a:solidFill>
              </a:rPr>
              <a:t>15</a:t>
            </a:r>
            <a:r>
              <a:rPr lang="en-US" altLang="zh-CN" dirty="0" smtClean="0"/>
              <a:t>/20</a:t>
            </a:r>
            <a:endParaRPr lang="zh-CN" altLang="en-US" dirty="0"/>
          </a:p>
        </p:txBody>
      </p:sp>
      <p:sp>
        <p:nvSpPr>
          <p:cNvPr id="176" name="文本框 175"/>
          <p:cNvSpPr txBox="1"/>
          <p:nvPr/>
        </p:nvSpPr>
        <p:spPr>
          <a:xfrm>
            <a:off x="8375288" y="4838906"/>
            <a:ext cx="725662" cy="369332"/>
          </a:xfrm>
          <a:prstGeom prst="rect">
            <a:avLst/>
          </a:prstGeom>
          <a:noFill/>
        </p:spPr>
        <p:txBody>
          <a:bodyPr wrap="square" rtlCol="0">
            <a:spAutoFit/>
          </a:bodyPr>
          <a:lstStyle/>
          <a:p>
            <a:r>
              <a:rPr lang="en-US" altLang="zh-CN" dirty="0" smtClean="0"/>
              <a:t>4</a:t>
            </a:r>
            <a:endParaRPr lang="zh-CN" altLang="en-US" dirty="0"/>
          </a:p>
        </p:txBody>
      </p:sp>
      <p:sp>
        <p:nvSpPr>
          <p:cNvPr id="178" name="文本框 177"/>
          <p:cNvSpPr txBox="1"/>
          <p:nvPr/>
        </p:nvSpPr>
        <p:spPr>
          <a:xfrm>
            <a:off x="9194454" y="5906408"/>
            <a:ext cx="725662" cy="369332"/>
          </a:xfrm>
          <a:prstGeom prst="rect">
            <a:avLst/>
          </a:prstGeom>
          <a:noFill/>
        </p:spPr>
        <p:txBody>
          <a:bodyPr wrap="square" rtlCol="0">
            <a:spAutoFit/>
          </a:bodyPr>
          <a:lstStyle/>
          <a:p>
            <a:r>
              <a:rPr lang="en-US" altLang="zh-CN" dirty="0" smtClean="0"/>
              <a:t>5</a:t>
            </a:r>
            <a:endParaRPr lang="zh-CN" altLang="en-US" dirty="0"/>
          </a:p>
        </p:txBody>
      </p:sp>
      <p:sp>
        <p:nvSpPr>
          <p:cNvPr id="180" name="文本框 179"/>
          <p:cNvSpPr txBox="1"/>
          <p:nvPr/>
        </p:nvSpPr>
        <p:spPr>
          <a:xfrm>
            <a:off x="10154247" y="4620021"/>
            <a:ext cx="540134" cy="646331"/>
          </a:xfrm>
          <a:prstGeom prst="rect">
            <a:avLst/>
          </a:prstGeom>
          <a:noFill/>
        </p:spPr>
        <p:txBody>
          <a:bodyPr wrap="square" rtlCol="0">
            <a:spAutoFit/>
          </a:bodyPr>
          <a:lstStyle/>
          <a:p>
            <a:r>
              <a:rPr lang="en-US" altLang="zh-CN" dirty="0">
                <a:solidFill>
                  <a:srgbClr val="7030A0"/>
                </a:solidFill>
              </a:rPr>
              <a:t>3</a:t>
            </a:r>
            <a:r>
              <a:rPr lang="en-US" altLang="zh-CN" dirty="0" smtClean="0"/>
              <a:t>/4</a:t>
            </a:r>
            <a:endParaRPr lang="zh-CN" altLang="en-US" dirty="0"/>
          </a:p>
        </p:txBody>
      </p:sp>
      <p:sp>
        <p:nvSpPr>
          <p:cNvPr id="181" name="文本框 180"/>
          <p:cNvSpPr txBox="1"/>
          <p:nvPr/>
        </p:nvSpPr>
        <p:spPr>
          <a:xfrm>
            <a:off x="10596786" y="5455310"/>
            <a:ext cx="725662" cy="369332"/>
          </a:xfrm>
          <a:prstGeom prst="rect">
            <a:avLst/>
          </a:prstGeom>
          <a:noFill/>
        </p:spPr>
        <p:txBody>
          <a:bodyPr wrap="square" rtlCol="0">
            <a:spAutoFit/>
          </a:bodyPr>
          <a:lstStyle/>
          <a:p>
            <a:r>
              <a:rPr lang="en-US" altLang="zh-CN" dirty="0">
                <a:solidFill>
                  <a:srgbClr val="7030A0"/>
                </a:solidFill>
              </a:rPr>
              <a:t>6</a:t>
            </a:r>
            <a:r>
              <a:rPr lang="en-US" altLang="zh-CN" dirty="0" smtClean="0"/>
              <a:t>/10</a:t>
            </a:r>
            <a:endParaRPr lang="zh-CN" altLang="en-US" dirty="0"/>
          </a:p>
        </p:txBody>
      </p:sp>
      <p:cxnSp>
        <p:nvCxnSpPr>
          <p:cNvPr id="182" name="直接箭头连接符 181"/>
          <p:cNvCxnSpPr/>
          <p:nvPr/>
        </p:nvCxnSpPr>
        <p:spPr>
          <a:xfrm flipV="1">
            <a:off x="7888516" y="3965198"/>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p:nvPr/>
        </p:nvCxnSpPr>
        <p:spPr>
          <a:xfrm flipV="1">
            <a:off x="8948644" y="3849404"/>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9335619" y="3494511"/>
            <a:ext cx="433790" cy="369332"/>
          </a:xfrm>
          <a:prstGeom prst="rect">
            <a:avLst/>
          </a:prstGeom>
          <a:noFill/>
        </p:spPr>
        <p:txBody>
          <a:bodyPr wrap="square" rtlCol="0">
            <a:spAutoFit/>
          </a:bodyPr>
          <a:lstStyle/>
          <a:p>
            <a:r>
              <a:rPr lang="en-US" altLang="zh-CN" dirty="0" smtClean="0"/>
              <a:t>2</a:t>
            </a:r>
            <a:endParaRPr lang="zh-CN" altLang="en-US" dirty="0"/>
          </a:p>
        </p:txBody>
      </p:sp>
      <p:cxnSp>
        <p:nvCxnSpPr>
          <p:cNvPr id="124" name="直接箭头连接符 123"/>
          <p:cNvCxnSpPr>
            <a:stCxn id="108" idx="4"/>
          </p:cNvCxnSpPr>
          <p:nvPr/>
        </p:nvCxnSpPr>
        <p:spPr>
          <a:xfrm>
            <a:off x="5253734" y="1898514"/>
            <a:ext cx="850539" cy="97121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V="1">
            <a:off x="6229368" y="83437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a:endCxn id="117" idx="4"/>
          </p:cNvCxnSpPr>
          <p:nvPr/>
        </p:nvCxnSpPr>
        <p:spPr>
          <a:xfrm flipV="1">
            <a:off x="6342826" y="1912957"/>
            <a:ext cx="566864" cy="9567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1" idx="1"/>
          </p:cNvCxnSpPr>
          <p:nvPr/>
        </p:nvCxnSpPr>
        <p:spPr>
          <a:xfrm flipV="1">
            <a:off x="6354692" y="2992595"/>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121" idx="0"/>
            <a:endCxn id="122" idx="3"/>
          </p:cNvCxnSpPr>
          <p:nvPr/>
        </p:nvCxnSpPr>
        <p:spPr>
          <a:xfrm flipV="1">
            <a:off x="7680416" y="1852437"/>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a:endCxn id="123" idx="1"/>
          </p:cNvCxnSpPr>
          <p:nvPr/>
        </p:nvCxnSpPr>
        <p:spPr>
          <a:xfrm flipV="1">
            <a:off x="7049066" y="1706747"/>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文本框 186"/>
          <p:cNvSpPr txBox="1"/>
          <p:nvPr/>
        </p:nvSpPr>
        <p:spPr>
          <a:xfrm>
            <a:off x="4957156" y="2308631"/>
            <a:ext cx="797743" cy="646331"/>
          </a:xfrm>
          <a:prstGeom prst="rect">
            <a:avLst/>
          </a:prstGeom>
          <a:noFill/>
        </p:spPr>
        <p:txBody>
          <a:bodyPr wrap="square" rtlCol="0">
            <a:spAutoFit/>
          </a:bodyPr>
          <a:lstStyle/>
          <a:p>
            <a:r>
              <a:rPr lang="en-US" altLang="zh-CN" dirty="0">
                <a:solidFill>
                  <a:srgbClr val="7030A0"/>
                </a:solidFill>
              </a:rPr>
              <a:t>16</a:t>
            </a:r>
            <a:r>
              <a:rPr lang="en-US" altLang="zh-CN" dirty="0" smtClean="0"/>
              <a:t>/20</a:t>
            </a:r>
            <a:endParaRPr lang="zh-CN" altLang="en-US" dirty="0"/>
          </a:p>
        </p:txBody>
      </p:sp>
      <p:sp>
        <p:nvSpPr>
          <p:cNvPr id="188" name="文本框 187"/>
          <p:cNvSpPr txBox="1"/>
          <p:nvPr/>
        </p:nvSpPr>
        <p:spPr>
          <a:xfrm>
            <a:off x="5827738" y="162942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89" name="文本框 188"/>
          <p:cNvSpPr txBox="1"/>
          <p:nvPr/>
        </p:nvSpPr>
        <p:spPr>
          <a:xfrm>
            <a:off x="6523821" y="2308631"/>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/5</a:t>
            </a:r>
            <a:endParaRPr lang="zh-CN" altLang="en-US" dirty="0"/>
          </a:p>
        </p:txBody>
      </p:sp>
      <p:sp>
        <p:nvSpPr>
          <p:cNvPr id="190" name="文本框 189"/>
          <p:cNvSpPr txBox="1"/>
          <p:nvPr/>
        </p:nvSpPr>
        <p:spPr>
          <a:xfrm>
            <a:off x="6646904" y="2696929"/>
            <a:ext cx="725662" cy="369332"/>
          </a:xfrm>
          <a:prstGeom prst="rect">
            <a:avLst/>
          </a:prstGeom>
          <a:noFill/>
        </p:spPr>
        <p:txBody>
          <a:bodyPr wrap="square" rtlCol="0">
            <a:spAutoFit/>
          </a:bodyPr>
          <a:lstStyle/>
          <a:p>
            <a:r>
              <a:rPr lang="en-US" altLang="zh-CN" dirty="0" smtClean="0"/>
              <a:t>5</a:t>
            </a:r>
            <a:endParaRPr lang="zh-CN" altLang="en-US" dirty="0"/>
          </a:p>
        </p:txBody>
      </p:sp>
      <p:sp>
        <p:nvSpPr>
          <p:cNvPr id="191" name="文本框 190"/>
          <p:cNvSpPr txBox="1"/>
          <p:nvPr/>
        </p:nvSpPr>
        <p:spPr>
          <a:xfrm>
            <a:off x="7606697" y="1410542"/>
            <a:ext cx="348786" cy="369332"/>
          </a:xfrm>
          <a:prstGeom prst="rect">
            <a:avLst/>
          </a:prstGeom>
          <a:noFill/>
        </p:spPr>
        <p:txBody>
          <a:bodyPr wrap="square" rtlCol="0">
            <a:spAutoFit/>
          </a:bodyPr>
          <a:lstStyle/>
          <a:p>
            <a:r>
              <a:rPr lang="en-US" altLang="zh-CN" dirty="0" smtClean="0"/>
              <a:t>4</a:t>
            </a:r>
            <a:endParaRPr lang="zh-CN" altLang="en-US" dirty="0"/>
          </a:p>
        </p:txBody>
      </p:sp>
      <p:sp>
        <p:nvSpPr>
          <p:cNvPr id="192" name="文本框 191"/>
          <p:cNvSpPr txBox="1"/>
          <p:nvPr/>
        </p:nvSpPr>
        <p:spPr>
          <a:xfrm>
            <a:off x="8049236" y="2245831"/>
            <a:ext cx="725662" cy="369332"/>
          </a:xfrm>
          <a:prstGeom prst="rect">
            <a:avLst/>
          </a:prstGeom>
          <a:noFill/>
        </p:spPr>
        <p:txBody>
          <a:bodyPr wrap="square" rtlCol="0">
            <a:spAutoFit/>
          </a:bodyPr>
          <a:lstStyle/>
          <a:p>
            <a:r>
              <a:rPr lang="en-US" altLang="zh-CN" dirty="0">
                <a:solidFill>
                  <a:srgbClr val="7030A0"/>
                </a:solidFill>
              </a:rPr>
              <a:t>6</a:t>
            </a:r>
            <a:r>
              <a:rPr lang="en-US" altLang="zh-CN" dirty="0" smtClean="0"/>
              <a:t>/10</a:t>
            </a:r>
            <a:endParaRPr lang="zh-CN" altLang="en-US" dirty="0"/>
          </a:p>
        </p:txBody>
      </p:sp>
      <p:cxnSp>
        <p:nvCxnSpPr>
          <p:cNvPr id="193" name="直接箭头连接符 192"/>
          <p:cNvCxnSpPr/>
          <p:nvPr/>
        </p:nvCxnSpPr>
        <p:spPr>
          <a:xfrm flipV="1">
            <a:off x="5340966" y="755719"/>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94" name="文本框 193"/>
          <p:cNvSpPr txBox="1"/>
          <p:nvPr/>
        </p:nvSpPr>
        <p:spPr>
          <a:xfrm>
            <a:off x="4988718" y="130730"/>
            <a:ext cx="1740310" cy="369332"/>
          </a:xfrm>
          <a:prstGeom prst="rect">
            <a:avLst/>
          </a:prstGeom>
          <a:noFill/>
        </p:spPr>
        <p:txBody>
          <a:bodyPr wrap="square" rtlCol="0">
            <a:spAutoFit/>
          </a:bodyPr>
          <a:lstStyle/>
          <a:p>
            <a:r>
              <a:rPr lang="zh-CN" altLang="en-US" dirty="0" smtClean="0"/>
              <a:t>流量：</a:t>
            </a:r>
            <a:r>
              <a:rPr lang="en-US" altLang="zh-CN" dirty="0" smtClean="0"/>
              <a:t>6+3+4</a:t>
            </a:r>
            <a:endParaRPr lang="zh-CN" altLang="en-US" dirty="0"/>
          </a:p>
        </p:txBody>
      </p:sp>
      <p:cxnSp>
        <p:nvCxnSpPr>
          <p:cNvPr id="195" name="直接箭头连接符 194"/>
          <p:cNvCxnSpPr/>
          <p:nvPr/>
        </p:nvCxnSpPr>
        <p:spPr>
          <a:xfrm flipV="1">
            <a:off x="6401094" y="639925"/>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96" name="文本框 195"/>
          <p:cNvSpPr txBox="1"/>
          <p:nvPr/>
        </p:nvSpPr>
        <p:spPr>
          <a:xfrm>
            <a:off x="6788069" y="285032"/>
            <a:ext cx="433790" cy="369332"/>
          </a:xfrm>
          <a:prstGeom prst="rect">
            <a:avLst/>
          </a:prstGeom>
          <a:noFill/>
        </p:spPr>
        <p:txBody>
          <a:bodyPr wrap="square" rtlCol="0">
            <a:spAutoFit/>
          </a:bodyPr>
          <a:lstStyle/>
          <a:p>
            <a:r>
              <a:rPr lang="en-US" altLang="zh-CN" dirty="0" smtClean="0"/>
              <a:t>2</a:t>
            </a:r>
            <a:endParaRPr lang="zh-CN" altLang="en-US" dirty="0"/>
          </a:p>
        </p:txBody>
      </p:sp>
      <p:sp>
        <p:nvSpPr>
          <p:cNvPr id="197" name="文本框 196"/>
          <p:cNvSpPr txBox="1"/>
          <p:nvPr/>
        </p:nvSpPr>
        <p:spPr>
          <a:xfrm>
            <a:off x="8255284" y="6435939"/>
            <a:ext cx="3336948" cy="369332"/>
          </a:xfrm>
          <a:prstGeom prst="rect">
            <a:avLst/>
          </a:prstGeom>
          <a:noFill/>
        </p:spPr>
        <p:txBody>
          <a:bodyPr wrap="square" rtlCol="0">
            <a:spAutoFit/>
          </a:bodyPr>
          <a:lstStyle/>
          <a:p>
            <a:r>
              <a:rPr lang="zh-CN" altLang="en-US" dirty="0" smtClean="0"/>
              <a:t>流量：</a:t>
            </a:r>
            <a:r>
              <a:rPr lang="en-US" altLang="zh-CN" dirty="0" smtClean="0"/>
              <a:t>6+3+4+1</a:t>
            </a:r>
            <a:endParaRPr lang="zh-CN" altLang="en-US" dirty="0"/>
          </a:p>
        </p:txBody>
      </p:sp>
      <p:sp>
        <p:nvSpPr>
          <p:cNvPr id="198" name="文本框 197"/>
          <p:cNvSpPr txBox="1"/>
          <p:nvPr/>
        </p:nvSpPr>
        <p:spPr>
          <a:xfrm>
            <a:off x="636456" y="705499"/>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199" name="文本框 198"/>
          <p:cNvSpPr txBox="1"/>
          <p:nvPr/>
        </p:nvSpPr>
        <p:spPr>
          <a:xfrm>
            <a:off x="5291332" y="908156"/>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200" name="文本框 199"/>
          <p:cNvSpPr txBox="1"/>
          <p:nvPr/>
        </p:nvSpPr>
        <p:spPr>
          <a:xfrm>
            <a:off x="7737662" y="4112844"/>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167"/>
                                        </p:tgtEl>
                                        <p:attrNameLst>
                                          <p:attrName>stroke.color</p:attrName>
                                        </p:attrNameLst>
                                      </p:cBhvr>
                                      <p:to>
                                        <a:srgbClr val="7030A0"/>
                                      </p:to>
                                    </p:animClr>
                                    <p:set>
                                      <p:cBhvr>
                                        <p:cTn id="7" dur="250" fill="hold"/>
                                        <p:tgtEl>
                                          <p:spTgt spid="167"/>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170"/>
                                        </p:tgtEl>
                                        <p:attrNameLst>
                                          <p:attrName>stroke.color</p:attrName>
                                        </p:attrNameLst>
                                      </p:cBhvr>
                                      <p:to>
                                        <a:srgbClr val="7030A0"/>
                                      </p:to>
                                    </p:animClr>
                                    <p:set>
                                      <p:cBhvr>
                                        <p:cTn id="11" dur="250" fill="hold"/>
                                        <p:tgtEl>
                                          <p:spTgt spid="170"/>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172"/>
                                        </p:tgtEl>
                                        <p:attrNameLst>
                                          <p:attrName>stroke.color</p:attrName>
                                        </p:attrNameLst>
                                      </p:cBhvr>
                                      <p:to>
                                        <a:srgbClr val="7030A0"/>
                                      </p:to>
                                    </p:animClr>
                                    <p:set>
                                      <p:cBhvr>
                                        <p:cTn id="15" dur="250" fill="hold"/>
                                        <p:tgtEl>
                                          <p:spTgt spid="17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p:cNvSpPr/>
          <p:nvPr/>
        </p:nvSpPr>
        <p:spPr>
          <a:xfrm>
            <a:off x="389085"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1350863" y="41400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1350748" y="272458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2782132" y="4428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p:cNvSpPr/>
          <p:nvPr/>
        </p:nvSpPr>
        <p:spPr>
          <a:xfrm>
            <a:off x="2045041" y="151498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椭圆 129"/>
          <p:cNvSpPr/>
          <p:nvPr/>
        </p:nvSpPr>
        <p:spPr>
          <a:xfrm>
            <a:off x="2782132" y="27863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椭圆 131"/>
          <p:cNvSpPr/>
          <p:nvPr/>
        </p:nvSpPr>
        <p:spPr>
          <a:xfrm>
            <a:off x="3730493" y="15005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p:cNvSpPr/>
          <p:nvPr/>
        </p:nvSpPr>
        <p:spPr>
          <a:xfrm>
            <a:off x="7643968" y="479336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椭圆 154"/>
          <p:cNvSpPr/>
          <p:nvPr/>
        </p:nvSpPr>
        <p:spPr>
          <a:xfrm>
            <a:off x="8605746" y="370682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p:cNvSpPr/>
          <p:nvPr/>
        </p:nvSpPr>
        <p:spPr>
          <a:xfrm>
            <a:off x="8605631" y="601740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椭圆 158"/>
          <p:cNvSpPr/>
          <p:nvPr/>
        </p:nvSpPr>
        <p:spPr>
          <a:xfrm>
            <a:off x="10037015" y="373570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1" name="椭圆 160"/>
          <p:cNvSpPr/>
          <p:nvPr/>
        </p:nvSpPr>
        <p:spPr>
          <a:xfrm>
            <a:off x="9299924" y="48078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3" name="椭圆 162"/>
          <p:cNvSpPr/>
          <p:nvPr/>
        </p:nvSpPr>
        <p:spPr>
          <a:xfrm>
            <a:off x="10037015" y="60792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5" name="椭圆 164"/>
          <p:cNvSpPr/>
          <p:nvPr/>
        </p:nvSpPr>
        <p:spPr>
          <a:xfrm>
            <a:off x="10985376" y="479336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5096418"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椭圆 109"/>
          <p:cNvSpPr/>
          <p:nvPr/>
        </p:nvSpPr>
        <p:spPr>
          <a:xfrm>
            <a:off x="6058196" y="4973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椭圆 111"/>
          <p:cNvSpPr/>
          <p:nvPr/>
        </p:nvSpPr>
        <p:spPr>
          <a:xfrm>
            <a:off x="6058081" y="28079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p:cNvSpPr/>
          <p:nvPr/>
        </p:nvSpPr>
        <p:spPr>
          <a:xfrm>
            <a:off x="7489465" y="5262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椭圆 116"/>
          <p:cNvSpPr/>
          <p:nvPr/>
        </p:nvSpPr>
        <p:spPr>
          <a:xfrm>
            <a:off x="6752374" y="15983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p:cNvSpPr/>
          <p:nvPr/>
        </p:nvSpPr>
        <p:spPr>
          <a:xfrm>
            <a:off x="7489465" y="286973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椭圆 121"/>
          <p:cNvSpPr/>
          <p:nvPr/>
        </p:nvSpPr>
        <p:spPr>
          <a:xfrm>
            <a:off x="8437826" y="1583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椭圆 96"/>
          <p:cNvSpPr/>
          <p:nvPr/>
        </p:nvSpPr>
        <p:spPr>
          <a:xfrm>
            <a:off x="2386726" y="466156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3348504" y="357502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椭圆 100"/>
          <p:cNvSpPr/>
          <p:nvPr/>
        </p:nvSpPr>
        <p:spPr>
          <a:xfrm>
            <a:off x="3348389" y="58856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4779773" y="360390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p:cNvSpPr/>
          <p:nvPr/>
        </p:nvSpPr>
        <p:spPr>
          <a:xfrm>
            <a:off x="4042682" y="467600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9" name="椭圆 168"/>
          <p:cNvSpPr/>
          <p:nvPr/>
        </p:nvSpPr>
        <p:spPr>
          <a:xfrm>
            <a:off x="4779773" y="594741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椭圆 182"/>
          <p:cNvSpPr/>
          <p:nvPr/>
        </p:nvSpPr>
        <p:spPr>
          <a:xfrm>
            <a:off x="5728134" y="466156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文本框 77"/>
          <p:cNvSpPr txBox="1"/>
          <p:nvPr/>
        </p:nvSpPr>
        <p:spPr>
          <a:xfrm>
            <a:off x="340036"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1301814" y="35220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06" name="文本框 105"/>
          <p:cNvSpPr txBox="1"/>
          <p:nvPr/>
        </p:nvSpPr>
        <p:spPr>
          <a:xfrm>
            <a:off x="1301699" y="266278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18" name="文本框 117"/>
          <p:cNvSpPr txBox="1"/>
          <p:nvPr/>
        </p:nvSpPr>
        <p:spPr>
          <a:xfrm>
            <a:off x="2733083" y="38108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29" name="文本框 128"/>
          <p:cNvSpPr txBox="1"/>
          <p:nvPr/>
        </p:nvSpPr>
        <p:spPr>
          <a:xfrm>
            <a:off x="2010740"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31" name="文本框 130"/>
          <p:cNvSpPr txBox="1"/>
          <p:nvPr/>
        </p:nvSpPr>
        <p:spPr>
          <a:xfrm>
            <a:off x="2733083" y="27245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33" name="文本框 132"/>
          <p:cNvSpPr txBox="1"/>
          <p:nvPr/>
        </p:nvSpPr>
        <p:spPr>
          <a:xfrm>
            <a:off x="3681444" y="14387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54" name="文本框 153"/>
          <p:cNvSpPr txBox="1"/>
          <p:nvPr/>
        </p:nvSpPr>
        <p:spPr>
          <a:xfrm>
            <a:off x="7594919"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56" name="文本框 155"/>
          <p:cNvSpPr txBox="1"/>
          <p:nvPr/>
        </p:nvSpPr>
        <p:spPr>
          <a:xfrm>
            <a:off x="8556697" y="364502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58" name="文本框 157"/>
          <p:cNvSpPr txBox="1"/>
          <p:nvPr/>
        </p:nvSpPr>
        <p:spPr>
          <a:xfrm>
            <a:off x="8556582" y="59556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60" name="文本框 159"/>
          <p:cNvSpPr txBox="1"/>
          <p:nvPr/>
        </p:nvSpPr>
        <p:spPr>
          <a:xfrm>
            <a:off x="9987966" y="367390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62" name="文本框 161"/>
          <p:cNvSpPr txBox="1"/>
          <p:nvPr/>
        </p:nvSpPr>
        <p:spPr>
          <a:xfrm>
            <a:off x="9265623"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64" name="文本框 163"/>
          <p:cNvSpPr txBox="1"/>
          <p:nvPr/>
        </p:nvSpPr>
        <p:spPr>
          <a:xfrm>
            <a:off x="9987966" y="601740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66" name="文本框 165"/>
          <p:cNvSpPr txBox="1"/>
          <p:nvPr/>
        </p:nvSpPr>
        <p:spPr>
          <a:xfrm>
            <a:off x="10936327" y="47315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09" name="文本框 108"/>
          <p:cNvSpPr txBox="1"/>
          <p:nvPr/>
        </p:nvSpPr>
        <p:spPr>
          <a:xfrm>
            <a:off x="5047369"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1" name="文本框 110"/>
          <p:cNvSpPr txBox="1"/>
          <p:nvPr/>
        </p:nvSpPr>
        <p:spPr>
          <a:xfrm>
            <a:off x="6009147" y="43554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13" name="文本框 112"/>
          <p:cNvSpPr txBox="1"/>
          <p:nvPr/>
        </p:nvSpPr>
        <p:spPr>
          <a:xfrm>
            <a:off x="6009032" y="27461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16" name="文本框 115"/>
          <p:cNvSpPr txBox="1"/>
          <p:nvPr/>
        </p:nvSpPr>
        <p:spPr>
          <a:xfrm>
            <a:off x="7440416" y="46442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19" name="文本框 118"/>
          <p:cNvSpPr txBox="1"/>
          <p:nvPr/>
        </p:nvSpPr>
        <p:spPr>
          <a:xfrm>
            <a:off x="6718073"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21" name="文本框 120"/>
          <p:cNvSpPr txBox="1"/>
          <p:nvPr/>
        </p:nvSpPr>
        <p:spPr>
          <a:xfrm>
            <a:off x="7440416" y="280792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23" name="文本框 122"/>
          <p:cNvSpPr txBox="1"/>
          <p:nvPr/>
        </p:nvSpPr>
        <p:spPr>
          <a:xfrm>
            <a:off x="8388777" y="1522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98" name="文本框 97"/>
          <p:cNvSpPr txBox="1"/>
          <p:nvPr/>
        </p:nvSpPr>
        <p:spPr>
          <a:xfrm>
            <a:off x="2337677" y="459976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00" name="文本框 99"/>
          <p:cNvSpPr txBox="1"/>
          <p:nvPr/>
        </p:nvSpPr>
        <p:spPr>
          <a:xfrm>
            <a:off x="3299455" y="351322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02" name="文本框 101"/>
          <p:cNvSpPr txBox="1"/>
          <p:nvPr/>
        </p:nvSpPr>
        <p:spPr>
          <a:xfrm>
            <a:off x="3299340" y="582380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04" name="文本框 103"/>
          <p:cNvSpPr txBox="1"/>
          <p:nvPr/>
        </p:nvSpPr>
        <p:spPr>
          <a:xfrm>
            <a:off x="4730724" y="354210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07" name="文本框 106"/>
          <p:cNvSpPr txBox="1"/>
          <p:nvPr/>
        </p:nvSpPr>
        <p:spPr>
          <a:xfrm>
            <a:off x="4008381" y="459976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77" name="文本框 176"/>
          <p:cNvSpPr txBox="1"/>
          <p:nvPr/>
        </p:nvSpPr>
        <p:spPr>
          <a:xfrm>
            <a:off x="4730724" y="588560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98" name="文本框 197"/>
          <p:cNvSpPr txBox="1"/>
          <p:nvPr/>
        </p:nvSpPr>
        <p:spPr>
          <a:xfrm>
            <a:off x="5679085" y="459976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1052461" y="497348"/>
            <a:ext cx="1036634" cy="3965785"/>
          </a:xfrm>
        </p:spPr>
        <p:txBody>
          <a:bodyPr vert="eaVert"/>
          <a:lstStyle/>
          <a:p>
            <a:r>
              <a:rPr lang="zh-CN" altLang="en-US" dirty="0" smtClean="0"/>
              <a:t>阻塞流算法分析</a:t>
            </a:r>
            <a:endParaRPr lang="zh-CN" altLang="en-US" dirty="0"/>
          </a:p>
        </p:txBody>
      </p:sp>
      <p:sp>
        <p:nvSpPr>
          <p:cNvPr id="37" name="右箭头 36"/>
          <p:cNvSpPr/>
          <p:nvPr/>
        </p:nvSpPr>
        <p:spPr>
          <a:xfrm>
            <a:off x="4346896" y="2048620"/>
            <a:ext cx="553415" cy="254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a:stCxn id="74" idx="4"/>
          </p:cNvCxnSpPr>
          <p:nvPr/>
        </p:nvCxnSpPr>
        <p:spPr>
          <a:xfrm>
            <a:off x="546401" y="1815169"/>
            <a:ext cx="850539" cy="9712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flipV="1">
            <a:off x="1522035" y="75103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endCxn id="125" idx="4"/>
          </p:cNvCxnSpPr>
          <p:nvPr/>
        </p:nvCxnSpPr>
        <p:spPr>
          <a:xfrm flipV="1">
            <a:off x="1635493" y="1829612"/>
            <a:ext cx="566864" cy="9567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a:endCxn id="131" idx="1"/>
          </p:cNvCxnSpPr>
          <p:nvPr/>
        </p:nvCxnSpPr>
        <p:spPr>
          <a:xfrm flipV="1">
            <a:off x="1647359" y="290925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a:stCxn id="125" idx="5"/>
          </p:cNvCxnSpPr>
          <p:nvPr/>
        </p:nvCxnSpPr>
        <p:spPr>
          <a:xfrm>
            <a:off x="2313596" y="1783535"/>
            <a:ext cx="551549" cy="102439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131" idx="0"/>
            <a:endCxn id="132" idx="3"/>
          </p:cNvCxnSpPr>
          <p:nvPr/>
        </p:nvCxnSpPr>
        <p:spPr>
          <a:xfrm flipV="1">
            <a:off x="2973083" y="1769092"/>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a:endCxn id="133" idx="1"/>
          </p:cNvCxnSpPr>
          <p:nvPr/>
        </p:nvCxnSpPr>
        <p:spPr>
          <a:xfrm flipV="1">
            <a:off x="2341733" y="162340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文本框 141"/>
          <p:cNvSpPr txBox="1"/>
          <p:nvPr/>
        </p:nvSpPr>
        <p:spPr>
          <a:xfrm>
            <a:off x="475851" y="2225286"/>
            <a:ext cx="472507" cy="369332"/>
          </a:xfrm>
          <a:prstGeom prst="rect">
            <a:avLst/>
          </a:prstGeom>
          <a:noFill/>
        </p:spPr>
        <p:txBody>
          <a:bodyPr wrap="square" rtlCol="0">
            <a:spAutoFit/>
          </a:bodyPr>
          <a:lstStyle/>
          <a:p>
            <a:r>
              <a:rPr lang="en-US" altLang="zh-CN" dirty="0" smtClean="0"/>
              <a:t>20</a:t>
            </a:r>
            <a:endParaRPr lang="zh-CN" altLang="en-US" dirty="0"/>
          </a:p>
        </p:txBody>
      </p:sp>
      <p:sp>
        <p:nvSpPr>
          <p:cNvPr id="143" name="文本框 142"/>
          <p:cNvSpPr txBox="1"/>
          <p:nvPr/>
        </p:nvSpPr>
        <p:spPr>
          <a:xfrm>
            <a:off x="1120405" y="15460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4" name="文本框 143"/>
          <p:cNvSpPr txBox="1"/>
          <p:nvPr/>
        </p:nvSpPr>
        <p:spPr>
          <a:xfrm>
            <a:off x="1816488" y="2225286"/>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5" name="文本框 144"/>
          <p:cNvSpPr txBox="1"/>
          <p:nvPr/>
        </p:nvSpPr>
        <p:spPr>
          <a:xfrm>
            <a:off x="1939571" y="261358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46" name="文本框 145"/>
          <p:cNvSpPr txBox="1"/>
          <p:nvPr/>
        </p:nvSpPr>
        <p:spPr>
          <a:xfrm>
            <a:off x="2545691" y="194661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47" name="文本框 146"/>
          <p:cNvSpPr txBox="1"/>
          <p:nvPr/>
        </p:nvSpPr>
        <p:spPr>
          <a:xfrm>
            <a:off x="2899364" y="1327197"/>
            <a:ext cx="348786" cy="369332"/>
          </a:xfrm>
          <a:prstGeom prst="rect">
            <a:avLst/>
          </a:prstGeom>
          <a:noFill/>
        </p:spPr>
        <p:txBody>
          <a:bodyPr wrap="square" rtlCol="0">
            <a:spAutoFit/>
          </a:bodyPr>
          <a:lstStyle/>
          <a:p>
            <a:r>
              <a:rPr lang="en-US" altLang="zh-CN" dirty="0" smtClean="0"/>
              <a:t>4</a:t>
            </a:r>
            <a:endParaRPr lang="zh-CN" altLang="en-US" dirty="0"/>
          </a:p>
        </p:txBody>
      </p:sp>
      <p:sp>
        <p:nvSpPr>
          <p:cNvPr id="148" name="文本框 147"/>
          <p:cNvSpPr txBox="1"/>
          <p:nvPr/>
        </p:nvSpPr>
        <p:spPr>
          <a:xfrm>
            <a:off x="3341903" y="2162486"/>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149" name="直接箭头连接符 148"/>
          <p:cNvCxnSpPr/>
          <p:nvPr/>
        </p:nvCxnSpPr>
        <p:spPr>
          <a:xfrm flipV="1">
            <a:off x="633633" y="672374"/>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281385" y="47385"/>
            <a:ext cx="1740310" cy="369332"/>
          </a:xfrm>
          <a:prstGeom prst="rect">
            <a:avLst/>
          </a:prstGeom>
          <a:noFill/>
        </p:spPr>
        <p:txBody>
          <a:bodyPr wrap="square" rtlCol="0">
            <a:spAutoFit/>
          </a:bodyPr>
          <a:lstStyle/>
          <a:p>
            <a:r>
              <a:rPr lang="zh-CN" altLang="en-US" dirty="0" smtClean="0"/>
              <a:t>流量：</a:t>
            </a:r>
            <a:r>
              <a:rPr lang="en-US" altLang="zh-CN" dirty="0" smtClean="0"/>
              <a:t>6+3</a:t>
            </a:r>
            <a:endParaRPr lang="zh-CN" altLang="en-US" dirty="0"/>
          </a:p>
        </p:txBody>
      </p:sp>
      <p:cxnSp>
        <p:nvCxnSpPr>
          <p:cNvPr id="151" name="直接箭头连接符 150"/>
          <p:cNvCxnSpPr/>
          <p:nvPr/>
        </p:nvCxnSpPr>
        <p:spPr>
          <a:xfrm flipV="1">
            <a:off x="1693761" y="556580"/>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52" name="文本框 151"/>
          <p:cNvSpPr txBox="1"/>
          <p:nvPr/>
        </p:nvSpPr>
        <p:spPr>
          <a:xfrm>
            <a:off x="2080736" y="201687"/>
            <a:ext cx="433790" cy="369332"/>
          </a:xfrm>
          <a:prstGeom prst="rect">
            <a:avLst/>
          </a:prstGeom>
          <a:noFill/>
        </p:spPr>
        <p:txBody>
          <a:bodyPr wrap="square" rtlCol="0">
            <a:spAutoFit/>
          </a:bodyPr>
          <a:lstStyle/>
          <a:p>
            <a:r>
              <a:rPr lang="en-US" altLang="zh-CN" dirty="0" smtClean="0"/>
              <a:t>2</a:t>
            </a:r>
            <a:endParaRPr lang="zh-CN" altLang="en-US" dirty="0"/>
          </a:p>
        </p:txBody>
      </p:sp>
      <p:cxnSp>
        <p:nvCxnSpPr>
          <p:cNvPr id="167" name="直接箭头连接符 166"/>
          <p:cNvCxnSpPr>
            <a:stCxn id="153" idx="4"/>
          </p:cNvCxnSpPr>
          <p:nvPr/>
        </p:nvCxnSpPr>
        <p:spPr>
          <a:xfrm>
            <a:off x="7801284" y="5107993"/>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p:nvPr/>
        </p:nvCxnSpPr>
        <p:spPr>
          <a:xfrm flipV="1">
            <a:off x="8776918" y="4043854"/>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a:endCxn id="164" idx="1"/>
          </p:cNvCxnSpPr>
          <p:nvPr/>
        </p:nvCxnSpPr>
        <p:spPr>
          <a:xfrm flipV="1">
            <a:off x="8902242" y="6202074"/>
            <a:ext cx="1085724" cy="11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64" idx="0"/>
            <a:endCxn id="165" idx="3"/>
          </p:cNvCxnSpPr>
          <p:nvPr/>
        </p:nvCxnSpPr>
        <p:spPr>
          <a:xfrm flipV="1">
            <a:off x="10227966" y="5061916"/>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endCxn id="166" idx="1"/>
          </p:cNvCxnSpPr>
          <p:nvPr/>
        </p:nvCxnSpPr>
        <p:spPr>
          <a:xfrm flipV="1">
            <a:off x="9596616" y="4916226"/>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5" name="文本框 174"/>
          <p:cNvSpPr txBox="1"/>
          <p:nvPr/>
        </p:nvSpPr>
        <p:spPr>
          <a:xfrm>
            <a:off x="7504706" y="5518110"/>
            <a:ext cx="797743" cy="646331"/>
          </a:xfrm>
          <a:prstGeom prst="rect">
            <a:avLst/>
          </a:prstGeom>
          <a:noFill/>
        </p:spPr>
        <p:txBody>
          <a:bodyPr wrap="square" rtlCol="0">
            <a:spAutoFit/>
          </a:bodyPr>
          <a:lstStyle/>
          <a:p>
            <a:r>
              <a:rPr lang="en-US" altLang="zh-CN" dirty="0">
                <a:solidFill>
                  <a:srgbClr val="7030A0"/>
                </a:solidFill>
              </a:rPr>
              <a:t>10</a:t>
            </a:r>
            <a:r>
              <a:rPr lang="en-US" altLang="zh-CN" dirty="0" smtClean="0"/>
              <a:t>/20</a:t>
            </a:r>
            <a:endParaRPr lang="zh-CN" altLang="en-US" dirty="0"/>
          </a:p>
        </p:txBody>
      </p:sp>
      <p:sp>
        <p:nvSpPr>
          <p:cNvPr id="176" name="文本框 175"/>
          <p:cNvSpPr txBox="1"/>
          <p:nvPr/>
        </p:nvSpPr>
        <p:spPr>
          <a:xfrm>
            <a:off x="8375288" y="4838906"/>
            <a:ext cx="725662" cy="369332"/>
          </a:xfrm>
          <a:prstGeom prst="rect">
            <a:avLst/>
          </a:prstGeom>
          <a:noFill/>
        </p:spPr>
        <p:txBody>
          <a:bodyPr wrap="square" rtlCol="0">
            <a:spAutoFit/>
          </a:bodyPr>
          <a:lstStyle/>
          <a:p>
            <a:r>
              <a:rPr lang="en-US" altLang="zh-CN" dirty="0" smtClean="0"/>
              <a:t>4</a:t>
            </a:r>
            <a:endParaRPr lang="zh-CN" altLang="en-US" dirty="0"/>
          </a:p>
        </p:txBody>
      </p:sp>
      <p:sp>
        <p:nvSpPr>
          <p:cNvPr id="178" name="文本框 177"/>
          <p:cNvSpPr txBox="1"/>
          <p:nvPr/>
        </p:nvSpPr>
        <p:spPr>
          <a:xfrm>
            <a:off x="9194454" y="5906408"/>
            <a:ext cx="725662" cy="369332"/>
          </a:xfrm>
          <a:prstGeom prst="rect">
            <a:avLst/>
          </a:prstGeom>
          <a:noFill/>
        </p:spPr>
        <p:txBody>
          <a:bodyPr wrap="square" rtlCol="0">
            <a:spAutoFit/>
          </a:bodyPr>
          <a:lstStyle/>
          <a:p>
            <a:r>
              <a:rPr lang="en-US" altLang="zh-CN" dirty="0" smtClean="0"/>
              <a:t>0/5</a:t>
            </a:r>
            <a:endParaRPr lang="zh-CN" altLang="en-US" dirty="0"/>
          </a:p>
        </p:txBody>
      </p:sp>
      <p:sp>
        <p:nvSpPr>
          <p:cNvPr id="180" name="文本框 179"/>
          <p:cNvSpPr txBox="1"/>
          <p:nvPr/>
        </p:nvSpPr>
        <p:spPr>
          <a:xfrm>
            <a:off x="10154246" y="4620021"/>
            <a:ext cx="587325" cy="369332"/>
          </a:xfrm>
          <a:prstGeom prst="rect">
            <a:avLst/>
          </a:prstGeom>
          <a:noFill/>
        </p:spPr>
        <p:txBody>
          <a:bodyPr wrap="square" rtlCol="0">
            <a:spAutoFit/>
          </a:bodyPr>
          <a:lstStyle/>
          <a:p>
            <a:r>
              <a:rPr lang="en-US" altLang="zh-CN" dirty="0">
                <a:solidFill>
                  <a:srgbClr val="7030A0"/>
                </a:solidFill>
              </a:rPr>
              <a:t>3</a:t>
            </a:r>
            <a:r>
              <a:rPr lang="en-US" altLang="zh-CN" dirty="0" smtClean="0"/>
              <a:t>/4</a:t>
            </a:r>
            <a:endParaRPr lang="zh-CN" altLang="en-US" dirty="0"/>
          </a:p>
        </p:txBody>
      </p:sp>
      <p:sp>
        <p:nvSpPr>
          <p:cNvPr id="181" name="文本框 180"/>
          <p:cNvSpPr txBox="1"/>
          <p:nvPr/>
        </p:nvSpPr>
        <p:spPr>
          <a:xfrm>
            <a:off x="10596786" y="5455310"/>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/10</a:t>
            </a:r>
            <a:endParaRPr lang="zh-CN" altLang="en-US" dirty="0"/>
          </a:p>
        </p:txBody>
      </p:sp>
      <p:cxnSp>
        <p:nvCxnSpPr>
          <p:cNvPr id="182" name="直接箭头连接符 181"/>
          <p:cNvCxnSpPr/>
          <p:nvPr/>
        </p:nvCxnSpPr>
        <p:spPr>
          <a:xfrm flipV="1">
            <a:off x="7888516" y="3965198"/>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p:nvPr/>
        </p:nvCxnSpPr>
        <p:spPr>
          <a:xfrm flipV="1">
            <a:off x="8948644" y="3849404"/>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9335619" y="3494511"/>
            <a:ext cx="433790" cy="369332"/>
          </a:xfrm>
          <a:prstGeom prst="rect">
            <a:avLst/>
          </a:prstGeom>
          <a:noFill/>
        </p:spPr>
        <p:txBody>
          <a:bodyPr wrap="square" rtlCol="0">
            <a:spAutoFit/>
          </a:bodyPr>
          <a:lstStyle/>
          <a:p>
            <a:r>
              <a:rPr lang="en-US" altLang="zh-CN" dirty="0" smtClean="0"/>
              <a:t>2</a:t>
            </a:r>
            <a:endParaRPr lang="zh-CN" altLang="en-US" dirty="0"/>
          </a:p>
        </p:txBody>
      </p:sp>
      <p:cxnSp>
        <p:nvCxnSpPr>
          <p:cNvPr id="124" name="直接箭头连接符 123"/>
          <p:cNvCxnSpPr>
            <a:stCxn id="108" idx="4"/>
          </p:cNvCxnSpPr>
          <p:nvPr/>
        </p:nvCxnSpPr>
        <p:spPr>
          <a:xfrm>
            <a:off x="5253734" y="1898514"/>
            <a:ext cx="850539" cy="97121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V="1">
            <a:off x="6229368" y="83437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a:endCxn id="117" idx="4"/>
          </p:cNvCxnSpPr>
          <p:nvPr/>
        </p:nvCxnSpPr>
        <p:spPr>
          <a:xfrm flipV="1">
            <a:off x="6342826" y="1912957"/>
            <a:ext cx="566864" cy="9567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1" idx="1"/>
          </p:cNvCxnSpPr>
          <p:nvPr/>
        </p:nvCxnSpPr>
        <p:spPr>
          <a:xfrm flipV="1">
            <a:off x="6354692" y="2992595"/>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121" idx="0"/>
            <a:endCxn id="122" idx="3"/>
          </p:cNvCxnSpPr>
          <p:nvPr/>
        </p:nvCxnSpPr>
        <p:spPr>
          <a:xfrm flipV="1">
            <a:off x="7680416" y="1852437"/>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a:endCxn id="123" idx="1"/>
          </p:cNvCxnSpPr>
          <p:nvPr/>
        </p:nvCxnSpPr>
        <p:spPr>
          <a:xfrm flipV="1">
            <a:off x="7049066" y="1706747"/>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文本框 186"/>
          <p:cNvSpPr txBox="1"/>
          <p:nvPr/>
        </p:nvSpPr>
        <p:spPr>
          <a:xfrm>
            <a:off x="4957156" y="2308631"/>
            <a:ext cx="797743" cy="646331"/>
          </a:xfrm>
          <a:prstGeom prst="rect">
            <a:avLst/>
          </a:prstGeom>
          <a:noFill/>
        </p:spPr>
        <p:txBody>
          <a:bodyPr wrap="square" rtlCol="0">
            <a:spAutoFit/>
          </a:bodyPr>
          <a:lstStyle/>
          <a:p>
            <a:r>
              <a:rPr lang="en-US" altLang="zh-CN" dirty="0">
                <a:solidFill>
                  <a:srgbClr val="7030A0"/>
                </a:solidFill>
              </a:rPr>
              <a:t>16</a:t>
            </a:r>
            <a:r>
              <a:rPr lang="en-US" altLang="zh-CN" dirty="0" smtClean="0"/>
              <a:t>/20</a:t>
            </a:r>
            <a:endParaRPr lang="zh-CN" altLang="en-US" dirty="0"/>
          </a:p>
        </p:txBody>
      </p:sp>
      <p:sp>
        <p:nvSpPr>
          <p:cNvPr id="188" name="文本框 187"/>
          <p:cNvSpPr txBox="1"/>
          <p:nvPr/>
        </p:nvSpPr>
        <p:spPr>
          <a:xfrm>
            <a:off x="5827738" y="162942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89" name="文本框 188"/>
          <p:cNvSpPr txBox="1"/>
          <p:nvPr/>
        </p:nvSpPr>
        <p:spPr>
          <a:xfrm>
            <a:off x="6523821" y="2308631"/>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/5</a:t>
            </a:r>
            <a:endParaRPr lang="zh-CN" altLang="en-US" dirty="0"/>
          </a:p>
        </p:txBody>
      </p:sp>
      <p:sp>
        <p:nvSpPr>
          <p:cNvPr id="190" name="文本框 189"/>
          <p:cNvSpPr txBox="1"/>
          <p:nvPr/>
        </p:nvSpPr>
        <p:spPr>
          <a:xfrm>
            <a:off x="6646904" y="2696929"/>
            <a:ext cx="725662" cy="369332"/>
          </a:xfrm>
          <a:prstGeom prst="rect">
            <a:avLst/>
          </a:prstGeom>
          <a:noFill/>
        </p:spPr>
        <p:txBody>
          <a:bodyPr wrap="square" rtlCol="0">
            <a:spAutoFit/>
          </a:bodyPr>
          <a:lstStyle/>
          <a:p>
            <a:r>
              <a:rPr lang="en-US" altLang="zh-CN" dirty="0" smtClean="0"/>
              <a:t>5</a:t>
            </a:r>
            <a:endParaRPr lang="zh-CN" altLang="en-US" dirty="0"/>
          </a:p>
        </p:txBody>
      </p:sp>
      <p:sp>
        <p:nvSpPr>
          <p:cNvPr id="191" name="文本框 190"/>
          <p:cNvSpPr txBox="1"/>
          <p:nvPr/>
        </p:nvSpPr>
        <p:spPr>
          <a:xfrm>
            <a:off x="7606697" y="1410542"/>
            <a:ext cx="348786" cy="369332"/>
          </a:xfrm>
          <a:prstGeom prst="rect">
            <a:avLst/>
          </a:prstGeom>
          <a:noFill/>
        </p:spPr>
        <p:txBody>
          <a:bodyPr wrap="square" rtlCol="0">
            <a:spAutoFit/>
          </a:bodyPr>
          <a:lstStyle/>
          <a:p>
            <a:r>
              <a:rPr lang="en-US" altLang="zh-CN" dirty="0" smtClean="0"/>
              <a:t>4</a:t>
            </a:r>
            <a:endParaRPr lang="zh-CN" altLang="en-US" dirty="0"/>
          </a:p>
        </p:txBody>
      </p:sp>
      <p:sp>
        <p:nvSpPr>
          <p:cNvPr id="192" name="文本框 191"/>
          <p:cNvSpPr txBox="1"/>
          <p:nvPr/>
        </p:nvSpPr>
        <p:spPr>
          <a:xfrm>
            <a:off x="8049236" y="2245831"/>
            <a:ext cx="725662" cy="369332"/>
          </a:xfrm>
          <a:prstGeom prst="rect">
            <a:avLst/>
          </a:prstGeom>
          <a:noFill/>
        </p:spPr>
        <p:txBody>
          <a:bodyPr wrap="square" rtlCol="0">
            <a:spAutoFit/>
          </a:bodyPr>
          <a:lstStyle/>
          <a:p>
            <a:r>
              <a:rPr lang="en-US" altLang="zh-CN" dirty="0">
                <a:solidFill>
                  <a:srgbClr val="7030A0"/>
                </a:solidFill>
              </a:rPr>
              <a:t>6</a:t>
            </a:r>
            <a:r>
              <a:rPr lang="en-US" altLang="zh-CN" dirty="0" smtClean="0"/>
              <a:t>/10</a:t>
            </a:r>
            <a:endParaRPr lang="zh-CN" altLang="en-US" dirty="0"/>
          </a:p>
        </p:txBody>
      </p:sp>
      <p:cxnSp>
        <p:nvCxnSpPr>
          <p:cNvPr id="193" name="直接箭头连接符 192"/>
          <p:cNvCxnSpPr/>
          <p:nvPr/>
        </p:nvCxnSpPr>
        <p:spPr>
          <a:xfrm flipV="1">
            <a:off x="5340966" y="755719"/>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94" name="文本框 193"/>
          <p:cNvSpPr txBox="1"/>
          <p:nvPr/>
        </p:nvSpPr>
        <p:spPr>
          <a:xfrm>
            <a:off x="4988718" y="130730"/>
            <a:ext cx="1740310" cy="369332"/>
          </a:xfrm>
          <a:prstGeom prst="rect">
            <a:avLst/>
          </a:prstGeom>
          <a:noFill/>
        </p:spPr>
        <p:txBody>
          <a:bodyPr wrap="square" rtlCol="0">
            <a:spAutoFit/>
          </a:bodyPr>
          <a:lstStyle/>
          <a:p>
            <a:r>
              <a:rPr lang="zh-CN" altLang="en-US" dirty="0" smtClean="0"/>
              <a:t>流量：</a:t>
            </a:r>
            <a:r>
              <a:rPr lang="en-US" altLang="zh-CN" dirty="0" smtClean="0"/>
              <a:t>6+3+4</a:t>
            </a:r>
            <a:endParaRPr lang="zh-CN" altLang="en-US" dirty="0"/>
          </a:p>
        </p:txBody>
      </p:sp>
      <p:cxnSp>
        <p:nvCxnSpPr>
          <p:cNvPr id="195" name="直接箭头连接符 194"/>
          <p:cNvCxnSpPr/>
          <p:nvPr/>
        </p:nvCxnSpPr>
        <p:spPr>
          <a:xfrm flipV="1">
            <a:off x="6401094" y="639925"/>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96" name="文本框 195"/>
          <p:cNvSpPr txBox="1"/>
          <p:nvPr/>
        </p:nvSpPr>
        <p:spPr>
          <a:xfrm>
            <a:off x="6788069" y="285032"/>
            <a:ext cx="433790" cy="369332"/>
          </a:xfrm>
          <a:prstGeom prst="rect">
            <a:avLst/>
          </a:prstGeom>
          <a:noFill/>
        </p:spPr>
        <p:txBody>
          <a:bodyPr wrap="square" rtlCol="0">
            <a:spAutoFit/>
          </a:bodyPr>
          <a:lstStyle/>
          <a:p>
            <a:r>
              <a:rPr lang="en-US" altLang="zh-CN" dirty="0" smtClean="0"/>
              <a:t>2</a:t>
            </a:r>
            <a:endParaRPr lang="zh-CN" altLang="en-US" dirty="0"/>
          </a:p>
        </p:txBody>
      </p:sp>
      <p:sp>
        <p:nvSpPr>
          <p:cNvPr id="197" name="文本框 196"/>
          <p:cNvSpPr txBox="1"/>
          <p:nvPr/>
        </p:nvSpPr>
        <p:spPr>
          <a:xfrm>
            <a:off x="8255284" y="6435939"/>
            <a:ext cx="3336948" cy="369332"/>
          </a:xfrm>
          <a:prstGeom prst="rect">
            <a:avLst/>
          </a:prstGeom>
          <a:noFill/>
        </p:spPr>
        <p:txBody>
          <a:bodyPr wrap="square" rtlCol="0">
            <a:spAutoFit/>
          </a:bodyPr>
          <a:lstStyle/>
          <a:p>
            <a:r>
              <a:rPr lang="zh-CN" altLang="en-US" dirty="0" smtClean="0"/>
              <a:t>流量：</a:t>
            </a:r>
            <a:r>
              <a:rPr lang="en-US" altLang="zh-CN" dirty="0" smtClean="0"/>
              <a:t>6+3+4+1</a:t>
            </a:r>
            <a:endParaRPr lang="zh-CN" altLang="en-US" dirty="0"/>
          </a:p>
        </p:txBody>
      </p:sp>
      <p:cxnSp>
        <p:nvCxnSpPr>
          <p:cNvPr id="199" name="直接箭头连接符 198"/>
          <p:cNvCxnSpPr>
            <a:stCxn id="97" idx="4"/>
          </p:cNvCxnSpPr>
          <p:nvPr/>
        </p:nvCxnSpPr>
        <p:spPr>
          <a:xfrm>
            <a:off x="2544042" y="4976194"/>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p:nvPr/>
        </p:nvCxnSpPr>
        <p:spPr>
          <a:xfrm flipV="1">
            <a:off x="3519676" y="391205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77" idx="0"/>
            <a:endCxn id="183" idx="3"/>
          </p:cNvCxnSpPr>
          <p:nvPr/>
        </p:nvCxnSpPr>
        <p:spPr>
          <a:xfrm flipV="1">
            <a:off x="4970724" y="4930117"/>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endCxn id="198" idx="1"/>
          </p:cNvCxnSpPr>
          <p:nvPr/>
        </p:nvCxnSpPr>
        <p:spPr>
          <a:xfrm flipV="1">
            <a:off x="4339374" y="4784427"/>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2247464" y="5386311"/>
            <a:ext cx="797743" cy="646331"/>
          </a:xfrm>
          <a:prstGeom prst="rect">
            <a:avLst/>
          </a:prstGeom>
          <a:noFill/>
        </p:spPr>
        <p:txBody>
          <a:bodyPr wrap="square" rtlCol="0">
            <a:spAutoFit/>
          </a:bodyPr>
          <a:lstStyle/>
          <a:p>
            <a:r>
              <a:rPr lang="en-US" altLang="zh-CN" dirty="0">
                <a:solidFill>
                  <a:srgbClr val="7030A0"/>
                </a:solidFill>
              </a:rPr>
              <a:t>10</a:t>
            </a:r>
            <a:r>
              <a:rPr lang="en-US" altLang="zh-CN" dirty="0" smtClean="0"/>
              <a:t>/20</a:t>
            </a:r>
            <a:endParaRPr lang="zh-CN" altLang="en-US" dirty="0"/>
          </a:p>
        </p:txBody>
      </p:sp>
      <p:sp>
        <p:nvSpPr>
          <p:cNvPr id="206" name="文本框 205"/>
          <p:cNvSpPr txBox="1"/>
          <p:nvPr/>
        </p:nvSpPr>
        <p:spPr>
          <a:xfrm>
            <a:off x="3118046" y="47071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208" name="文本框 207"/>
          <p:cNvSpPr txBox="1"/>
          <p:nvPr/>
        </p:nvSpPr>
        <p:spPr>
          <a:xfrm>
            <a:off x="4897005" y="4488222"/>
            <a:ext cx="540134" cy="646331"/>
          </a:xfrm>
          <a:prstGeom prst="rect">
            <a:avLst/>
          </a:prstGeom>
          <a:noFill/>
        </p:spPr>
        <p:txBody>
          <a:bodyPr wrap="square" rtlCol="0">
            <a:spAutoFit/>
          </a:bodyPr>
          <a:lstStyle/>
          <a:p>
            <a:r>
              <a:rPr lang="en-US" altLang="zh-CN" dirty="0">
                <a:solidFill>
                  <a:srgbClr val="7030A0"/>
                </a:solidFill>
              </a:rPr>
              <a:t>3</a:t>
            </a:r>
            <a:r>
              <a:rPr lang="en-US" altLang="zh-CN" dirty="0" smtClean="0"/>
              <a:t>/4</a:t>
            </a:r>
            <a:endParaRPr lang="zh-CN" altLang="en-US" dirty="0"/>
          </a:p>
        </p:txBody>
      </p:sp>
      <p:sp>
        <p:nvSpPr>
          <p:cNvPr id="209" name="文本框 208"/>
          <p:cNvSpPr txBox="1"/>
          <p:nvPr/>
        </p:nvSpPr>
        <p:spPr>
          <a:xfrm>
            <a:off x="5339544" y="5323511"/>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/10</a:t>
            </a:r>
            <a:endParaRPr lang="zh-CN" altLang="en-US" dirty="0"/>
          </a:p>
        </p:txBody>
      </p:sp>
      <p:cxnSp>
        <p:nvCxnSpPr>
          <p:cNvPr id="210" name="直接箭头连接符 209"/>
          <p:cNvCxnSpPr/>
          <p:nvPr/>
        </p:nvCxnSpPr>
        <p:spPr>
          <a:xfrm flipV="1">
            <a:off x="2631274" y="3833399"/>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flipV="1">
            <a:off x="3691402" y="3717605"/>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212" name="文本框 211"/>
          <p:cNvSpPr txBox="1"/>
          <p:nvPr/>
        </p:nvSpPr>
        <p:spPr>
          <a:xfrm>
            <a:off x="2998042" y="6304140"/>
            <a:ext cx="3336948" cy="369332"/>
          </a:xfrm>
          <a:prstGeom prst="rect">
            <a:avLst/>
          </a:prstGeom>
          <a:noFill/>
        </p:spPr>
        <p:txBody>
          <a:bodyPr wrap="square" rtlCol="0">
            <a:spAutoFit/>
          </a:bodyPr>
          <a:lstStyle/>
          <a:p>
            <a:r>
              <a:rPr lang="zh-CN" altLang="en-US" dirty="0" smtClean="0"/>
              <a:t>流量：</a:t>
            </a:r>
            <a:r>
              <a:rPr lang="en-US" altLang="zh-CN" dirty="0" smtClean="0"/>
              <a:t>6+3+4+1+5</a:t>
            </a:r>
            <a:endParaRPr lang="zh-CN" altLang="en-US" dirty="0"/>
          </a:p>
        </p:txBody>
      </p:sp>
      <p:sp>
        <p:nvSpPr>
          <p:cNvPr id="3" name="下箭头 2"/>
          <p:cNvSpPr/>
          <p:nvPr/>
        </p:nvSpPr>
        <p:spPr>
          <a:xfrm>
            <a:off x="8074919" y="3122561"/>
            <a:ext cx="227530" cy="52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左箭头 3"/>
          <p:cNvSpPr/>
          <p:nvPr/>
        </p:nvSpPr>
        <p:spPr>
          <a:xfrm>
            <a:off x="6489032" y="4976194"/>
            <a:ext cx="883534" cy="2320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文本框 212"/>
          <p:cNvSpPr txBox="1"/>
          <p:nvPr/>
        </p:nvSpPr>
        <p:spPr>
          <a:xfrm>
            <a:off x="2480420" y="4021336"/>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214" name="文本框 213"/>
          <p:cNvSpPr txBox="1"/>
          <p:nvPr/>
        </p:nvSpPr>
        <p:spPr>
          <a:xfrm>
            <a:off x="636456" y="705499"/>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215" name="文本框 214"/>
          <p:cNvSpPr txBox="1"/>
          <p:nvPr/>
        </p:nvSpPr>
        <p:spPr>
          <a:xfrm>
            <a:off x="7754699" y="4202142"/>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216" name="文本框 215"/>
          <p:cNvSpPr txBox="1"/>
          <p:nvPr/>
        </p:nvSpPr>
        <p:spPr>
          <a:xfrm>
            <a:off x="5319813" y="902070"/>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217" name="文本框 216"/>
          <p:cNvSpPr txBox="1"/>
          <p:nvPr/>
        </p:nvSpPr>
        <p:spPr>
          <a:xfrm>
            <a:off x="4029084" y="3308267"/>
            <a:ext cx="433790" cy="369332"/>
          </a:xfrm>
          <a:prstGeom prst="rect">
            <a:avLst/>
          </a:prstGeom>
          <a:noFill/>
        </p:spPr>
        <p:txBody>
          <a:bodyPr wrap="square" rtlCol="0">
            <a:spAutoFit/>
          </a:bodyPr>
          <a:lstStyle/>
          <a:p>
            <a:r>
              <a:rPr lang="en-US" altLang="zh-CN" dirty="0" smtClean="0"/>
              <a:t>2</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椭圆 97"/>
          <p:cNvSpPr/>
          <p:nvPr/>
        </p:nvSpPr>
        <p:spPr>
          <a:xfrm>
            <a:off x="3607329" y="2672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椭圆 99"/>
          <p:cNvSpPr/>
          <p:nvPr/>
        </p:nvSpPr>
        <p:spPr>
          <a:xfrm>
            <a:off x="4569107" y="15856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p:nvSpPr>
        <p:spPr>
          <a:xfrm>
            <a:off x="4568992" y="38962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6000376" y="161453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椭圆 105"/>
          <p:cNvSpPr/>
          <p:nvPr/>
        </p:nvSpPr>
        <p:spPr>
          <a:xfrm>
            <a:off x="5263285" y="268663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6000376" y="395803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椭圆 109"/>
          <p:cNvSpPr/>
          <p:nvPr/>
        </p:nvSpPr>
        <p:spPr>
          <a:xfrm>
            <a:off x="6948737" y="2672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文本框 98"/>
          <p:cNvSpPr txBox="1"/>
          <p:nvPr/>
        </p:nvSpPr>
        <p:spPr>
          <a:xfrm>
            <a:off x="3558280" y="261038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01" name="文本框 100"/>
          <p:cNvSpPr txBox="1"/>
          <p:nvPr/>
        </p:nvSpPr>
        <p:spPr>
          <a:xfrm>
            <a:off x="4520058" y="15238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03" name="文本框 102"/>
          <p:cNvSpPr txBox="1"/>
          <p:nvPr/>
        </p:nvSpPr>
        <p:spPr>
          <a:xfrm>
            <a:off x="4519943" y="383443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05" name="文本框 104"/>
          <p:cNvSpPr txBox="1"/>
          <p:nvPr/>
        </p:nvSpPr>
        <p:spPr>
          <a:xfrm>
            <a:off x="5951327" y="155273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07" name="文本框 106"/>
          <p:cNvSpPr txBox="1"/>
          <p:nvPr/>
        </p:nvSpPr>
        <p:spPr>
          <a:xfrm>
            <a:off x="5228984" y="261038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09" name="文本框 108"/>
          <p:cNvSpPr txBox="1"/>
          <p:nvPr/>
        </p:nvSpPr>
        <p:spPr>
          <a:xfrm>
            <a:off x="5951327" y="389623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11" name="文本框 110"/>
          <p:cNvSpPr txBox="1"/>
          <p:nvPr/>
        </p:nvSpPr>
        <p:spPr>
          <a:xfrm>
            <a:off x="6899688" y="261038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1071605" y="539113"/>
            <a:ext cx="1036634" cy="3965785"/>
          </a:xfrm>
        </p:spPr>
        <p:txBody>
          <a:bodyPr vert="eaVert"/>
          <a:lstStyle/>
          <a:p>
            <a:r>
              <a:rPr lang="zh-CN" altLang="en-US" dirty="0" smtClean="0"/>
              <a:t>阻塞流算法分析</a:t>
            </a:r>
            <a:endParaRPr lang="zh-CN" altLang="en-US" dirty="0"/>
          </a:p>
        </p:txBody>
      </p:sp>
      <p:cxnSp>
        <p:nvCxnSpPr>
          <p:cNvPr id="112" name="直接箭头连接符 111"/>
          <p:cNvCxnSpPr>
            <a:stCxn id="98" idx="4"/>
          </p:cNvCxnSpPr>
          <p:nvPr/>
        </p:nvCxnSpPr>
        <p:spPr>
          <a:xfrm>
            <a:off x="3764645" y="2986819"/>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flipV="1">
            <a:off x="4740279" y="192268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a:stCxn id="109" idx="0"/>
            <a:endCxn id="110" idx="3"/>
          </p:cNvCxnSpPr>
          <p:nvPr/>
        </p:nvCxnSpPr>
        <p:spPr>
          <a:xfrm flipV="1">
            <a:off x="6191327" y="2940742"/>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endCxn id="111" idx="1"/>
          </p:cNvCxnSpPr>
          <p:nvPr/>
        </p:nvCxnSpPr>
        <p:spPr>
          <a:xfrm flipV="1">
            <a:off x="5559977" y="2795052"/>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3468067" y="3396936"/>
            <a:ext cx="797743" cy="646331"/>
          </a:xfrm>
          <a:prstGeom prst="rect">
            <a:avLst/>
          </a:prstGeom>
          <a:noFill/>
        </p:spPr>
        <p:txBody>
          <a:bodyPr wrap="square" rtlCol="0">
            <a:spAutoFit/>
          </a:bodyPr>
          <a:lstStyle/>
          <a:p>
            <a:r>
              <a:rPr lang="en-US" altLang="zh-CN" dirty="0">
                <a:solidFill>
                  <a:srgbClr val="7030A0"/>
                </a:solidFill>
              </a:rPr>
              <a:t>10</a:t>
            </a:r>
            <a:r>
              <a:rPr lang="en-US" altLang="zh-CN" dirty="0" smtClean="0"/>
              <a:t>/20</a:t>
            </a:r>
            <a:endParaRPr lang="zh-CN" altLang="en-US" dirty="0"/>
          </a:p>
        </p:txBody>
      </p:sp>
      <p:sp>
        <p:nvSpPr>
          <p:cNvPr id="117" name="文本框 116"/>
          <p:cNvSpPr txBox="1"/>
          <p:nvPr/>
        </p:nvSpPr>
        <p:spPr>
          <a:xfrm>
            <a:off x="4338649" y="271773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8" name="文本框 117"/>
          <p:cNvSpPr txBox="1"/>
          <p:nvPr/>
        </p:nvSpPr>
        <p:spPr>
          <a:xfrm>
            <a:off x="6117607" y="2498847"/>
            <a:ext cx="665761" cy="369332"/>
          </a:xfrm>
          <a:prstGeom prst="rect">
            <a:avLst/>
          </a:prstGeom>
          <a:noFill/>
        </p:spPr>
        <p:txBody>
          <a:bodyPr wrap="square" rtlCol="0">
            <a:spAutoFit/>
          </a:bodyPr>
          <a:lstStyle/>
          <a:p>
            <a:r>
              <a:rPr lang="en-US" altLang="zh-CN" dirty="0">
                <a:solidFill>
                  <a:srgbClr val="7030A0"/>
                </a:solidFill>
              </a:rPr>
              <a:t>3</a:t>
            </a:r>
            <a:r>
              <a:rPr lang="en-US" altLang="zh-CN" dirty="0" smtClean="0"/>
              <a:t>/4</a:t>
            </a:r>
            <a:endParaRPr lang="zh-CN" altLang="en-US" dirty="0"/>
          </a:p>
        </p:txBody>
      </p:sp>
      <p:sp>
        <p:nvSpPr>
          <p:cNvPr id="119" name="文本框 118"/>
          <p:cNvSpPr txBox="1"/>
          <p:nvPr/>
        </p:nvSpPr>
        <p:spPr>
          <a:xfrm>
            <a:off x="6560147" y="3334136"/>
            <a:ext cx="725662" cy="369332"/>
          </a:xfrm>
          <a:prstGeom prst="rect">
            <a:avLst/>
          </a:prstGeom>
          <a:noFill/>
        </p:spPr>
        <p:txBody>
          <a:bodyPr wrap="square" rtlCol="0">
            <a:spAutoFit/>
          </a:bodyPr>
          <a:lstStyle/>
          <a:p>
            <a:r>
              <a:rPr lang="en-US" altLang="zh-CN" dirty="0">
                <a:solidFill>
                  <a:srgbClr val="7030A0"/>
                </a:solidFill>
              </a:rPr>
              <a:t>1</a:t>
            </a:r>
            <a:r>
              <a:rPr lang="en-US" altLang="zh-CN" dirty="0" smtClean="0"/>
              <a:t>/10</a:t>
            </a:r>
            <a:endParaRPr lang="zh-CN" altLang="en-US" dirty="0"/>
          </a:p>
        </p:txBody>
      </p:sp>
      <p:cxnSp>
        <p:nvCxnSpPr>
          <p:cNvPr id="120" name="直接箭头连接符 119"/>
          <p:cNvCxnSpPr/>
          <p:nvPr/>
        </p:nvCxnSpPr>
        <p:spPr>
          <a:xfrm flipV="1">
            <a:off x="3851877" y="1844024"/>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4912005" y="1728230"/>
            <a:ext cx="1078097" cy="7381"/>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4218645" y="4314765"/>
            <a:ext cx="3336948" cy="369332"/>
          </a:xfrm>
          <a:prstGeom prst="rect">
            <a:avLst/>
          </a:prstGeom>
          <a:noFill/>
        </p:spPr>
        <p:txBody>
          <a:bodyPr wrap="square" rtlCol="0">
            <a:spAutoFit/>
          </a:bodyPr>
          <a:lstStyle/>
          <a:p>
            <a:r>
              <a:rPr lang="zh-CN" altLang="en-US" dirty="0" smtClean="0"/>
              <a:t>流量：</a:t>
            </a:r>
            <a:r>
              <a:rPr lang="en-US" altLang="zh-CN" dirty="0" smtClean="0"/>
              <a:t>6+3+4+1+5=19</a:t>
            </a:r>
            <a:endParaRPr lang="zh-CN" altLang="en-US" dirty="0"/>
          </a:p>
        </p:txBody>
      </p:sp>
      <p:sp>
        <p:nvSpPr>
          <p:cNvPr id="123" name="文本框 122"/>
          <p:cNvSpPr txBox="1"/>
          <p:nvPr/>
        </p:nvSpPr>
        <p:spPr>
          <a:xfrm>
            <a:off x="3701023" y="2031961"/>
            <a:ext cx="867969" cy="369332"/>
          </a:xfrm>
          <a:prstGeom prst="rect">
            <a:avLst/>
          </a:prstGeom>
          <a:noFill/>
        </p:spPr>
        <p:txBody>
          <a:bodyPr wrap="square" rtlCol="0">
            <a:spAutoFit/>
          </a:bodyPr>
          <a:lstStyle/>
          <a:p>
            <a:r>
              <a:rPr lang="en-US" altLang="zh-CN" dirty="0" smtClean="0">
                <a:solidFill>
                  <a:srgbClr val="00B0F0"/>
                </a:solidFill>
              </a:rPr>
              <a:t>4/</a:t>
            </a:r>
            <a:r>
              <a:rPr lang="en-US" altLang="zh-CN" dirty="0" smtClean="0"/>
              <a:t>13</a:t>
            </a:r>
            <a:endParaRPr lang="zh-CN" altLang="en-US" dirty="0"/>
          </a:p>
        </p:txBody>
      </p:sp>
      <p:sp>
        <p:nvSpPr>
          <p:cNvPr id="124" name="文本框 123"/>
          <p:cNvSpPr txBox="1"/>
          <p:nvPr/>
        </p:nvSpPr>
        <p:spPr>
          <a:xfrm>
            <a:off x="5308671" y="1320776"/>
            <a:ext cx="433790" cy="369332"/>
          </a:xfrm>
          <a:prstGeom prst="rect">
            <a:avLst/>
          </a:prstGeom>
          <a:noFill/>
        </p:spPr>
        <p:txBody>
          <a:bodyPr wrap="square" rtlCol="0">
            <a:spAutoFit/>
          </a:bodyPr>
          <a:lstStyle/>
          <a:p>
            <a:r>
              <a:rPr lang="en-US" altLang="zh-CN" dirty="0" smtClean="0"/>
              <a:t>2</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p:txBody>
          <a:bodyPr/>
          <a:lstStyle/>
          <a:p>
            <a:r>
              <a:rPr lang="zh-CN" altLang="en-US" dirty="0" smtClean="0"/>
              <a:t>上述阻塞流算法无法保证一定得到最大流的原因</a:t>
            </a:r>
            <a:endParaRPr lang="en-US" altLang="zh-CN" dirty="0" smtClean="0"/>
          </a:p>
          <a:p>
            <a:pPr lvl="1"/>
            <a:r>
              <a:rPr lang="zh-CN" altLang="en-US" dirty="0" smtClean="0"/>
              <a:t>该算法有可能先择了错误的可行流，导致另一条更优的可行流发生阻塞无法选入最大流</a:t>
            </a:r>
            <a:endParaRPr lang="en-US" altLang="zh-CN" dirty="0" smtClean="0"/>
          </a:p>
          <a:p>
            <a:pPr lvl="1"/>
            <a:r>
              <a:rPr lang="zh-CN" altLang="en-US" dirty="0" smtClean="0"/>
              <a:t>不会反悔，不能纠正错误</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增广路算法</a:t>
            </a:r>
            <a:br>
              <a:rPr lang="zh-CN" altLang="en-US" dirty="0"/>
            </a:br>
            <a:endParaRPr lang="zh-CN" altLang="en-US" dirty="0"/>
          </a:p>
        </p:txBody>
      </p:sp>
      <p:sp>
        <p:nvSpPr>
          <p:cNvPr id="5" name="文本占位符 4"/>
          <p:cNvSpPr>
            <a:spLocks noGrp="1"/>
          </p:cNvSpPr>
          <p:nvPr>
            <p:ph type="body" idx="1"/>
          </p:nvPr>
        </p:nvSpPr>
        <p:spPr/>
        <p:txBody>
          <a:bodyPr/>
          <a:lstStyle/>
          <a:p>
            <a:r>
              <a:rPr lang="zh-CN" altLang="en-US" dirty="0"/>
              <a:t>求解最大流</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963127"/>
          </a:xfrm>
        </p:spPr>
        <p:txBody>
          <a:bodyPr/>
          <a:lstStyle/>
          <a:p>
            <a:r>
              <a:rPr lang="zh-CN" altLang="en-US" dirty="0" smtClean="0"/>
              <a:t>增广路算法</a:t>
            </a:r>
            <a:endParaRPr lang="zh-CN" altLang="en-US" dirty="0"/>
          </a:p>
        </p:txBody>
      </p:sp>
      <p:sp>
        <p:nvSpPr>
          <p:cNvPr id="3" name="内容占位符 2"/>
          <p:cNvSpPr>
            <a:spLocks noGrp="1"/>
          </p:cNvSpPr>
          <p:nvPr>
            <p:ph idx="1"/>
          </p:nvPr>
        </p:nvSpPr>
        <p:spPr>
          <a:xfrm>
            <a:off x="1103312" y="1524000"/>
            <a:ext cx="10567578" cy="4365523"/>
          </a:xfrm>
        </p:spPr>
        <p:txBody>
          <a:bodyPr>
            <a:normAutofit fontScale="62500" lnSpcReduction="20000"/>
          </a:bodyPr>
          <a:lstStyle/>
          <a:p>
            <a:r>
              <a:rPr lang="zh-CN" altLang="en-US" dirty="0" smtClean="0">
                <a:latin typeface="Consolas" panose="020B0609020204030204" pitchFamily="49" charset="0"/>
              </a:rPr>
              <a:t>最大流算法</a:t>
            </a:r>
            <a:r>
              <a:rPr lang="zh-CN" altLang="en-US" dirty="0">
                <a:latin typeface="Consolas" panose="020B0609020204030204" pitchFamily="49" charset="0"/>
              </a:rPr>
              <a:t>的核心</a:t>
            </a:r>
            <a:r>
              <a:rPr lang="zh-CN" altLang="en-US" dirty="0" smtClean="0">
                <a:latin typeface="Consolas" panose="020B0609020204030204" pitchFamily="49" charset="0"/>
              </a:rPr>
              <a:t>在于</a:t>
            </a:r>
            <a:endParaRPr lang="en-US" altLang="zh-CN" dirty="0" smtClean="0">
              <a:latin typeface="Consolas" panose="020B0609020204030204" pitchFamily="49" charset="0"/>
            </a:endParaRPr>
          </a:p>
          <a:p>
            <a:pPr lvl="1"/>
            <a:r>
              <a:rPr lang="zh-CN" altLang="en-US" dirty="0" smtClean="0">
                <a:latin typeface="Consolas" panose="020B0609020204030204" pitchFamily="49" charset="0"/>
              </a:rPr>
              <a:t>增加反向边（表示已用流量，方便后期</a:t>
            </a:r>
            <a:r>
              <a:rPr lang="zh-CN" altLang="en-US" dirty="0" smtClean="0">
                <a:latin typeface="Consolas" panose="020B0609020204030204" pitchFamily="49" charset="0"/>
              </a:rPr>
              <a:t>执行反悔</a:t>
            </a:r>
            <a:r>
              <a:rPr lang="zh-CN" altLang="en-US" dirty="0" smtClean="0">
                <a:latin typeface="Consolas" panose="020B0609020204030204" pitchFamily="49" charset="0"/>
              </a:rPr>
              <a:t>操作）形成残留</a:t>
            </a:r>
            <a:r>
              <a:rPr lang="zh-CN" altLang="en-US" dirty="0" smtClean="0">
                <a:latin typeface="Consolas" panose="020B0609020204030204" pitchFamily="49" charset="0"/>
              </a:rPr>
              <a:t>量网络</a:t>
            </a:r>
            <a:endParaRPr lang="en-US" altLang="zh-CN" dirty="0" smtClean="0">
              <a:latin typeface="Consolas" panose="020B0609020204030204" pitchFamily="49" charset="0"/>
            </a:endParaRPr>
          </a:p>
          <a:p>
            <a:pPr lvl="1"/>
            <a:r>
              <a:rPr lang="zh-CN" altLang="en-US" dirty="0" smtClean="0">
                <a:latin typeface="Consolas" panose="020B0609020204030204" pitchFamily="49" charset="0"/>
              </a:rPr>
              <a:t>在残留量网络中找</a:t>
            </a:r>
            <a:r>
              <a:rPr lang="zh-CN" altLang="en-US" dirty="0">
                <a:latin typeface="Consolas" panose="020B0609020204030204" pitchFamily="49" charset="0"/>
              </a:rPr>
              <a:t>增广路</a:t>
            </a:r>
            <a:r>
              <a:rPr lang="zh-CN" altLang="en-US" dirty="0" smtClean="0">
                <a:latin typeface="Consolas" panose="020B0609020204030204" pitchFamily="49" charset="0"/>
              </a:rPr>
              <a:t>。</a:t>
            </a:r>
            <a:endParaRPr lang="en-US" altLang="zh-CN" dirty="0" smtClean="0">
              <a:latin typeface="Consolas" panose="020B0609020204030204" pitchFamily="49" charset="0"/>
            </a:endParaRPr>
          </a:p>
          <a:p>
            <a:r>
              <a:rPr lang="zh-CN" altLang="en-US" dirty="0" smtClean="0">
                <a:latin typeface="Consolas" panose="020B0609020204030204" pitchFamily="49" charset="0"/>
              </a:rPr>
              <a:t>何谓</a:t>
            </a:r>
            <a:r>
              <a:rPr lang="zh-CN" altLang="en-US" dirty="0">
                <a:latin typeface="Consolas" panose="020B0609020204030204" pitchFamily="49" charset="0"/>
              </a:rPr>
              <a:t>增广路</a:t>
            </a:r>
            <a:r>
              <a:rPr lang="zh-CN" altLang="en-US" dirty="0" smtClean="0">
                <a:latin typeface="Consolas" panose="020B0609020204030204" pitchFamily="49" charset="0"/>
              </a:rPr>
              <a:t>？</a:t>
            </a:r>
            <a:endParaRPr lang="en-US" altLang="zh-CN" dirty="0" smtClean="0">
              <a:latin typeface="Consolas" panose="020B0609020204030204" pitchFamily="49" charset="0"/>
            </a:endParaRPr>
          </a:p>
          <a:p>
            <a:pPr marL="400050" lvl="1" indent="0"/>
            <a:r>
              <a:rPr lang="zh-CN" altLang="en-US" dirty="0" smtClean="0">
                <a:latin typeface="Consolas" panose="020B0609020204030204" pitchFamily="49" charset="0"/>
              </a:rPr>
              <a:t>设</a:t>
            </a:r>
            <a:r>
              <a:rPr lang="en-US" altLang="zh-CN" dirty="0">
                <a:latin typeface="Consolas" panose="020B0609020204030204" pitchFamily="49" charset="0"/>
              </a:rPr>
              <a:t>f</a:t>
            </a:r>
            <a:r>
              <a:rPr lang="zh-CN" altLang="en-US" dirty="0">
                <a:latin typeface="Consolas" panose="020B0609020204030204" pitchFamily="49" charset="0"/>
              </a:rPr>
              <a:t>是一个可行流，</a:t>
            </a:r>
            <a:r>
              <a:rPr lang="en-US" altLang="zh-CN" dirty="0">
                <a:latin typeface="Consolas" panose="020B0609020204030204" pitchFamily="49" charset="0"/>
              </a:rPr>
              <a:t>P</a:t>
            </a:r>
            <a:r>
              <a:rPr lang="zh-CN" altLang="en-US" dirty="0">
                <a:latin typeface="Consolas" panose="020B0609020204030204" pitchFamily="49" charset="0"/>
              </a:rPr>
              <a:t>是从源点</a:t>
            </a:r>
            <a:r>
              <a:rPr lang="en-US" altLang="zh-CN" dirty="0">
                <a:latin typeface="Consolas" panose="020B0609020204030204" pitchFamily="49" charset="0"/>
              </a:rPr>
              <a:t>s</a:t>
            </a:r>
            <a:r>
              <a:rPr lang="zh-CN" altLang="en-US" dirty="0">
                <a:latin typeface="Consolas" panose="020B0609020204030204" pitchFamily="49" charset="0"/>
              </a:rPr>
              <a:t>到汇点</a:t>
            </a:r>
            <a:r>
              <a:rPr lang="en-US" altLang="zh-CN" dirty="0">
                <a:latin typeface="Consolas" panose="020B0609020204030204" pitchFamily="49" charset="0"/>
              </a:rPr>
              <a:t>t</a:t>
            </a:r>
            <a:r>
              <a:rPr lang="zh-CN" altLang="en-US" dirty="0">
                <a:latin typeface="Consolas" panose="020B0609020204030204" pitchFamily="49" charset="0"/>
              </a:rPr>
              <a:t>的一条路，若</a:t>
            </a:r>
            <a:r>
              <a:rPr lang="en-US" altLang="zh-CN" dirty="0">
                <a:latin typeface="Consolas" panose="020B0609020204030204" pitchFamily="49" charset="0"/>
              </a:rPr>
              <a:t>p</a:t>
            </a:r>
            <a:r>
              <a:rPr lang="zh-CN" altLang="en-US" dirty="0">
                <a:latin typeface="Consolas" panose="020B0609020204030204" pitchFamily="49" charset="0"/>
              </a:rPr>
              <a:t>满足下列条件：</a:t>
            </a:r>
            <a:endParaRPr lang="zh-CN" altLang="en-US" dirty="0">
              <a:latin typeface="Consolas" panose="020B0609020204030204" pitchFamily="49" charset="0"/>
            </a:endParaRPr>
          </a:p>
          <a:p>
            <a:pPr marL="800100" lvl="2" indent="0"/>
            <a:r>
              <a:rPr lang="zh-CN" altLang="en-US" dirty="0" smtClean="0">
                <a:latin typeface="Consolas" panose="020B0609020204030204" pitchFamily="49" charset="0"/>
              </a:rPr>
              <a:t>在</a:t>
            </a:r>
            <a:r>
              <a:rPr lang="en-US" altLang="zh-CN" dirty="0">
                <a:latin typeface="Consolas" panose="020B0609020204030204" pitchFamily="49" charset="0"/>
              </a:rPr>
              <a:t>p</a:t>
            </a:r>
            <a:r>
              <a:rPr lang="zh-CN" altLang="en-US" dirty="0">
                <a:latin typeface="Consolas" panose="020B0609020204030204" pitchFamily="49" charset="0"/>
              </a:rPr>
              <a:t>上的所有前向弧</a:t>
            </a:r>
            <a:r>
              <a:rPr lang="en-US" altLang="zh-CN" dirty="0">
                <a:latin typeface="Consolas" panose="020B0609020204030204" pitchFamily="49" charset="0"/>
              </a:rPr>
              <a:t>(</a:t>
            </a:r>
            <a:r>
              <a:rPr lang="en-US" altLang="zh-CN" dirty="0" err="1">
                <a:latin typeface="Consolas" panose="020B0609020204030204" pitchFamily="49" charset="0"/>
              </a:rPr>
              <a:t>v</a:t>
            </a:r>
            <a:r>
              <a:rPr lang="en-US" altLang="zh-CN" baseline="-25000" dirty="0" err="1">
                <a:latin typeface="Consolas" panose="020B0609020204030204" pitchFamily="49" charset="0"/>
              </a:rPr>
              <a:t>i</a:t>
            </a:r>
            <a:r>
              <a:rPr lang="en-US" altLang="zh-CN" dirty="0" err="1">
                <a:latin typeface="Consolas" panose="020B0609020204030204" pitchFamily="49" charset="0"/>
              </a:rPr>
              <a:t>→v</a:t>
            </a:r>
            <a:r>
              <a:rPr lang="en-US" altLang="zh-CN" baseline="-25000" dirty="0" err="1">
                <a:latin typeface="Consolas" panose="020B0609020204030204" pitchFamily="49" charset="0"/>
              </a:rPr>
              <a:t>j</a:t>
            </a:r>
            <a:r>
              <a:rPr lang="en-US" altLang="zh-CN" dirty="0">
                <a:latin typeface="Consolas" panose="020B0609020204030204" pitchFamily="49" charset="0"/>
              </a:rPr>
              <a:t>)</a:t>
            </a:r>
            <a:r>
              <a:rPr lang="zh-CN" altLang="en-US" dirty="0">
                <a:latin typeface="Consolas" panose="020B0609020204030204" pitchFamily="49" charset="0"/>
              </a:rPr>
              <a:t>都是非饱和弧，即</a:t>
            </a:r>
            <a:r>
              <a:rPr lang="en-US" altLang="zh-CN" dirty="0">
                <a:latin typeface="Consolas" panose="020B0609020204030204" pitchFamily="49" charset="0"/>
              </a:rPr>
              <a:t>0≤f</a:t>
            </a:r>
            <a:r>
              <a:rPr lang="en-US" altLang="zh-CN" baseline="-25000" dirty="0">
                <a:latin typeface="Consolas" panose="020B0609020204030204" pitchFamily="49" charset="0"/>
              </a:rPr>
              <a:t>ij</a:t>
            </a:r>
            <a:r>
              <a:rPr lang="en-US" altLang="zh-CN" dirty="0">
                <a:latin typeface="Consolas" panose="020B0609020204030204" pitchFamily="49" charset="0"/>
              </a:rPr>
              <a:t>&lt;</a:t>
            </a:r>
            <a:r>
              <a:rPr lang="en-US" altLang="zh-CN" dirty="0" err="1">
                <a:latin typeface="Consolas" panose="020B0609020204030204" pitchFamily="49" charset="0"/>
              </a:rPr>
              <a:t>c</a:t>
            </a:r>
            <a:r>
              <a:rPr lang="en-US" altLang="zh-CN" baseline="-25000" dirty="0" err="1">
                <a:latin typeface="Consolas" panose="020B0609020204030204" pitchFamily="49" charset="0"/>
              </a:rPr>
              <a:t>ij</a:t>
            </a:r>
            <a:endParaRPr lang="en-US" altLang="zh-CN" baseline="-25000" dirty="0">
              <a:latin typeface="Consolas" panose="020B0609020204030204" pitchFamily="49" charset="0"/>
            </a:endParaRPr>
          </a:p>
          <a:p>
            <a:pPr marL="800100" lvl="2" indent="0"/>
            <a:r>
              <a:rPr lang="zh-CN" altLang="en-US" dirty="0" smtClean="0">
                <a:latin typeface="Consolas" panose="020B0609020204030204" pitchFamily="49" charset="0"/>
              </a:rPr>
              <a:t>在</a:t>
            </a:r>
            <a:r>
              <a:rPr lang="en-US" altLang="zh-CN" dirty="0">
                <a:latin typeface="Consolas" panose="020B0609020204030204" pitchFamily="49" charset="0"/>
              </a:rPr>
              <a:t>p</a:t>
            </a:r>
            <a:r>
              <a:rPr lang="zh-CN" altLang="en-US" dirty="0">
                <a:latin typeface="Consolas" panose="020B0609020204030204" pitchFamily="49" charset="0"/>
              </a:rPr>
              <a:t>上的</a:t>
            </a:r>
            <a:r>
              <a:rPr lang="zh-CN" altLang="en-US" dirty="0" smtClean="0">
                <a:latin typeface="Consolas" panose="020B0609020204030204" pitchFamily="49" charset="0"/>
              </a:rPr>
              <a:t>所有反向</a:t>
            </a:r>
            <a:r>
              <a:rPr lang="zh-CN" altLang="en-US" dirty="0">
                <a:latin typeface="Consolas" panose="020B0609020204030204" pitchFamily="49" charset="0"/>
              </a:rPr>
              <a:t>弧</a:t>
            </a:r>
            <a:r>
              <a:rPr lang="en-US" altLang="zh-CN" dirty="0">
                <a:latin typeface="Consolas" panose="020B0609020204030204" pitchFamily="49" charset="0"/>
              </a:rPr>
              <a:t>(</a:t>
            </a:r>
            <a:r>
              <a:rPr lang="en-US" altLang="zh-CN" dirty="0" err="1">
                <a:latin typeface="Consolas" panose="020B0609020204030204" pitchFamily="49" charset="0"/>
              </a:rPr>
              <a:t>v</a:t>
            </a:r>
            <a:r>
              <a:rPr lang="en-US" altLang="zh-CN" baseline="-25000" dirty="0" err="1">
                <a:latin typeface="Consolas" panose="020B0609020204030204" pitchFamily="49" charset="0"/>
              </a:rPr>
              <a:t>i</a:t>
            </a:r>
            <a:r>
              <a:rPr lang="en-US" altLang="zh-CN" dirty="0" err="1">
                <a:latin typeface="Consolas" panose="020B0609020204030204" pitchFamily="49" charset="0"/>
              </a:rPr>
              <a:t>←v</a:t>
            </a:r>
            <a:r>
              <a:rPr lang="en-US" altLang="zh-CN" baseline="-25000" dirty="0" err="1">
                <a:latin typeface="Consolas" panose="020B0609020204030204" pitchFamily="49" charset="0"/>
              </a:rPr>
              <a:t>j</a:t>
            </a:r>
            <a:r>
              <a:rPr lang="en-US" altLang="zh-CN" dirty="0">
                <a:latin typeface="Consolas" panose="020B0609020204030204" pitchFamily="49" charset="0"/>
              </a:rPr>
              <a:t>)</a:t>
            </a:r>
            <a:r>
              <a:rPr lang="zh-CN" altLang="en-US" dirty="0">
                <a:latin typeface="Consolas" panose="020B0609020204030204" pitchFamily="49" charset="0"/>
              </a:rPr>
              <a:t>都是非零弧（为了方便处理，在构建原始图时直接为每条有向边添加一条已用</a:t>
            </a:r>
            <a:r>
              <a:rPr lang="zh-CN" altLang="en-US" dirty="0">
                <a:latin typeface="Consolas" panose="020B0609020204030204" pitchFamily="49" charset="0"/>
              </a:rPr>
              <a:t>流量为</a:t>
            </a:r>
            <a:r>
              <a:rPr lang="en-US" altLang="zh-CN" dirty="0">
                <a:latin typeface="Consolas" panose="020B0609020204030204" pitchFamily="49" charset="0"/>
              </a:rPr>
              <a:t>0</a:t>
            </a:r>
            <a:r>
              <a:rPr lang="zh-CN" altLang="en-US" dirty="0">
                <a:latin typeface="Consolas" panose="020B0609020204030204" pitchFamily="49" charset="0"/>
              </a:rPr>
              <a:t>的反向</a:t>
            </a:r>
            <a:r>
              <a:rPr lang="zh-CN" altLang="en-US" dirty="0">
                <a:latin typeface="Consolas" panose="020B0609020204030204" pitchFamily="49" charset="0"/>
              </a:rPr>
              <a:t>边），即</a:t>
            </a:r>
            <a:r>
              <a:rPr lang="en-US" altLang="zh-CN" dirty="0">
                <a:latin typeface="Consolas" panose="020B0609020204030204" pitchFamily="49" charset="0"/>
              </a:rPr>
              <a:t>0&lt;</a:t>
            </a:r>
            <a:r>
              <a:rPr lang="en-US" altLang="zh-CN" dirty="0" err="1">
                <a:latin typeface="Consolas" panose="020B0609020204030204" pitchFamily="49" charset="0"/>
              </a:rPr>
              <a:t>f</a:t>
            </a:r>
            <a:r>
              <a:rPr lang="en-US" altLang="zh-CN" baseline="-25000" dirty="0" err="1">
                <a:latin typeface="Consolas" panose="020B0609020204030204" pitchFamily="49" charset="0"/>
              </a:rPr>
              <a:t>ij</a:t>
            </a:r>
            <a:r>
              <a:rPr lang="en-US" altLang="zh-CN" dirty="0" err="1">
                <a:latin typeface="Consolas" panose="020B0609020204030204" pitchFamily="49" charset="0"/>
              </a:rPr>
              <a:t>≤c</a:t>
            </a:r>
            <a:r>
              <a:rPr lang="en-US" altLang="zh-CN" baseline="-25000" dirty="0" err="1">
                <a:latin typeface="Consolas" panose="020B0609020204030204" pitchFamily="49" charset="0"/>
              </a:rPr>
              <a:t>ij</a:t>
            </a:r>
            <a:endParaRPr lang="en-US" altLang="zh-CN" baseline="-25000" dirty="0">
              <a:latin typeface="Consolas" panose="020B0609020204030204" pitchFamily="49" charset="0"/>
            </a:endParaRPr>
          </a:p>
          <a:p>
            <a:pPr marL="400050" lvl="1" indent="0"/>
            <a:r>
              <a:rPr lang="zh-CN" altLang="en-US" dirty="0">
                <a:latin typeface="Consolas" panose="020B0609020204030204" pitchFamily="49" charset="0"/>
              </a:rPr>
              <a:t>则称</a:t>
            </a:r>
            <a:r>
              <a:rPr lang="en-US" altLang="zh-CN" dirty="0">
                <a:latin typeface="Consolas" panose="020B0609020204030204" pitchFamily="49" charset="0"/>
              </a:rPr>
              <a:t>p</a:t>
            </a:r>
            <a:r>
              <a:rPr lang="zh-CN" altLang="en-US" dirty="0">
                <a:latin typeface="Consolas" panose="020B0609020204030204" pitchFamily="49" charset="0"/>
              </a:rPr>
              <a:t>为</a:t>
            </a:r>
            <a:r>
              <a:rPr lang="en-US" altLang="zh-CN" dirty="0">
                <a:latin typeface="Consolas" panose="020B0609020204030204" pitchFamily="49" charset="0"/>
              </a:rPr>
              <a:t>(</a:t>
            </a:r>
            <a:r>
              <a:rPr lang="zh-CN" altLang="en-US" dirty="0">
                <a:latin typeface="Consolas" panose="020B0609020204030204" pitchFamily="49" charset="0"/>
              </a:rPr>
              <a:t>关于可行流</a:t>
            </a:r>
            <a:r>
              <a:rPr lang="en-US" altLang="zh-CN" dirty="0">
                <a:latin typeface="Consolas" panose="020B0609020204030204" pitchFamily="49" charset="0"/>
              </a:rPr>
              <a:t>f</a:t>
            </a:r>
            <a:r>
              <a:rPr lang="zh-CN" altLang="en-US" dirty="0">
                <a:latin typeface="Consolas" panose="020B0609020204030204" pitchFamily="49" charset="0"/>
              </a:rPr>
              <a:t>的</a:t>
            </a:r>
            <a:r>
              <a:rPr lang="en-US" altLang="zh-CN" dirty="0">
                <a:latin typeface="Consolas" panose="020B0609020204030204" pitchFamily="49" charset="0"/>
              </a:rPr>
              <a:t>)</a:t>
            </a:r>
            <a:r>
              <a:rPr lang="zh-CN" altLang="en-US" dirty="0">
                <a:latin typeface="Consolas" panose="020B0609020204030204" pitchFamily="49" charset="0"/>
              </a:rPr>
              <a:t>一条可增广路径</a:t>
            </a:r>
            <a:r>
              <a:rPr lang="zh-CN" altLang="en-US" dirty="0" smtClean="0">
                <a:latin typeface="Consolas" panose="020B0609020204030204" pitchFamily="49" charset="0"/>
              </a:rPr>
              <a:t>。</a:t>
            </a:r>
            <a:endParaRPr lang="en-US" altLang="zh-CN" dirty="0" smtClean="0">
              <a:latin typeface="Consolas" panose="020B0609020204030204" pitchFamily="49" charset="0"/>
            </a:endParaRPr>
          </a:p>
          <a:p>
            <a:pPr marL="400050" lvl="1" indent="0"/>
            <a:r>
              <a:rPr lang="zh-CN" altLang="en-US" dirty="0" smtClean="0">
                <a:latin typeface="Consolas" panose="020B0609020204030204" pitchFamily="49" charset="0"/>
              </a:rPr>
              <a:t>通俗的说，增广路是指在</a:t>
            </a:r>
            <a:r>
              <a:rPr lang="zh-CN" altLang="en-US" dirty="0" smtClean="0">
                <a:solidFill>
                  <a:srgbClr val="FF0000"/>
                </a:solidFill>
                <a:latin typeface="Consolas" panose="020B0609020204030204" pitchFamily="49" charset="0"/>
              </a:rPr>
              <a:t>残留网络</a:t>
            </a:r>
            <a:r>
              <a:rPr lang="zh-CN" altLang="en-US" dirty="0" smtClean="0">
                <a:latin typeface="Consolas" panose="020B0609020204030204" pitchFamily="49" charset="0"/>
              </a:rPr>
              <a:t>中从源点（</a:t>
            </a:r>
            <a:r>
              <a:rPr lang="en-US" altLang="zh-CN" dirty="0" smtClean="0">
                <a:latin typeface="Consolas" panose="020B0609020204030204" pitchFamily="49" charset="0"/>
              </a:rPr>
              <a:t>s</a:t>
            </a:r>
            <a:r>
              <a:rPr lang="zh-CN" altLang="en-US" dirty="0" smtClean="0">
                <a:latin typeface="Consolas" panose="020B0609020204030204" pitchFamily="49" charset="0"/>
              </a:rPr>
              <a:t>）到汇点（</a:t>
            </a:r>
            <a:r>
              <a:rPr lang="en-US" altLang="zh-CN" dirty="0" smtClean="0">
                <a:latin typeface="Consolas" panose="020B0609020204030204" pitchFamily="49" charset="0"/>
              </a:rPr>
              <a:t>t</a:t>
            </a:r>
            <a:r>
              <a:rPr lang="zh-CN" altLang="en-US" dirty="0" smtClean="0">
                <a:latin typeface="Consolas" panose="020B0609020204030204" pitchFamily="49" charset="0"/>
              </a:rPr>
              <a:t>）的一条路径，且路径上每条边的剩余容量（残量）均大于零。这条路径允许在当前流量的基础上进一步增加流量，从而提升总流量</a:t>
            </a:r>
            <a:endParaRPr lang="zh-CN" altLang="en-US" dirty="0" smtClean="0">
              <a:latin typeface="Consolas" panose="020B0609020204030204" pitchFamily="49" charset="0"/>
            </a:endParaRPr>
          </a:p>
          <a:p>
            <a:r>
              <a:rPr lang="zh-CN" altLang="en-US" dirty="0">
                <a:latin typeface="Consolas" panose="020B0609020204030204" pitchFamily="49" charset="0"/>
              </a:rPr>
              <a:t>最大流定理</a:t>
            </a:r>
            <a:endParaRPr lang="zh-CN" altLang="en-US" dirty="0">
              <a:latin typeface="Consolas" panose="020B0609020204030204" pitchFamily="49" charset="0"/>
            </a:endParaRPr>
          </a:p>
          <a:p>
            <a:pPr lvl="1"/>
            <a:r>
              <a:rPr lang="zh-CN" altLang="en-US" dirty="0">
                <a:latin typeface="Consolas" panose="020B0609020204030204" pitchFamily="49" charset="0"/>
              </a:rPr>
              <a:t>当且仅当不存在关于</a:t>
            </a:r>
            <a:r>
              <a:rPr lang="en-US" altLang="zh-CN" dirty="0">
                <a:latin typeface="Consolas" panose="020B0609020204030204" pitchFamily="49" charset="0"/>
              </a:rPr>
              <a:t>f*</a:t>
            </a:r>
            <a:r>
              <a:rPr lang="zh-CN" altLang="en-US" dirty="0">
                <a:latin typeface="Consolas" panose="020B0609020204030204" pitchFamily="49" charset="0"/>
              </a:rPr>
              <a:t>的增广路径，可行流</a:t>
            </a:r>
            <a:r>
              <a:rPr lang="en-US" altLang="zh-CN" dirty="0">
                <a:latin typeface="Consolas" panose="020B0609020204030204" pitchFamily="49" charset="0"/>
              </a:rPr>
              <a:t>f*</a:t>
            </a:r>
            <a:r>
              <a:rPr lang="zh-CN" altLang="en-US" dirty="0">
                <a:latin typeface="Consolas" panose="020B0609020204030204" pitchFamily="49" charset="0"/>
              </a:rPr>
              <a:t>为最大流。</a:t>
            </a: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103448" y="18590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9065226" y="77249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9065111" y="308307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0496495" y="8013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9759404" y="18734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10496495" y="31448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11444856" y="18590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8054399" y="17972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9016177" y="71069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9016062" y="302127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10447446" y="7395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9725103" y="17972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10447446" y="308307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11395807" y="179722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p:txBody>
          <a:bodyPr/>
          <a:lstStyle/>
          <a:p>
            <a:r>
              <a:rPr lang="zh-CN" altLang="en-US" dirty="0" smtClean="0"/>
              <a:t>网络流相关概念</a:t>
            </a:r>
            <a:endParaRPr lang="zh-CN" altLang="en-US" dirty="0"/>
          </a:p>
        </p:txBody>
      </p:sp>
      <p:sp>
        <p:nvSpPr>
          <p:cNvPr id="3" name="内容占位符 2"/>
          <p:cNvSpPr>
            <a:spLocks noGrp="1"/>
          </p:cNvSpPr>
          <p:nvPr>
            <p:ph idx="1"/>
          </p:nvPr>
        </p:nvSpPr>
        <p:spPr>
          <a:xfrm>
            <a:off x="486759" y="1016670"/>
            <a:ext cx="10200687" cy="5514760"/>
          </a:xfrm>
        </p:spPr>
        <p:txBody>
          <a:bodyPr/>
          <a:lstStyle/>
          <a:p>
            <a:r>
              <a:rPr lang="zh-CN" altLang="en-US" sz="2800" dirty="0" smtClean="0"/>
              <a:t>容量</a:t>
            </a:r>
            <a:endParaRPr lang="en-US" altLang="zh-CN" sz="2800" dirty="0" smtClean="0"/>
          </a:p>
          <a:p>
            <a:r>
              <a:rPr lang="zh-CN" altLang="en-US" sz="2800" dirty="0" smtClean="0"/>
              <a:t>流量</a:t>
            </a:r>
            <a:endParaRPr lang="en-US" altLang="zh-CN" sz="2800" dirty="0" smtClean="0"/>
          </a:p>
          <a:p>
            <a:r>
              <a:rPr lang="zh-CN" altLang="en-US" sz="2800" dirty="0" smtClean="0"/>
              <a:t>空闲量</a:t>
            </a:r>
            <a:endParaRPr lang="en-US" altLang="zh-CN" sz="2800" dirty="0" smtClean="0"/>
          </a:p>
          <a:p>
            <a:pPr marL="457200" lvl="1" indent="0">
              <a:buNone/>
            </a:pPr>
            <a:r>
              <a:rPr lang="zh-CN" altLang="en-US" sz="2400" dirty="0"/>
              <a:t>空闲量</a:t>
            </a:r>
            <a:r>
              <a:rPr lang="en-US" altLang="zh-CN" sz="2400" dirty="0" smtClean="0"/>
              <a:t>=</a:t>
            </a:r>
            <a:r>
              <a:rPr lang="zh-CN" altLang="en-US" sz="2400" dirty="0" smtClean="0"/>
              <a:t>容量</a:t>
            </a:r>
            <a:r>
              <a:rPr lang="en-US" altLang="zh-CN" sz="2400" dirty="0" smtClean="0"/>
              <a:t>-</a:t>
            </a:r>
            <a:r>
              <a:rPr lang="zh-CN" altLang="en-US" sz="2400" dirty="0" smtClean="0"/>
              <a:t>流量</a:t>
            </a:r>
            <a:endParaRPr lang="en-US" altLang="zh-CN" sz="2400" dirty="0" smtClean="0"/>
          </a:p>
          <a:p>
            <a:r>
              <a:rPr lang="zh-CN" altLang="en-US" sz="2800" dirty="0" smtClean="0"/>
              <a:t>可行流</a:t>
            </a:r>
            <a:endParaRPr lang="en-US" altLang="zh-CN" sz="2800" dirty="0" smtClean="0"/>
          </a:p>
          <a:p>
            <a:pPr marL="457200" lvl="1" indent="0">
              <a:buNone/>
            </a:pPr>
            <a:r>
              <a:rPr lang="zh-CN" altLang="en-US" sz="2400" dirty="0" smtClean="0"/>
              <a:t>从源点到汇点的简单路径，即无环、在容量限制内的流量</a:t>
            </a:r>
            <a:endParaRPr lang="en-US" altLang="zh-CN" sz="2400" dirty="0" smtClean="0"/>
          </a:p>
          <a:p>
            <a:r>
              <a:rPr lang="zh-CN" altLang="en-US" sz="2800" dirty="0"/>
              <a:t>阻塞</a:t>
            </a:r>
            <a:r>
              <a:rPr lang="zh-CN" altLang="en-US" sz="2800" dirty="0" smtClean="0"/>
              <a:t>流</a:t>
            </a:r>
            <a:endParaRPr lang="en-US" altLang="zh-CN" sz="2800" dirty="0" smtClean="0"/>
          </a:p>
          <a:p>
            <a:pPr marL="457200" lvl="1" indent="0">
              <a:buNone/>
            </a:pPr>
            <a:r>
              <a:rPr lang="zh-CN" altLang="en-US" sz="2400" dirty="0" smtClean="0"/>
              <a:t>选择若干可行流后，因某些边达到容量限制 ，汇点无法再接收更多流量</a:t>
            </a:r>
            <a:endParaRPr lang="en-US" altLang="zh-CN" sz="2400" dirty="0" smtClean="0"/>
          </a:p>
          <a:p>
            <a:r>
              <a:rPr lang="zh-CN" altLang="en-US" sz="2800" dirty="0" smtClean="0"/>
              <a:t>最大流</a:t>
            </a:r>
            <a:endParaRPr lang="en-US" altLang="zh-CN" sz="2800" dirty="0" smtClean="0"/>
          </a:p>
          <a:p>
            <a:pPr marL="457200" lvl="1" indent="0">
              <a:buNone/>
            </a:pPr>
            <a:r>
              <a:rPr lang="zh-CN" altLang="en-US" sz="2400" dirty="0" smtClean="0"/>
              <a:t>最大流一定是阻塞</a:t>
            </a:r>
            <a:r>
              <a:rPr lang="zh-CN" altLang="en-US" sz="2400" dirty="0"/>
              <a:t>流，而阻塞流不一定是最大流</a:t>
            </a:r>
            <a:endParaRPr lang="zh-CN" altLang="en-US" sz="2400" dirty="0"/>
          </a:p>
        </p:txBody>
      </p:sp>
      <p:cxnSp>
        <p:nvCxnSpPr>
          <p:cNvPr id="22" name="直接箭头连接符 21"/>
          <p:cNvCxnSpPr/>
          <p:nvPr/>
        </p:nvCxnSpPr>
        <p:spPr>
          <a:xfrm flipV="1">
            <a:off x="8299132" y="1001722"/>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8260764" y="2173661"/>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379743" y="1041050"/>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9369349" y="924238"/>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9236398" y="1109522"/>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9349856" y="2188104"/>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9361722" y="3267742"/>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10027959" y="2142027"/>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10687446" y="2127584"/>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10056096" y="1981894"/>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10027959" y="1080026"/>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780375" y="1014601"/>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868789" y="1255338"/>
            <a:ext cx="725662" cy="369332"/>
          </a:xfrm>
          <a:prstGeom prst="rect">
            <a:avLst/>
          </a:prstGeom>
          <a:noFill/>
        </p:spPr>
        <p:txBody>
          <a:bodyPr wrap="square" rtlCol="0">
            <a:spAutoFit/>
          </a:bodyPr>
          <a:lstStyle/>
          <a:p>
            <a:r>
              <a:rPr lang="en-US" altLang="zh-CN" dirty="0" smtClean="0"/>
              <a:t>13/5</a:t>
            </a:r>
            <a:endParaRPr lang="zh-CN" altLang="en-US" dirty="0"/>
          </a:p>
        </p:txBody>
      </p:sp>
      <p:sp>
        <p:nvSpPr>
          <p:cNvPr id="38" name="文本框 37"/>
          <p:cNvSpPr txBox="1"/>
          <p:nvPr/>
        </p:nvSpPr>
        <p:spPr>
          <a:xfrm>
            <a:off x="8085358" y="2633360"/>
            <a:ext cx="725662" cy="369332"/>
          </a:xfrm>
          <a:prstGeom prst="rect">
            <a:avLst/>
          </a:prstGeom>
          <a:noFill/>
        </p:spPr>
        <p:txBody>
          <a:bodyPr wrap="square" rtlCol="0">
            <a:spAutoFit/>
          </a:bodyPr>
          <a:lstStyle/>
          <a:p>
            <a:r>
              <a:rPr lang="en-US" altLang="zh-CN" dirty="0" smtClean="0"/>
              <a:t>20/3</a:t>
            </a:r>
            <a:endParaRPr lang="zh-CN" altLang="en-US" dirty="0"/>
          </a:p>
        </p:txBody>
      </p:sp>
      <p:sp>
        <p:nvSpPr>
          <p:cNvPr id="39" name="文本框 38"/>
          <p:cNvSpPr txBox="1"/>
          <p:nvPr/>
        </p:nvSpPr>
        <p:spPr>
          <a:xfrm>
            <a:off x="8733669" y="1758273"/>
            <a:ext cx="725662" cy="369332"/>
          </a:xfrm>
          <a:prstGeom prst="rect">
            <a:avLst/>
          </a:prstGeom>
          <a:noFill/>
        </p:spPr>
        <p:txBody>
          <a:bodyPr wrap="square" rtlCol="0">
            <a:spAutoFit/>
          </a:bodyPr>
          <a:lstStyle/>
          <a:p>
            <a:r>
              <a:rPr lang="en-US" altLang="zh-CN" dirty="0" smtClean="0"/>
              <a:t>4/1</a:t>
            </a:r>
            <a:endParaRPr lang="zh-CN" altLang="en-US" dirty="0"/>
          </a:p>
        </p:txBody>
      </p:sp>
      <p:sp>
        <p:nvSpPr>
          <p:cNvPr id="40" name="文本框 39"/>
          <p:cNvSpPr txBox="1"/>
          <p:nvPr/>
        </p:nvSpPr>
        <p:spPr>
          <a:xfrm>
            <a:off x="9706156" y="579197"/>
            <a:ext cx="725662" cy="369332"/>
          </a:xfrm>
          <a:prstGeom prst="rect">
            <a:avLst/>
          </a:prstGeom>
          <a:noFill/>
        </p:spPr>
        <p:txBody>
          <a:bodyPr wrap="square" rtlCol="0">
            <a:spAutoFit/>
          </a:bodyPr>
          <a:lstStyle/>
          <a:p>
            <a:r>
              <a:rPr lang="en-US" altLang="zh-CN" dirty="0" smtClean="0"/>
              <a:t>5/3</a:t>
            </a:r>
            <a:endParaRPr lang="zh-CN" altLang="en-US" dirty="0"/>
          </a:p>
        </p:txBody>
      </p:sp>
      <p:sp>
        <p:nvSpPr>
          <p:cNvPr id="41" name="文本框 40"/>
          <p:cNvSpPr txBox="1"/>
          <p:nvPr/>
        </p:nvSpPr>
        <p:spPr>
          <a:xfrm>
            <a:off x="9541753" y="1164953"/>
            <a:ext cx="725662" cy="369332"/>
          </a:xfrm>
          <a:prstGeom prst="rect">
            <a:avLst/>
          </a:prstGeom>
          <a:noFill/>
        </p:spPr>
        <p:txBody>
          <a:bodyPr wrap="square" rtlCol="0">
            <a:spAutoFit/>
          </a:bodyPr>
          <a:lstStyle/>
          <a:p>
            <a:r>
              <a:rPr lang="en-US" altLang="zh-CN" dirty="0" smtClean="0"/>
              <a:t>6/3</a:t>
            </a:r>
            <a:endParaRPr lang="zh-CN" altLang="en-US" dirty="0"/>
          </a:p>
        </p:txBody>
      </p:sp>
      <p:sp>
        <p:nvSpPr>
          <p:cNvPr id="42" name="文本框 41"/>
          <p:cNvSpPr txBox="1"/>
          <p:nvPr/>
        </p:nvSpPr>
        <p:spPr>
          <a:xfrm>
            <a:off x="10173381" y="1434994"/>
            <a:ext cx="725662" cy="369332"/>
          </a:xfrm>
          <a:prstGeom prst="rect">
            <a:avLst/>
          </a:prstGeom>
          <a:noFill/>
        </p:spPr>
        <p:txBody>
          <a:bodyPr wrap="square" rtlCol="0">
            <a:spAutoFit/>
          </a:bodyPr>
          <a:lstStyle/>
          <a:p>
            <a:r>
              <a:rPr lang="en-US" altLang="zh-CN" dirty="0" smtClean="0"/>
              <a:t>6/2</a:t>
            </a:r>
            <a:endParaRPr lang="zh-CN" altLang="en-US" dirty="0"/>
          </a:p>
        </p:txBody>
      </p:sp>
      <p:sp>
        <p:nvSpPr>
          <p:cNvPr id="43" name="文本框 42"/>
          <p:cNvSpPr txBox="1"/>
          <p:nvPr/>
        </p:nvSpPr>
        <p:spPr>
          <a:xfrm>
            <a:off x="9530851" y="2583778"/>
            <a:ext cx="725662" cy="369332"/>
          </a:xfrm>
          <a:prstGeom prst="rect">
            <a:avLst/>
          </a:prstGeom>
          <a:noFill/>
        </p:spPr>
        <p:txBody>
          <a:bodyPr wrap="square" rtlCol="0">
            <a:spAutoFit/>
          </a:bodyPr>
          <a:lstStyle/>
          <a:p>
            <a:r>
              <a:rPr lang="en-US" altLang="zh-CN" dirty="0" smtClean="0"/>
              <a:t>5/2</a:t>
            </a:r>
            <a:endParaRPr lang="zh-CN" altLang="en-US" dirty="0"/>
          </a:p>
        </p:txBody>
      </p:sp>
      <p:sp>
        <p:nvSpPr>
          <p:cNvPr id="44" name="文本框 43"/>
          <p:cNvSpPr txBox="1"/>
          <p:nvPr/>
        </p:nvSpPr>
        <p:spPr>
          <a:xfrm>
            <a:off x="9653934" y="2972076"/>
            <a:ext cx="725662" cy="369332"/>
          </a:xfrm>
          <a:prstGeom prst="rect">
            <a:avLst/>
          </a:prstGeom>
          <a:noFill/>
        </p:spPr>
        <p:txBody>
          <a:bodyPr wrap="square" rtlCol="0">
            <a:spAutoFit/>
          </a:bodyPr>
          <a:lstStyle/>
          <a:p>
            <a:r>
              <a:rPr lang="en-US" altLang="zh-CN" dirty="0" smtClean="0"/>
              <a:t>5/0</a:t>
            </a:r>
            <a:endParaRPr lang="zh-CN" altLang="en-US" dirty="0"/>
          </a:p>
        </p:txBody>
      </p:sp>
      <p:sp>
        <p:nvSpPr>
          <p:cNvPr id="45" name="文本框 44"/>
          <p:cNvSpPr txBox="1"/>
          <p:nvPr/>
        </p:nvSpPr>
        <p:spPr>
          <a:xfrm>
            <a:off x="10260054" y="2305111"/>
            <a:ext cx="725662" cy="369332"/>
          </a:xfrm>
          <a:prstGeom prst="rect">
            <a:avLst/>
          </a:prstGeom>
          <a:noFill/>
        </p:spPr>
        <p:txBody>
          <a:bodyPr wrap="square" rtlCol="0">
            <a:spAutoFit/>
          </a:bodyPr>
          <a:lstStyle/>
          <a:p>
            <a:r>
              <a:rPr lang="en-US" altLang="zh-CN" dirty="0" smtClean="0"/>
              <a:t>4/1</a:t>
            </a:r>
            <a:endParaRPr lang="zh-CN" altLang="en-US" dirty="0"/>
          </a:p>
        </p:txBody>
      </p:sp>
      <p:sp>
        <p:nvSpPr>
          <p:cNvPr id="46" name="文本框 45"/>
          <p:cNvSpPr txBox="1"/>
          <p:nvPr/>
        </p:nvSpPr>
        <p:spPr>
          <a:xfrm>
            <a:off x="10613727" y="1685689"/>
            <a:ext cx="725662" cy="369332"/>
          </a:xfrm>
          <a:prstGeom prst="rect">
            <a:avLst/>
          </a:prstGeom>
          <a:noFill/>
        </p:spPr>
        <p:txBody>
          <a:bodyPr wrap="square" rtlCol="0">
            <a:spAutoFit/>
          </a:bodyPr>
          <a:lstStyle/>
          <a:p>
            <a:r>
              <a:rPr lang="en-US" altLang="zh-CN" dirty="0" smtClean="0"/>
              <a:t>4/2</a:t>
            </a:r>
            <a:endParaRPr lang="zh-CN" altLang="en-US" dirty="0"/>
          </a:p>
        </p:txBody>
      </p:sp>
      <p:sp>
        <p:nvSpPr>
          <p:cNvPr id="47" name="文本框 46"/>
          <p:cNvSpPr txBox="1"/>
          <p:nvPr/>
        </p:nvSpPr>
        <p:spPr>
          <a:xfrm>
            <a:off x="11099058" y="1095410"/>
            <a:ext cx="725662" cy="369332"/>
          </a:xfrm>
          <a:prstGeom prst="rect">
            <a:avLst/>
          </a:prstGeom>
          <a:noFill/>
        </p:spPr>
        <p:txBody>
          <a:bodyPr wrap="square" rtlCol="0">
            <a:spAutoFit/>
          </a:bodyPr>
          <a:lstStyle/>
          <a:p>
            <a:r>
              <a:rPr lang="en-US" altLang="zh-CN" dirty="0" smtClean="0"/>
              <a:t>9/5</a:t>
            </a:r>
            <a:endParaRPr lang="zh-CN" altLang="en-US" dirty="0"/>
          </a:p>
        </p:txBody>
      </p:sp>
      <p:sp>
        <p:nvSpPr>
          <p:cNvPr id="48" name="文本框 47"/>
          <p:cNvSpPr txBox="1"/>
          <p:nvPr/>
        </p:nvSpPr>
        <p:spPr>
          <a:xfrm>
            <a:off x="11056266" y="2520978"/>
            <a:ext cx="725662" cy="369332"/>
          </a:xfrm>
          <a:prstGeom prst="rect">
            <a:avLst/>
          </a:prstGeom>
          <a:noFill/>
        </p:spPr>
        <p:txBody>
          <a:bodyPr wrap="square" rtlCol="0">
            <a:spAutoFit/>
          </a:bodyPr>
          <a:lstStyle/>
          <a:p>
            <a:r>
              <a:rPr lang="en-US" altLang="zh-CN" dirty="0" smtClean="0"/>
              <a:t>10/1</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Ford-Fulkerson</a:t>
            </a:r>
            <a:r>
              <a:rPr lang="zh-CN" altLang="en-US" dirty="0"/>
              <a:t>算法</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fontScale="92500" lnSpcReduction="10000"/>
              </a:bodyPr>
              <a:lstStyle/>
              <a:p>
                <a:r>
                  <a:rPr lang="zh-CN" altLang="en-US" dirty="0"/>
                  <a:t>由 </a:t>
                </a:r>
                <a:r>
                  <a:rPr lang="en-US" altLang="zh-CN" dirty="0"/>
                  <a:t>Ford </a:t>
                </a:r>
                <a:r>
                  <a:rPr lang="zh-CN" altLang="en-US" dirty="0"/>
                  <a:t>和 </a:t>
                </a:r>
                <a:r>
                  <a:rPr lang="en-US" altLang="zh-CN" dirty="0"/>
                  <a:t>Fulkerson </a:t>
                </a:r>
                <a:r>
                  <a:rPr lang="zh-CN" altLang="en-US" dirty="0"/>
                  <a:t>两人在 </a:t>
                </a:r>
                <a:r>
                  <a:rPr lang="en-US" altLang="zh-CN" dirty="0"/>
                  <a:t>1956 </a:t>
                </a:r>
                <a:r>
                  <a:rPr lang="zh-CN" altLang="en-US" dirty="0"/>
                  <a:t>年提出。这种算法可以保证找到最大流。最坏情况下，算法的时间复杂度是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𝑒</m:t>
                    </m:r>
                    <m:r>
                      <a:rPr lang="en-US" altLang="zh-CN" i="1" dirty="0" smtClean="0">
                        <a:latin typeface="Cambria Math" panose="02040503050406030204" pitchFamily="18" charset="0"/>
                      </a:rPr>
                      <m:t>)</m:t>
                    </m:r>
                  </m:oMath>
                </a14:m>
                <a:r>
                  <a:rPr lang="zh-CN" altLang="en-US" dirty="0"/>
                  <a:t>，</a:t>
                </a:r>
                <a:r>
                  <a:rPr lang="en-US" altLang="zh-CN" dirty="0"/>
                  <a:t>f </a:t>
                </a:r>
                <a:r>
                  <a:rPr lang="zh-CN" altLang="en-US" dirty="0"/>
                  <a:t>是最大流的大小</a:t>
                </a:r>
                <a:r>
                  <a:rPr lang="zh-CN" altLang="en-US" dirty="0" smtClean="0"/>
                  <a:t>，</a:t>
                </a:r>
                <a:r>
                  <a:rPr lang="en-US" altLang="zh-CN" dirty="0" smtClean="0"/>
                  <a:t>e </a:t>
                </a:r>
                <a:r>
                  <a:rPr lang="zh-CN" altLang="en-US" dirty="0"/>
                  <a:t>是边的数量。</a:t>
                </a:r>
                <a:endParaRPr lang="en-US" altLang="zh-CN" dirty="0" smtClean="0">
                  <a:latin typeface="Consolas" panose="020B0609020204030204" pitchFamily="49" charset="0"/>
                </a:endParaRPr>
              </a:p>
              <a:p>
                <a:pPr lvl="1">
                  <a:buFont typeface="Wingdings" panose="05000000000000000000" pitchFamily="2" charset="2"/>
                  <a:buChar char="Ø"/>
                </a:pPr>
                <a:r>
                  <a:rPr lang="en-US" altLang="zh-CN" dirty="0" smtClean="0">
                    <a:latin typeface="Consolas" panose="020B0609020204030204" pitchFamily="49" charset="0"/>
                  </a:rPr>
                  <a:t>1.</a:t>
                </a:r>
                <a:r>
                  <a:rPr lang="zh-CN" altLang="en-US" dirty="0" smtClean="0">
                    <a:latin typeface="Consolas" panose="020B0609020204030204" pitchFamily="49" charset="0"/>
                  </a:rPr>
                  <a:t>找到一</a:t>
                </a:r>
                <a:r>
                  <a:rPr lang="zh-CN" altLang="en-US" dirty="0">
                    <a:latin typeface="Consolas" panose="020B0609020204030204" pitchFamily="49" charset="0"/>
                  </a:rPr>
                  <a:t>条从源点到汇点</a:t>
                </a:r>
                <a:r>
                  <a:rPr lang="zh-CN" altLang="en-US" dirty="0" smtClean="0">
                    <a:latin typeface="Consolas" panose="020B0609020204030204" pitchFamily="49" charset="0"/>
                  </a:rPr>
                  <a:t>的增广</a:t>
                </a:r>
                <a:r>
                  <a:rPr lang="zh-CN" altLang="en-US" dirty="0">
                    <a:latin typeface="Consolas" panose="020B0609020204030204" pitchFamily="49" charset="0"/>
                  </a:rPr>
                  <a:t>路</a:t>
                </a:r>
                <a:endParaRPr lang="zh-CN" altLang="en-US" dirty="0">
                  <a:latin typeface="Consolas" panose="020B0609020204030204" pitchFamily="49" charset="0"/>
                </a:endParaRPr>
              </a:p>
              <a:p>
                <a:pPr lvl="1">
                  <a:buFont typeface="Wingdings" panose="05000000000000000000" pitchFamily="2" charset="2"/>
                  <a:buChar char="Ø"/>
                </a:pPr>
                <a:r>
                  <a:rPr lang="en-US" altLang="zh-CN" dirty="0">
                    <a:latin typeface="Consolas" panose="020B0609020204030204" pitchFamily="49" charset="0"/>
                  </a:rPr>
                  <a:t>2.</a:t>
                </a:r>
                <a:r>
                  <a:rPr lang="zh-CN" altLang="en-US" dirty="0">
                    <a:latin typeface="Consolas" panose="020B0609020204030204" pitchFamily="49" charset="0"/>
                  </a:rPr>
                  <a:t>找到这条路径上最小的</a:t>
                </a:r>
                <a:r>
                  <a:rPr lang="en-US" altLang="zh-CN" dirty="0">
                    <a:latin typeface="Consolas" panose="020B0609020204030204" pitchFamily="49" charset="0"/>
                  </a:rPr>
                  <a:t>F[u][v]</a:t>
                </a:r>
                <a:r>
                  <a:rPr lang="zh-CN" altLang="en-US" dirty="0">
                    <a:latin typeface="Consolas" panose="020B0609020204030204" pitchFamily="49" charset="0"/>
                  </a:rPr>
                  <a:t>（我们设</a:t>
                </a:r>
                <a:r>
                  <a:rPr lang="en-US" altLang="zh-CN" dirty="0">
                    <a:latin typeface="Consolas" panose="020B0609020204030204" pitchFamily="49" charset="0"/>
                  </a:rPr>
                  <a:t>F[u][v]</a:t>
                </a:r>
                <a:r>
                  <a:rPr lang="zh-CN" altLang="en-US" dirty="0">
                    <a:latin typeface="Consolas" panose="020B0609020204030204" pitchFamily="49" charset="0"/>
                  </a:rPr>
                  <a:t>表示</a:t>
                </a:r>
                <a:r>
                  <a:rPr lang="en-US" altLang="zh-CN" dirty="0">
                    <a:latin typeface="Consolas" panose="020B0609020204030204" pitchFamily="49" charset="0"/>
                  </a:rPr>
                  <a:t>u-&gt;v</a:t>
                </a:r>
                <a:r>
                  <a:rPr lang="zh-CN" altLang="en-US" dirty="0">
                    <a:latin typeface="Consolas" panose="020B0609020204030204" pitchFamily="49" charset="0"/>
                  </a:rPr>
                  <a:t>这条边上的</a:t>
                </a:r>
                <a:r>
                  <a:rPr lang="zh-CN" altLang="en-US" dirty="0" smtClean="0">
                    <a:latin typeface="Consolas" panose="020B0609020204030204" pitchFamily="49" charset="0"/>
                  </a:rPr>
                  <a:t>残存容量</a:t>
                </a:r>
                <a:r>
                  <a:rPr lang="zh-CN" altLang="en-US" dirty="0">
                    <a:latin typeface="Consolas" panose="020B0609020204030204" pitchFamily="49" charset="0"/>
                  </a:rPr>
                  <a:t>即剩余流量），下面记为</a:t>
                </a:r>
                <a:r>
                  <a:rPr lang="en-US" altLang="zh-CN" dirty="0">
                    <a:latin typeface="Consolas" panose="020B0609020204030204" pitchFamily="49" charset="0"/>
                  </a:rPr>
                  <a:t>flow</a:t>
                </a:r>
                <a:endParaRPr lang="en-US" altLang="zh-CN" dirty="0">
                  <a:latin typeface="Consolas" panose="020B0609020204030204" pitchFamily="49" charset="0"/>
                </a:endParaRPr>
              </a:p>
              <a:p>
                <a:pPr lvl="1">
                  <a:buFont typeface="Wingdings" panose="05000000000000000000" pitchFamily="2" charset="2"/>
                  <a:buChar char="Ø"/>
                </a:pPr>
                <a:r>
                  <a:rPr lang="en-US" altLang="zh-CN" dirty="0">
                    <a:latin typeface="Consolas" panose="020B0609020204030204" pitchFamily="49" charset="0"/>
                  </a:rPr>
                  <a:t>3.</a:t>
                </a:r>
                <a:r>
                  <a:rPr lang="zh-CN" altLang="en-US" dirty="0">
                    <a:latin typeface="Consolas" panose="020B0609020204030204" pitchFamily="49" charset="0"/>
                  </a:rPr>
                  <a:t>将这条路径上的每一条有向边</a:t>
                </a:r>
                <a:r>
                  <a:rPr lang="en-US" altLang="zh-CN" dirty="0">
                    <a:latin typeface="Consolas" panose="020B0609020204030204" pitchFamily="49" charset="0"/>
                  </a:rPr>
                  <a:t>u-&gt;v</a:t>
                </a:r>
                <a:r>
                  <a:rPr lang="zh-CN" altLang="en-US" dirty="0">
                    <a:latin typeface="Consolas" panose="020B0609020204030204" pitchFamily="49" charset="0"/>
                  </a:rPr>
                  <a:t>的</a:t>
                </a:r>
                <a:r>
                  <a:rPr lang="zh-CN" altLang="en-US" dirty="0" smtClean="0">
                    <a:latin typeface="Consolas" panose="020B0609020204030204" pitchFamily="49" charset="0"/>
                  </a:rPr>
                  <a:t>残存容量</a:t>
                </a:r>
                <a:r>
                  <a:rPr lang="zh-CN" altLang="en-US" dirty="0">
                    <a:latin typeface="Consolas" panose="020B0609020204030204" pitchFamily="49" charset="0"/>
                  </a:rPr>
                  <a:t>减去</a:t>
                </a:r>
                <a:r>
                  <a:rPr lang="en-US" altLang="zh-CN" dirty="0">
                    <a:latin typeface="Consolas" panose="020B0609020204030204" pitchFamily="49" charset="0"/>
                  </a:rPr>
                  <a:t>flow</a:t>
                </a:r>
                <a:r>
                  <a:rPr lang="zh-CN" altLang="en-US" dirty="0">
                    <a:latin typeface="Consolas" panose="020B0609020204030204" pitchFamily="49" charset="0"/>
                  </a:rPr>
                  <a:t>，同时</a:t>
                </a:r>
                <a:r>
                  <a:rPr lang="zh-CN" altLang="en-US" dirty="0" smtClean="0">
                    <a:latin typeface="Consolas" panose="020B0609020204030204" pitchFamily="49" charset="0"/>
                  </a:rPr>
                  <a:t>对于其反向</a:t>
                </a:r>
                <a:r>
                  <a:rPr lang="zh-CN" altLang="en-US" dirty="0">
                    <a:latin typeface="Consolas" panose="020B0609020204030204" pitchFamily="49" charset="0"/>
                  </a:rPr>
                  <a:t>边</a:t>
                </a:r>
                <a:r>
                  <a:rPr lang="en-US" altLang="zh-CN" dirty="0">
                    <a:latin typeface="Consolas" panose="020B0609020204030204" pitchFamily="49" charset="0"/>
                  </a:rPr>
                  <a:t>v-&gt;u</a:t>
                </a:r>
                <a:r>
                  <a:rPr lang="zh-CN" altLang="en-US" dirty="0">
                    <a:latin typeface="Consolas" panose="020B0609020204030204" pitchFamily="49" charset="0"/>
                  </a:rPr>
                  <a:t>的残量加上</a:t>
                </a:r>
                <a:r>
                  <a:rPr lang="en-US" altLang="zh-CN" dirty="0" smtClean="0">
                    <a:latin typeface="Consolas" panose="020B0609020204030204" pitchFamily="49" charset="0"/>
                  </a:rPr>
                  <a:t>flow</a:t>
                </a:r>
                <a:r>
                  <a:rPr lang="zh-CN" altLang="en-US" dirty="0" smtClean="0">
                    <a:latin typeface="Consolas" panose="020B0609020204030204" pitchFamily="49" charset="0"/>
                  </a:rPr>
                  <a:t>（允许反悔）</a:t>
                </a:r>
                <a:endParaRPr lang="zh-CN" altLang="en-US" dirty="0" smtClean="0">
                  <a:latin typeface="Consolas" panose="020B0609020204030204" pitchFamily="49" charset="0"/>
                </a:endParaRPr>
              </a:p>
              <a:p>
                <a:pPr lvl="1">
                  <a:buFont typeface="Wingdings" panose="05000000000000000000" pitchFamily="2" charset="2"/>
                  <a:buChar char="Ø"/>
                </a:pPr>
                <a:r>
                  <a:rPr lang="en-US" altLang="zh-CN" dirty="0" smtClean="0">
                    <a:latin typeface="Consolas" panose="020B0609020204030204" pitchFamily="49" charset="0"/>
                  </a:rPr>
                  <a:t>4.</a:t>
                </a:r>
                <a:r>
                  <a:rPr lang="zh-CN" altLang="en-US" dirty="0" smtClean="0">
                    <a:latin typeface="Consolas" panose="020B0609020204030204" pitchFamily="49" charset="0"/>
                  </a:rPr>
                  <a:t>重复上述过程，直到找不出增广路，此时我们就找到了最大流</a:t>
                </a:r>
                <a:endParaRPr lang="zh-CN" altLang="en-US" dirty="0" smtClean="0">
                  <a:latin typeface="Consolas" panose="020B0609020204030204" pitchFamily="49" charset="0"/>
                </a:endParaRPr>
              </a:p>
              <a:p>
                <a:endParaRPr lang="zh-CN" altLang="en-US" dirty="0">
                  <a:latin typeface="Consolas" panose="020B0609020204030204" pitchFamily="49" charset="0"/>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t="-667" b="-778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smtClean="0"/>
              <a:t>最大流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5287883" y="2753682"/>
            <a:ext cx="456284"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4" name="文本框 43"/>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086925" y="2710487"/>
            <a:ext cx="725662" cy="369332"/>
          </a:xfrm>
          <a:prstGeom prst="rect">
            <a:avLst/>
          </a:prstGeom>
          <a:noFill/>
        </p:spPr>
        <p:txBody>
          <a:bodyPr wrap="square" rtlCol="0">
            <a:spAutoFit/>
          </a:bodyPr>
          <a:lstStyle/>
          <a:p>
            <a:r>
              <a:rPr lang="en-US" altLang="zh-CN" dirty="0" smtClean="0"/>
              <a:t>10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2"/>
                                        </p:tgtEl>
                                        <p:attrNameLst>
                                          <p:attrName>stroke.color</p:attrName>
                                        </p:attrNameLst>
                                      </p:cBhvr>
                                      <p:to>
                                        <a:schemeClr val="accent2"/>
                                      </p:to>
                                    </p:animClr>
                                    <p:set>
                                      <p:cBhvr>
                                        <p:cTn id="7" dur="250" fill="hold"/>
                                        <p:tgtEl>
                                          <p:spTgt spid="22"/>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4"/>
                                        </p:tgtEl>
                                        <p:attrNameLst>
                                          <p:attrName>stroke.color</p:attrName>
                                        </p:attrNameLst>
                                      </p:cBhvr>
                                      <p:to>
                                        <a:schemeClr val="accent2"/>
                                      </p:to>
                                    </p:animClr>
                                    <p:set>
                                      <p:cBhvr>
                                        <p:cTn id="11" dur="250" fill="hold"/>
                                        <p:tgtEl>
                                          <p:spTgt spid="24"/>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32"/>
                                        </p:tgtEl>
                                        <p:attrNameLst>
                                          <p:attrName>stroke.color</p:attrName>
                                        </p:attrNameLst>
                                      </p:cBhvr>
                                      <p:to>
                                        <a:schemeClr val="accent2"/>
                                      </p:to>
                                    </p:animClr>
                                    <p:set>
                                      <p:cBhvr>
                                        <p:cTn id="15" dur="250" fill="hold"/>
                                        <p:tgtEl>
                                          <p:spTgt spid="32"/>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3"/>
                                        </p:tgtEl>
                                        <p:attrNameLst>
                                          <p:attrName>stroke.color</p:attrName>
                                        </p:attrNameLst>
                                      </p:cBhvr>
                                      <p:to>
                                        <a:schemeClr val="accent2"/>
                                      </p:to>
                                    </p:animClr>
                                    <p:set>
                                      <p:cBhvr>
                                        <p:cTn id="19" dur="250" fill="hold"/>
                                        <p:tgtEl>
                                          <p:spTgt spid="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最大流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645492" y="1575519"/>
            <a:ext cx="355793" cy="369332"/>
          </a:xfrm>
          <a:prstGeom prst="rect">
            <a:avLst/>
          </a:prstGeom>
          <a:noFill/>
        </p:spPr>
        <p:txBody>
          <a:bodyPr wrap="square" rtlCol="0">
            <a:spAutoFit/>
          </a:bodyPr>
          <a:lstStyle/>
          <a:p>
            <a:r>
              <a:rPr lang="en-US" altLang="zh-CN" dirty="0">
                <a:solidFill>
                  <a:srgbClr val="7030A0"/>
                </a:solidFill>
              </a:rPr>
              <a:t>7</a:t>
            </a:r>
            <a:endParaRPr lang="zh-CN" altLang="en-US" dirty="0">
              <a:solidFill>
                <a:srgbClr val="7030A0"/>
              </a:solidFill>
            </a:endParaRPr>
          </a:p>
        </p:txBody>
      </p:sp>
      <p:sp>
        <p:nvSpPr>
          <p:cNvPr id="38" name="文本框 37"/>
          <p:cNvSpPr txBox="1"/>
          <p:nvPr/>
        </p:nvSpPr>
        <p:spPr>
          <a:xfrm>
            <a:off x="5344054" y="2737921"/>
            <a:ext cx="481421"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76968" y="1075297"/>
            <a:ext cx="405527" cy="369332"/>
          </a:xfrm>
          <a:prstGeom prst="rect">
            <a:avLst/>
          </a:prstGeom>
          <a:noFill/>
        </p:spPr>
        <p:txBody>
          <a:bodyPr wrap="square" rtlCol="0">
            <a:spAutoFit/>
          </a:bodyPr>
          <a:lstStyle/>
          <a:p>
            <a:r>
              <a:rPr lang="en-US" altLang="zh-CN" dirty="0" smtClean="0"/>
              <a:t>5</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7811034" y="1451044"/>
            <a:ext cx="365651"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48" name="文本框 47"/>
          <p:cNvSpPr txBox="1"/>
          <p:nvPr/>
        </p:nvSpPr>
        <p:spPr>
          <a:xfrm>
            <a:off x="8119848" y="2730952"/>
            <a:ext cx="509682" cy="369332"/>
          </a:xfrm>
          <a:prstGeom prst="rect">
            <a:avLst/>
          </a:prstGeom>
          <a:noFill/>
        </p:spPr>
        <p:txBody>
          <a:bodyPr wrap="square" rtlCol="0">
            <a:spAutoFit/>
          </a:bodyPr>
          <a:lstStyle/>
          <a:p>
            <a:r>
              <a:rPr lang="en-US" altLang="zh-CN" dirty="0" smtClean="0"/>
              <a:t>10</a:t>
            </a:r>
            <a:endParaRPr lang="zh-CN" altLang="en-US" dirty="0"/>
          </a:p>
        </p:txBody>
      </p:sp>
      <p:sp>
        <p:nvSpPr>
          <p:cNvPr id="7" name="文本框 6"/>
          <p:cNvSpPr txBox="1"/>
          <p:nvPr/>
        </p:nvSpPr>
        <p:spPr>
          <a:xfrm>
            <a:off x="2408903" y="5024285"/>
            <a:ext cx="1828799" cy="369332"/>
          </a:xfrm>
          <a:prstGeom prst="rect">
            <a:avLst/>
          </a:prstGeom>
          <a:noFill/>
        </p:spPr>
        <p:txBody>
          <a:bodyPr wrap="square" rtlCol="0">
            <a:spAutoFit/>
          </a:bodyPr>
          <a:lstStyle/>
          <a:p>
            <a:r>
              <a:rPr lang="zh-CN" altLang="en-US" dirty="0"/>
              <a:t>流量： </a:t>
            </a:r>
            <a:r>
              <a:rPr lang="en-US" altLang="zh-CN" dirty="0" smtClean="0"/>
              <a:t>6</a:t>
            </a:r>
            <a:endParaRPr lang="zh-CN" altLang="en-US" dirty="0"/>
          </a:p>
        </p:txBody>
      </p:sp>
      <p:cxnSp>
        <p:nvCxnSpPr>
          <p:cNvPr id="44" name="曲线连接符 43"/>
          <p:cNvCxnSpPr/>
          <p:nvPr/>
        </p:nvCxnSpPr>
        <p:spPr>
          <a:xfrm rot="5400000">
            <a:off x="6942175" y="1332209"/>
            <a:ext cx="825477" cy="732998"/>
          </a:xfrm>
          <a:prstGeom prst="curvedConnector3">
            <a:avLst>
              <a:gd name="adj1" fmla="val 21413"/>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8291564" y="108486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0" name="曲线连接符 49"/>
          <p:cNvCxnSpPr/>
          <p:nvPr/>
        </p:nvCxnSpPr>
        <p:spPr>
          <a:xfrm rot="16200000" flipV="1">
            <a:off x="6214362" y="1371627"/>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452189" y="1420634"/>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2" name="曲线连接符 51"/>
          <p:cNvCxnSpPr>
            <a:stCxn id="11" idx="1"/>
          </p:cNvCxnSpPr>
          <p:nvPr/>
        </p:nvCxnSpPr>
        <p:spPr>
          <a:xfrm rot="10800000" flipV="1">
            <a:off x="5190816" y="1084869"/>
            <a:ext cx="856020" cy="985610"/>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204579" y="1101303"/>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4" name="直接箭头连接符 53"/>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56" name="文本框 55"/>
          <p:cNvSpPr txBox="1"/>
          <p:nvPr/>
        </p:nvSpPr>
        <p:spPr>
          <a:xfrm>
            <a:off x="6988236" y="1399795"/>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7" name="曲线连接符 56"/>
          <p:cNvCxnSpPr>
            <a:stCxn id="21" idx="0"/>
          </p:cNvCxnSpPr>
          <p:nvPr/>
        </p:nvCxnSpPr>
        <p:spPr>
          <a:xfrm rot="16200000" flipV="1">
            <a:off x="7836590" y="1156861"/>
            <a:ext cx="807944" cy="851808"/>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par>
                                <p:cTn id="11" presetID="22" presetClass="entr" presetSubtype="2"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right)">
                                      <p:cBhvr>
                                        <p:cTn id="13" dur="500"/>
                                        <p:tgtEl>
                                          <p:spTgt spid="5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right)">
                                      <p:cBhvr>
                                        <p:cTn id="16" dur="500"/>
                                        <p:tgtEl>
                                          <p:spTgt spid="51"/>
                                        </p:tgtEl>
                                      </p:cBhvr>
                                    </p:animEffect>
                                  </p:childTnLst>
                                </p:cTn>
                              </p:par>
                              <p:par>
                                <p:cTn id="17" presetID="22" presetClass="entr" presetSubtype="2"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right)">
                                      <p:cBhvr>
                                        <p:cTn id="22" dur="500"/>
                                        <p:tgtEl>
                                          <p:spTgt spid="53"/>
                                        </p:tgtEl>
                                      </p:cBhvr>
                                    </p:animEffect>
                                  </p:childTnLst>
                                </p:cTn>
                              </p:par>
                              <p:par>
                                <p:cTn id="23" presetID="22" presetClass="entr" presetSubtype="2"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right)">
                                      <p:cBhvr>
                                        <p:cTn id="25" dur="250"/>
                                        <p:tgtEl>
                                          <p:spTgt spid="5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mph" presetSubtype="2" fill="hold" nodeType="clickEffect">
                                  <p:stCondLst>
                                    <p:cond delay="0"/>
                                  </p:stCondLst>
                                  <p:childTnLst>
                                    <p:animClr clrSpc="rgb" dir="cw">
                                      <p:cBhvr>
                                        <p:cTn id="32" dur="250" fill="hold"/>
                                        <p:tgtEl>
                                          <p:spTgt spid="22"/>
                                        </p:tgtEl>
                                        <p:attrNameLst>
                                          <p:attrName>stroke.color</p:attrName>
                                        </p:attrNameLst>
                                      </p:cBhvr>
                                      <p:to>
                                        <a:srgbClr val="00B0F0"/>
                                      </p:to>
                                    </p:animClr>
                                    <p:set>
                                      <p:cBhvr>
                                        <p:cTn id="33" dur="250" fill="hold"/>
                                        <p:tgtEl>
                                          <p:spTgt spid="22"/>
                                        </p:tgtEl>
                                        <p:attrNameLst>
                                          <p:attrName>stroke.on</p:attrName>
                                        </p:attrNameLst>
                                      </p:cBhvr>
                                      <p:to>
                                        <p:strVal val="true"/>
                                      </p:to>
                                    </p:set>
                                  </p:childTnLst>
                                </p:cTn>
                              </p:par>
                            </p:childTnLst>
                          </p:cTn>
                        </p:par>
                        <p:par>
                          <p:cTn id="34" fill="hold">
                            <p:stCondLst>
                              <p:cond delay="500"/>
                            </p:stCondLst>
                            <p:childTnLst>
                              <p:par>
                                <p:cTn id="35" presetID="7" presetClass="emph" presetSubtype="2" fill="hold" nodeType="afterEffect">
                                  <p:stCondLst>
                                    <p:cond delay="0"/>
                                  </p:stCondLst>
                                  <p:childTnLst>
                                    <p:animClr clrSpc="rgb" dir="cw">
                                      <p:cBhvr>
                                        <p:cTn id="36" dur="250" fill="hold"/>
                                        <p:tgtEl>
                                          <p:spTgt spid="25"/>
                                        </p:tgtEl>
                                        <p:attrNameLst>
                                          <p:attrName>stroke.color</p:attrName>
                                        </p:attrNameLst>
                                      </p:cBhvr>
                                      <p:to>
                                        <a:srgbClr val="00B0F0"/>
                                      </p:to>
                                    </p:animClr>
                                    <p:set>
                                      <p:cBhvr>
                                        <p:cTn id="37" dur="250" fill="hold"/>
                                        <p:tgtEl>
                                          <p:spTgt spid="25"/>
                                        </p:tgtEl>
                                        <p:attrNameLst>
                                          <p:attrName>stroke.on</p:attrName>
                                        </p:attrNameLst>
                                      </p:cBhvr>
                                      <p:to>
                                        <p:strVal val="true"/>
                                      </p:to>
                                    </p:set>
                                  </p:childTnLst>
                                </p:cTn>
                              </p:par>
                            </p:childTnLst>
                          </p:cTn>
                        </p:par>
                        <p:par>
                          <p:cTn id="38" fill="hold">
                            <p:stCondLst>
                              <p:cond delay="1000"/>
                            </p:stCondLst>
                            <p:childTnLst>
                              <p:par>
                                <p:cTn id="39" presetID="7" presetClass="emph" presetSubtype="2" fill="hold" nodeType="afterEffect">
                                  <p:stCondLst>
                                    <p:cond delay="0"/>
                                  </p:stCondLst>
                                  <p:childTnLst>
                                    <p:animClr clrSpc="rgb" dir="cw">
                                      <p:cBhvr>
                                        <p:cTn id="40" dur="250" fill="hold"/>
                                        <p:tgtEl>
                                          <p:spTgt spid="44"/>
                                        </p:tgtEl>
                                        <p:attrNameLst>
                                          <p:attrName>stroke.color</p:attrName>
                                        </p:attrNameLst>
                                      </p:cBhvr>
                                      <p:to>
                                        <a:srgbClr val="00B0F0"/>
                                      </p:to>
                                    </p:animClr>
                                    <p:set>
                                      <p:cBhvr>
                                        <p:cTn id="41" dur="250" fill="hold"/>
                                        <p:tgtEl>
                                          <p:spTgt spid="44"/>
                                        </p:tgtEl>
                                        <p:attrNameLst>
                                          <p:attrName>stroke.on</p:attrName>
                                        </p:attrNameLst>
                                      </p:cBhvr>
                                      <p:to>
                                        <p:strVal val="true"/>
                                      </p:to>
                                    </p:set>
                                  </p:childTnLst>
                                </p:cTn>
                              </p:par>
                            </p:childTnLst>
                          </p:cTn>
                        </p:par>
                        <p:par>
                          <p:cTn id="42" fill="hold">
                            <p:stCondLst>
                              <p:cond delay="1500"/>
                            </p:stCondLst>
                            <p:childTnLst>
                              <p:par>
                                <p:cTn id="43" presetID="7" presetClass="emph" presetSubtype="2" fill="hold" nodeType="afterEffect">
                                  <p:stCondLst>
                                    <p:cond delay="0"/>
                                  </p:stCondLst>
                                  <p:childTnLst>
                                    <p:animClr clrSpc="rgb" dir="cw">
                                      <p:cBhvr>
                                        <p:cTn id="44" dur="250" fill="hold"/>
                                        <p:tgtEl>
                                          <p:spTgt spid="29"/>
                                        </p:tgtEl>
                                        <p:attrNameLst>
                                          <p:attrName>stroke.color</p:attrName>
                                        </p:attrNameLst>
                                      </p:cBhvr>
                                      <p:to>
                                        <a:srgbClr val="00B0F0"/>
                                      </p:to>
                                    </p:animClr>
                                    <p:set>
                                      <p:cBhvr>
                                        <p:cTn id="45" dur="250" fill="hold"/>
                                        <p:tgtEl>
                                          <p:spTgt spid="29"/>
                                        </p:tgtEl>
                                        <p:attrNameLst>
                                          <p:attrName>stroke.on</p:attrName>
                                        </p:attrNameLst>
                                      </p:cBhvr>
                                      <p:to>
                                        <p:strVal val="true"/>
                                      </p:to>
                                    </p:set>
                                  </p:childTnLst>
                                </p:cTn>
                              </p:par>
                            </p:childTnLst>
                          </p:cTn>
                        </p:par>
                        <p:par>
                          <p:cTn id="46" fill="hold">
                            <p:stCondLst>
                              <p:cond delay="2000"/>
                            </p:stCondLst>
                            <p:childTnLst>
                              <p:par>
                                <p:cTn id="47" presetID="7" presetClass="emph" presetSubtype="2" fill="hold" nodeType="afterEffect">
                                  <p:stCondLst>
                                    <p:cond delay="0"/>
                                  </p:stCondLst>
                                  <p:childTnLst>
                                    <p:animClr clrSpc="rgb" dir="cw">
                                      <p:cBhvr>
                                        <p:cTn id="48" dur="250" fill="hold"/>
                                        <p:tgtEl>
                                          <p:spTgt spid="30"/>
                                        </p:tgtEl>
                                        <p:attrNameLst>
                                          <p:attrName>stroke.color</p:attrName>
                                        </p:attrNameLst>
                                      </p:cBhvr>
                                      <p:to>
                                        <a:srgbClr val="00B0F0"/>
                                      </p:to>
                                    </p:animClr>
                                    <p:set>
                                      <p:cBhvr>
                                        <p:cTn id="49" dur="25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最大流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645492" y="1575519"/>
            <a:ext cx="355793"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38" name="文本框 37"/>
          <p:cNvSpPr txBox="1"/>
          <p:nvPr/>
        </p:nvSpPr>
        <p:spPr>
          <a:xfrm>
            <a:off x="5344054" y="2737921"/>
            <a:ext cx="481421"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76968" y="1075297"/>
            <a:ext cx="405527"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7811034" y="1451044"/>
            <a:ext cx="365651"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48" name="文本框 47"/>
          <p:cNvSpPr txBox="1"/>
          <p:nvPr/>
        </p:nvSpPr>
        <p:spPr>
          <a:xfrm>
            <a:off x="8119848" y="2730952"/>
            <a:ext cx="509682"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a:t>
            </a:r>
            <a:endParaRPr lang="zh-CN" altLang="en-US" dirty="0"/>
          </a:p>
        </p:txBody>
      </p:sp>
      <p:cxnSp>
        <p:nvCxnSpPr>
          <p:cNvPr id="44" name="曲线连接符 43"/>
          <p:cNvCxnSpPr/>
          <p:nvPr/>
        </p:nvCxnSpPr>
        <p:spPr>
          <a:xfrm rot="5400000">
            <a:off x="6942175" y="1332209"/>
            <a:ext cx="825477" cy="732998"/>
          </a:xfrm>
          <a:prstGeom prst="curvedConnector3">
            <a:avLst>
              <a:gd name="adj1" fmla="val 21413"/>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8291564" y="108486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0" name="曲线连接符 49"/>
          <p:cNvCxnSpPr/>
          <p:nvPr/>
        </p:nvCxnSpPr>
        <p:spPr>
          <a:xfrm rot="16200000" flipV="1">
            <a:off x="6214362" y="1371627"/>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452189" y="1420634"/>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2" name="曲线连接符 51"/>
          <p:cNvCxnSpPr>
            <a:stCxn id="11" idx="1"/>
          </p:cNvCxnSpPr>
          <p:nvPr/>
        </p:nvCxnSpPr>
        <p:spPr>
          <a:xfrm rot="10800000" flipV="1">
            <a:off x="5190816" y="1084869"/>
            <a:ext cx="856020" cy="985610"/>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204579" y="1101303"/>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4" name="直接箭头连接符 53"/>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56" name="文本框 55"/>
          <p:cNvSpPr txBox="1"/>
          <p:nvPr/>
        </p:nvSpPr>
        <p:spPr>
          <a:xfrm>
            <a:off x="6909295" y="1351149"/>
            <a:ext cx="319318" cy="369332"/>
          </a:xfrm>
          <a:prstGeom prst="rect">
            <a:avLst/>
          </a:prstGeom>
          <a:noFill/>
        </p:spPr>
        <p:txBody>
          <a:bodyPr wrap="none" rtlCol="0">
            <a:spAutoFit/>
          </a:bodyPr>
          <a:lstStyle/>
          <a:p>
            <a:r>
              <a:rPr lang="en-US" altLang="zh-CN" dirty="0">
                <a:solidFill>
                  <a:srgbClr val="7030A0"/>
                </a:solidFill>
              </a:rPr>
              <a:t>2</a:t>
            </a:r>
            <a:endParaRPr lang="zh-CN" altLang="en-US" dirty="0">
              <a:solidFill>
                <a:srgbClr val="7030A0"/>
              </a:solidFill>
            </a:endParaRPr>
          </a:p>
        </p:txBody>
      </p:sp>
      <p:cxnSp>
        <p:nvCxnSpPr>
          <p:cNvPr id="57" name="曲线连接符 56"/>
          <p:cNvCxnSpPr>
            <a:stCxn id="21" idx="0"/>
          </p:cNvCxnSpPr>
          <p:nvPr/>
        </p:nvCxnSpPr>
        <p:spPr>
          <a:xfrm rot="16200000" flipV="1">
            <a:off x="7836590" y="1156861"/>
            <a:ext cx="807944" cy="851808"/>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50" fill="hold"/>
                                        <p:tgtEl>
                                          <p:spTgt spid="30"/>
                                        </p:tgtEl>
                                        <p:attrNameLst>
                                          <p:attrName>stroke.color</p:attrName>
                                        </p:attrNameLst>
                                      </p:cBhvr>
                                      <p:to>
                                        <a:srgbClr val="00B0F0"/>
                                      </p:to>
                                    </p:animClr>
                                    <p:set>
                                      <p:cBhvr>
                                        <p:cTn id="7" dur="25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986621" y="223121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5948399" y="114467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948284" y="345525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379668" y="117355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642577" y="22456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379668" y="351705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328029" y="223121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937572" y="216940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5899350" y="108287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5899235" y="339345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330619" y="111175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608276" y="216940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330619" y="345525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278980" y="216940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141468" y="85574"/>
            <a:ext cx="2546235" cy="777801"/>
          </a:xfrm>
        </p:spPr>
        <p:txBody>
          <a:bodyPr/>
          <a:lstStyle/>
          <a:p>
            <a:r>
              <a:rPr lang="zh-CN" altLang="en-US" dirty="0"/>
              <a:t>最大流</a:t>
            </a:r>
            <a:endParaRPr lang="zh-CN" altLang="en-US" dirty="0"/>
          </a:p>
        </p:txBody>
      </p:sp>
      <p:cxnSp>
        <p:nvCxnSpPr>
          <p:cNvPr id="22" name="直接箭头连接符 21"/>
          <p:cNvCxnSpPr/>
          <p:nvPr/>
        </p:nvCxnSpPr>
        <p:spPr>
          <a:xfrm flipV="1">
            <a:off x="5182305" y="1373903"/>
            <a:ext cx="772843" cy="8792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143937" y="2545842"/>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252522" y="1296419"/>
            <a:ext cx="1078097" cy="738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119571" y="1481703"/>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233029" y="2560285"/>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570619" y="2499765"/>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6939269" y="2354075"/>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663548" y="1386782"/>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498006" y="1758191"/>
            <a:ext cx="355793"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38" name="文本框 37"/>
          <p:cNvSpPr txBox="1"/>
          <p:nvPr/>
        </p:nvSpPr>
        <p:spPr>
          <a:xfrm>
            <a:off x="5196568" y="2920593"/>
            <a:ext cx="481421"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616842" y="2130454"/>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629482" y="1257969"/>
            <a:ext cx="405527"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43" name="文本框 42"/>
          <p:cNvSpPr txBox="1"/>
          <p:nvPr/>
        </p:nvSpPr>
        <p:spPr>
          <a:xfrm>
            <a:off x="6414024" y="2955959"/>
            <a:ext cx="725662" cy="369332"/>
          </a:xfrm>
          <a:prstGeom prst="rect">
            <a:avLst/>
          </a:prstGeom>
          <a:noFill/>
        </p:spPr>
        <p:txBody>
          <a:bodyPr wrap="square" rtlCol="0">
            <a:spAutoFit/>
          </a:bodyPr>
          <a:lstStyle/>
          <a:p>
            <a:r>
              <a:rPr lang="en-US" altLang="zh-CN" dirty="0" smtClean="0"/>
              <a:t>5</a:t>
            </a:r>
            <a:endParaRPr lang="zh-CN" altLang="en-US" dirty="0"/>
          </a:p>
        </p:txBody>
      </p:sp>
      <p:sp>
        <p:nvSpPr>
          <p:cNvPr id="46" name="文本框 45"/>
          <p:cNvSpPr txBox="1"/>
          <p:nvPr/>
        </p:nvSpPr>
        <p:spPr>
          <a:xfrm>
            <a:off x="7496900" y="205787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7663548" y="1633716"/>
            <a:ext cx="365651"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48" name="文本框 47"/>
          <p:cNvSpPr txBox="1"/>
          <p:nvPr/>
        </p:nvSpPr>
        <p:spPr>
          <a:xfrm>
            <a:off x="7735924" y="2696627"/>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a:t>
            </a:r>
            <a:endParaRPr lang="zh-CN" altLang="en-US" dirty="0"/>
          </a:p>
        </p:txBody>
      </p:sp>
      <p:cxnSp>
        <p:nvCxnSpPr>
          <p:cNvPr id="44" name="曲线连接符 43"/>
          <p:cNvCxnSpPr/>
          <p:nvPr/>
        </p:nvCxnSpPr>
        <p:spPr>
          <a:xfrm rot="5400000">
            <a:off x="6794689" y="1514881"/>
            <a:ext cx="825477" cy="732998"/>
          </a:xfrm>
          <a:prstGeom prst="curvedConnector3">
            <a:avLst>
              <a:gd name="adj1" fmla="val 21413"/>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8144078" y="1267541"/>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0" name="曲线连接符 49"/>
          <p:cNvCxnSpPr/>
          <p:nvPr/>
        </p:nvCxnSpPr>
        <p:spPr>
          <a:xfrm rot="16200000" flipV="1">
            <a:off x="6066876" y="1554299"/>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304703" y="1603306"/>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2" name="曲线连接符 51"/>
          <p:cNvCxnSpPr>
            <a:stCxn id="11" idx="1"/>
          </p:cNvCxnSpPr>
          <p:nvPr/>
        </p:nvCxnSpPr>
        <p:spPr>
          <a:xfrm rot="10800000" flipV="1">
            <a:off x="5043330" y="1267541"/>
            <a:ext cx="856020" cy="985610"/>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4887514" y="1274642"/>
            <a:ext cx="441146" cy="369332"/>
          </a:xfrm>
          <a:prstGeom prst="rect">
            <a:avLst/>
          </a:prstGeom>
          <a:noFill/>
        </p:spPr>
        <p:txBody>
          <a:bodyPr wrap="none" rtlCol="0">
            <a:spAutoFit/>
          </a:bodyPr>
          <a:lstStyle/>
          <a:p>
            <a:r>
              <a:rPr lang="en-US" altLang="zh-CN" dirty="0" smtClean="0">
                <a:solidFill>
                  <a:srgbClr val="00B0F0"/>
                </a:solidFill>
              </a:rPr>
              <a:t>10</a:t>
            </a:r>
            <a:endParaRPr lang="zh-CN" altLang="en-US" dirty="0">
              <a:solidFill>
                <a:srgbClr val="00B0F0"/>
              </a:solidFill>
            </a:endParaRPr>
          </a:p>
        </p:txBody>
      </p:sp>
      <p:cxnSp>
        <p:nvCxnSpPr>
          <p:cNvPr id="54" name="直接箭头连接符 53"/>
          <p:cNvCxnSpPr/>
          <p:nvPr/>
        </p:nvCxnSpPr>
        <p:spPr>
          <a:xfrm flipV="1">
            <a:off x="6244895" y="3639923"/>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537107" y="3344257"/>
            <a:ext cx="725662" cy="369332"/>
          </a:xfrm>
          <a:prstGeom prst="rect">
            <a:avLst/>
          </a:prstGeom>
          <a:noFill/>
        </p:spPr>
        <p:txBody>
          <a:bodyPr wrap="square" rtlCol="0">
            <a:spAutoFit/>
          </a:bodyPr>
          <a:lstStyle/>
          <a:p>
            <a:r>
              <a:rPr lang="en-US" altLang="zh-CN" dirty="0" smtClean="0"/>
              <a:t>5</a:t>
            </a:r>
            <a:endParaRPr lang="zh-CN" altLang="en-US" dirty="0"/>
          </a:p>
        </p:txBody>
      </p:sp>
      <p:sp>
        <p:nvSpPr>
          <p:cNvPr id="56" name="文本框 55"/>
          <p:cNvSpPr txBox="1"/>
          <p:nvPr/>
        </p:nvSpPr>
        <p:spPr>
          <a:xfrm>
            <a:off x="6761809" y="1533821"/>
            <a:ext cx="312906" cy="369332"/>
          </a:xfrm>
          <a:prstGeom prst="rect">
            <a:avLst/>
          </a:prstGeom>
          <a:noFill/>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57" name="曲线连接符 56"/>
          <p:cNvCxnSpPr>
            <a:stCxn id="21" idx="0"/>
          </p:cNvCxnSpPr>
          <p:nvPr/>
        </p:nvCxnSpPr>
        <p:spPr>
          <a:xfrm rot="16200000" flipV="1">
            <a:off x="7689104" y="1339533"/>
            <a:ext cx="807944" cy="851808"/>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曲线连接符 3"/>
          <p:cNvCxnSpPr/>
          <p:nvPr/>
        </p:nvCxnSpPr>
        <p:spPr>
          <a:xfrm rot="5400000">
            <a:off x="7571428" y="2822526"/>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16" idx="5"/>
          </p:cNvCxnSpPr>
          <p:nvPr/>
        </p:nvCxnSpPr>
        <p:spPr>
          <a:xfrm flipH="1" flipV="1">
            <a:off x="6911132" y="2514208"/>
            <a:ext cx="515705" cy="97116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8249390" y="3158488"/>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9" name="文本框 58"/>
          <p:cNvSpPr txBox="1"/>
          <p:nvPr/>
        </p:nvSpPr>
        <p:spPr>
          <a:xfrm>
            <a:off x="6878556" y="2846784"/>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60" name="直接箭头连接符 59"/>
          <p:cNvCxnSpPr/>
          <p:nvPr/>
        </p:nvCxnSpPr>
        <p:spPr>
          <a:xfrm flipV="1">
            <a:off x="6900437" y="1326372"/>
            <a:ext cx="520573" cy="96590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7004347" y="1796566"/>
            <a:ext cx="319318" cy="369332"/>
          </a:xfrm>
          <a:prstGeom prst="rect">
            <a:avLst/>
          </a:prstGeom>
          <a:noFill/>
          <a:ln>
            <a:noFill/>
          </a:ln>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62" name="曲线连接符 61"/>
          <p:cNvCxnSpPr/>
          <p:nvPr/>
        </p:nvCxnSpPr>
        <p:spPr>
          <a:xfrm rot="16200000" flipV="1">
            <a:off x="6762415" y="400672"/>
            <a:ext cx="28878" cy="1431269"/>
          </a:xfrm>
          <a:prstGeom prst="curvedConnector3">
            <a:avLst>
              <a:gd name="adj1" fmla="val 891606"/>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6607731" y="571669"/>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50" fill="hold"/>
                                        <p:tgtEl>
                                          <p:spTgt spid="30"/>
                                        </p:tgtEl>
                                        <p:attrNameLst>
                                          <p:attrName>stroke.color</p:attrName>
                                        </p:attrNameLst>
                                      </p:cBhvr>
                                      <p:to>
                                        <a:srgbClr val="00B0F0"/>
                                      </p:to>
                                    </p:animClr>
                                    <p:set>
                                      <p:cBhvr>
                                        <p:cTn id="7" dur="250" fill="hold"/>
                                        <p:tgtEl>
                                          <p:spTgt spid="30"/>
                                        </p:tgtEl>
                                        <p:attrNameLst>
                                          <p:attrName>stroke.on</p:attrName>
                                        </p:attrNameLst>
                                      </p:cBhvr>
                                      <p:to>
                                        <p:strVal val="true"/>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right)">
                                      <p:cBhvr>
                                        <p:cTn id="23" dur="500"/>
                                        <p:tgtEl>
                                          <p:spTgt spid="5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right)">
                                      <p:cBhvr>
                                        <p:cTn id="27" dur="500"/>
                                        <p:tgtEl>
                                          <p:spTgt spid="61"/>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500"/>
                                        <p:tgtEl>
                                          <p:spTgt spid="63"/>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right)">
                                      <p:cBhvr>
                                        <p:cTn id="39" dur="500"/>
                                        <p:tgtEl>
                                          <p:spTgt spid="62"/>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500"/>
                                        <p:tgtEl>
                                          <p:spTgt spid="52"/>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righ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59" grpId="0"/>
      <p:bldP spid="61" grpId="0"/>
      <p:bldP spid="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48087" y="230986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5809865" y="122333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809750" y="353391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241134" y="12522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504043" y="232431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241134" y="359571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189495" y="230986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799038" y="224806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5760816" y="116153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5760701" y="347211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192085" y="119041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469742" y="224806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192085" y="353391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140446" y="224806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423990" y="241856"/>
            <a:ext cx="2546235" cy="777801"/>
          </a:xfrm>
        </p:spPr>
        <p:txBody>
          <a:bodyPr/>
          <a:lstStyle/>
          <a:p>
            <a:r>
              <a:rPr lang="zh-CN" altLang="en-US" dirty="0"/>
              <a:t>最大流</a:t>
            </a:r>
            <a:endParaRPr lang="zh-CN" altLang="en-US" dirty="0"/>
          </a:p>
        </p:txBody>
      </p:sp>
      <p:cxnSp>
        <p:nvCxnSpPr>
          <p:cNvPr id="22" name="直接箭头连接符 21"/>
          <p:cNvCxnSpPr/>
          <p:nvPr/>
        </p:nvCxnSpPr>
        <p:spPr>
          <a:xfrm flipV="1">
            <a:off x="5043771" y="1452560"/>
            <a:ext cx="772843" cy="8792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005403" y="2624499"/>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113988" y="1375076"/>
            <a:ext cx="1078097" cy="738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5981037" y="156036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094495" y="2638942"/>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432085" y="2578422"/>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6800735" y="243273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525014" y="1465439"/>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59472" y="1836848"/>
            <a:ext cx="355793"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38" name="文本框 37"/>
          <p:cNvSpPr txBox="1"/>
          <p:nvPr/>
        </p:nvSpPr>
        <p:spPr>
          <a:xfrm>
            <a:off x="5058034" y="2999250"/>
            <a:ext cx="481421"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478308" y="2209111"/>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490948" y="1336626"/>
            <a:ext cx="405527"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43" name="文本框 42"/>
          <p:cNvSpPr txBox="1"/>
          <p:nvPr/>
        </p:nvSpPr>
        <p:spPr>
          <a:xfrm>
            <a:off x="6275490" y="303461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6" name="文本框 45"/>
          <p:cNvSpPr txBox="1"/>
          <p:nvPr/>
        </p:nvSpPr>
        <p:spPr>
          <a:xfrm>
            <a:off x="7358366" y="2136527"/>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7525014" y="1712373"/>
            <a:ext cx="365651"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48" name="文本框 47"/>
          <p:cNvSpPr txBox="1"/>
          <p:nvPr/>
        </p:nvSpPr>
        <p:spPr>
          <a:xfrm>
            <a:off x="7597390" y="2775284"/>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a:t>
            </a:r>
            <a:endParaRPr lang="zh-CN" altLang="en-US" dirty="0"/>
          </a:p>
        </p:txBody>
      </p:sp>
      <p:cxnSp>
        <p:nvCxnSpPr>
          <p:cNvPr id="44" name="曲线连接符 43"/>
          <p:cNvCxnSpPr/>
          <p:nvPr/>
        </p:nvCxnSpPr>
        <p:spPr>
          <a:xfrm rot="5400000">
            <a:off x="6656155" y="1593538"/>
            <a:ext cx="825477" cy="732998"/>
          </a:xfrm>
          <a:prstGeom prst="curvedConnector3">
            <a:avLst>
              <a:gd name="adj1" fmla="val 21413"/>
            </a:avLst>
          </a:prstGeom>
          <a:ln w="285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8005544" y="1346198"/>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0" name="曲线连接符 49"/>
          <p:cNvCxnSpPr/>
          <p:nvPr/>
        </p:nvCxnSpPr>
        <p:spPr>
          <a:xfrm rot="16200000" flipV="1">
            <a:off x="5928342" y="1632956"/>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166169" y="1681963"/>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2" name="曲线连接符 51"/>
          <p:cNvCxnSpPr>
            <a:stCxn id="11" idx="1"/>
          </p:cNvCxnSpPr>
          <p:nvPr/>
        </p:nvCxnSpPr>
        <p:spPr>
          <a:xfrm rot="10800000" flipV="1">
            <a:off x="4904796" y="1346198"/>
            <a:ext cx="856020" cy="985610"/>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4748980" y="1353299"/>
            <a:ext cx="441146" cy="369332"/>
          </a:xfrm>
          <a:prstGeom prst="rect">
            <a:avLst/>
          </a:prstGeom>
          <a:noFill/>
        </p:spPr>
        <p:txBody>
          <a:bodyPr wrap="none" rtlCol="0">
            <a:spAutoFit/>
          </a:bodyPr>
          <a:lstStyle/>
          <a:p>
            <a:r>
              <a:rPr lang="en-US" altLang="zh-CN" dirty="0" smtClean="0">
                <a:solidFill>
                  <a:srgbClr val="00B0F0"/>
                </a:solidFill>
              </a:rPr>
              <a:t>10</a:t>
            </a:r>
            <a:endParaRPr lang="zh-CN" altLang="en-US" dirty="0">
              <a:solidFill>
                <a:srgbClr val="00B0F0"/>
              </a:solidFill>
            </a:endParaRPr>
          </a:p>
        </p:txBody>
      </p:sp>
      <p:cxnSp>
        <p:nvCxnSpPr>
          <p:cNvPr id="54" name="直接箭头连接符 53"/>
          <p:cNvCxnSpPr/>
          <p:nvPr/>
        </p:nvCxnSpPr>
        <p:spPr>
          <a:xfrm flipV="1">
            <a:off x="6106361" y="371858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398573" y="3422914"/>
            <a:ext cx="725662" cy="369332"/>
          </a:xfrm>
          <a:prstGeom prst="rect">
            <a:avLst/>
          </a:prstGeom>
          <a:noFill/>
        </p:spPr>
        <p:txBody>
          <a:bodyPr wrap="square" rtlCol="0">
            <a:spAutoFit/>
          </a:bodyPr>
          <a:lstStyle/>
          <a:p>
            <a:r>
              <a:rPr lang="en-US" altLang="zh-CN" dirty="0" smtClean="0"/>
              <a:t>5</a:t>
            </a:r>
            <a:endParaRPr lang="zh-CN" altLang="en-US" dirty="0"/>
          </a:p>
        </p:txBody>
      </p:sp>
      <p:sp>
        <p:nvSpPr>
          <p:cNvPr id="56" name="文本框 55"/>
          <p:cNvSpPr txBox="1"/>
          <p:nvPr/>
        </p:nvSpPr>
        <p:spPr>
          <a:xfrm>
            <a:off x="6623275" y="1612478"/>
            <a:ext cx="312906" cy="369332"/>
          </a:xfrm>
          <a:prstGeom prst="rect">
            <a:avLst/>
          </a:prstGeom>
          <a:noFill/>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57" name="曲线连接符 56"/>
          <p:cNvCxnSpPr>
            <a:stCxn id="21" idx="0"/>
          </p:cNvCxnSpPr>
          <p:nvPr/>
        </p:nvCxnSpPr>
        <p:spPr>
          <a:xfrm rot="16200000" flipV="1">
            <a:off x="7550570" y="1418190"/>
            <a:ext cx="807944" cy="851808"/>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曲线连接符 3"/>
          <p:cNvCxnSpPr/>
          <p:nvPr/>
        </p:nvCxnSpPr>
        <p:spPr>
          <a:xfrm rot="5400000">
            <a:off x="7432894" y="2901183"/>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16" idx="5"/>
          </p:cNvCxnSpPr>
          <p:nvPr/>
        </p:nvCxnSpPr>
        <p:spPr>
          <a:xfrm flipH="1" flipV="1">
            <a:off x="6772598" y="2592865"/>
            <a:ext cx="515705" cy="97116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8110856" y="3237145"/>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9" name="文本框 58"/>
          <p:cNvSpPr txBox="1"/>
          <p:nvPr/>
        </p:nvSpPr>
        <p:spPr>
          <a:xfrm>
            <a:off x="6740022" y="292544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60" name="直接箭头连接符 59"/>
          <p:cNvCxnSpPr/>
          <p:nvPr/>
        </p:nvCxnSpPr>
        <p:spPr>
          <a:xfrm flipV="1">
            <a:off x="6761903" y="1405029"/>
            <a:ext cx="520573" cy="96590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6865813" y="1875223"/>
            <a:ext cx="319318" cy="369332"/>
          </a:xfrm>
          <a:prstGeom prst="rect">
            <a:avLst/>
          </a:prstGeom>
          <a:noFill/>
          <a:ln>
            <a:noFill/>
          </a:ln>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62" name="曲线连接符 61"/>
          <p:cNvCxnSpPr/>
          <p:nvPr/>
        </p:nvCxnSpPr>
        <p:spPr>
          <a:xfrm rot="16200000" flipV="1">
            <a:off x="6623881" y="479329"/>
            <a:ext cx="28878" cy="1431269"/>
          </a:xfrm>
          <a:prstGeom prst="curvedConnector3">
            <a:avLst>
              <a:gd name="adj1" fmla="val 891606"/>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6469197" y="65032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50" fill="hold"/>
                                        <p:tgtEl>
                                          <p:spTgt spid="22"/>
                                        </p:tgtEl>
                                        <p:attrNameLst>
                                          <p:attrName>stroke.color</p:attrName>
                                        </p:attrNameLst>
                                      </p:cBhvr>
                                      <p:to>
                                        <a:srgbClr val="00B050"/>
                                      </p:to>
                                    </p:animClr>
                                    <p:set>
                                      <p:cBhvr>
                                        <p:cTn id="7" dur="250" fill="hold"/>
                                        <p:tgtEl>
                                          <p:spTgt spid="22"/>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5"/>
                                        </p:tgtEl>
                                        <p:attrNameLst>
                                          <p:attrName>stroke.color</p:attrName>
                                        </p:attrNameLst>
                                      </p:cBhvr>
                                      <p:to>
                                        <a:srgbClr val="00B050"/>
                                      </p:to>
                                    </p:animClr>
                                    <p:set>
                                      <p:cBhvr>
                                        <p:cTn id="11" dur="250" fill="hold"/>
                                        <p:tgtEl>
                                          <p:spTgt spid="25"/>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44"/>
                                        </p:tgtEl>
                                        <p:attrNameLst>
                                          <p:attrName>stroke.color</p:attrName>
                                        </p:attrNameLst>
                                      </p:cBhvr>
                                      <p:to>
                                        <a:srgbClr val="00B050"/>
                                      </p:to>
                                    </p:animClr>
                                    <p:set>
                                      <p:cBhvr>
                                        <p:cTn id="15" dur="250" fill="hold"/>
                                        <p:tgtEl>
                                          <p:spTgt spid="44"/>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1"/>
                                        </p:tgtEl>
                                        <p:attrNameLst>
                                          <p:attrName>stroke.color</p:attrName>
                                        </p:attrNameLst>
                                      </p:cBhvr>
                                      <p:to>
                                        <a:srgbClr val="00B050"/>
                                      </p:to>
                                    </p:animClr>
                                    <p:set>
                                      <p:cBhvr>
                                        <p:cTn id="19" dur="250" fill="hold"/>
                                        <p:tgtEl>
                                          <p:spTgt spid="3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86854" y="244434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348632" y="135781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348517" y="366839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79901" y="13866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6042810" y="245878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79901" y="373019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728262" y="244434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4337805" y="23825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99583" y="129601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99468" y="360659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730852" y="132488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6008509" y="23825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730852" y="366839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79213" y="23825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423990" y="241856"/>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a:t>
            </a:r>
            <a:endParaRPr lang="zh-CN" altLang="en-US" dirty="0"/>
          </a:p>
        </p:txBody>
      </p:sp>
      <p:cxnSp>
        <p:nvCxnSpPr>
          <p:cNvPr id="78" name="直接箭头连接符 77"/>
          <p:cNvCxnSpPr/>
          <p:nvPr/>
        </p:nvCxnSpPr>
        <p:spPr>
          <a:xfrm flipV="1">
            <a:off x="4582538" y="1587039"/>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544170" y="2758978"/>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519804" y="1694839"/>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endCxn id="72" idx="4"/>
          </p:cNvCxnSpPr>
          <p:nvPr/>
        </p:nvCxnSpPr>
        <p:spPr>
          <a:xfrm flipV="1">
            <a:off x="5633262" y="2773421"/>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7028743" y="2781401"/>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endCxn id="77" idx="1"/>
          </p:cNvCxnSpPr>
          <p:nvPr/>
        </p:nvCxnSpPr>
        <p:spPr>
          <a:xfrm flipV="1">
            <a:off x="6339502" y="2567211"/>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7063781" y="1599918"/>
            <a:ext cx="776021" cy="87251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98239" y="1971327"/>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596801" y="3133729"/>
            <a:ext cx="481421" cy="369332"/>
          </a:xfrm>
          <a:prstGeom prst="rect">
            <a:avLst/>
          </a:prstGeom>
          <a:noFill/>
        </p:spPr>
        <p:txBody>
          <a:bodyPr wrap="square" rtlCol="0">
            <a:spAutoFit/>
          </a:bodyPr>
          <a:lstStyle/>
          <a:p>
            <a:r>
              <a:rPr lang="en-US" altLang="zh-CN" dirty="0" smtClean="0"/>
              <a:t>20</a:t>
            </a:r>
            <a:endParaRPr lang="zh-CN" altLang="en-US" dirty="0"/>
          </a:p>
        </p:txBody>
      </p:sp>
      <p:sp>
        <p:nvSpPr>
          <p:cNvPr id="87" name="文本框 86"/>
          <p:cNvSpPr txBox="1"/>
          <p:nvPr/>
        </p:nvSpPr>
        <p:spPr>
          <a:xfrm>
            <a:off x="5017075" y="2343590"/>
            <a:ext cx="725662" cy="369332"/>
          </a:xfrm>
          <a:prstGeom prst="rect">
            <a:avLst/>
          </a:prstGeom>
          <a:noFill/>
        </p:spPr>
        <p:txBody>
          <a:bodyPr wrap="square" rtlCol="0">
            <a:spAutoFit/>
          </a:bodyPr>
          <a:lstStyle/>
          <a:p>
            <a:r>
              <a:rPr lang="en-US" altLang="zh-CN" dirty="0" smtClean="0"/>
              <a:t>4</a:t>
            </a:r>
            <a:endParaRPr lang="zh-CN" altLang="en-US" dirty="0"/>
          </a:p>
        </p:txBody>
      </p:sp>
      <p:sp>
        <p:nvSpPr>
          <p:cNvPr id="88" name="文本框 87"/>
          <p:cNvSpPr txBox="1"/>
          <p:nvPr/>
        </p:nvSpPr>
        <p:spPr>
          <a:xfrm>
            <a:off x="5814257" y="3169095"/>
            <a:ext cx="725662" cy="369332"/>
          </a:xfrm>
          <a:prstGeom prst="rect">
            <a:avLst/>
          </a:prstGeom>
          <a:noFill/>
        </p:spPr>
        <p:txBody>
          <a:bodyPr wrap="square" rtlCol="0">
            <a:spAutoFit/>
          </a:bodyPr>
          <a:lstStyle/>
          <a:p>
            <a:r>
              <a:rPr lang="en-US" altLang="zh-CN" dirty="0" smtClean="0"/>
              <a:t>5</a:t>
            </a:r>
            <a:endParaRPr lang="zh-CN" altLang="en-US" dirty="0"/>
          </a:p>
        </p:txBody>
      </p:sp>
      <p:sp>
        <p:nvSpPr>
          <p:cNvPr id="89" name="文本框 88"/>
          <p:cNvSpPr txBox="1"/>
          <p:nvPr/>
        </p:nvSpPr>
        <p:spPr>
          <a:xfrm>
            <a:off x="6898057" y="2271006"/>
            <a:ext cx="72566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90" name="文本框 89"/>
          <p:cNvSpPr txBox="1"/>
          <p:nvPr/>
        </p:nvSpPr>
        <p:spPr>
          <a:xfrm>
            <a:off x="7063781" y="1846852"/>
            <a:ext cx="365651"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91" name="文本框 90"/>
          <p:cNvSpPr txBox="1"/>
          <p:nvPr/>
        </p:nvSpPr>
        <p:spPr>
          <a:xfrm>
            <a:off x="7260904" y="2988208"/>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cxnSp>
        <p:nvCxnSpPr>
          <p:cNvPr id="92" name="曲线连接符 91"/>
          <p:cNvCxnSpPr/>
          <p:nvPr/>
        </p:nvCxnSpPr>
        <p:spPr>
          <a:xfrm rot="5400000">
            <a:off x="6194922" y="1728017"/>
            <a:ext cx="825477" cy="732998"/>
          </a:xfrm>
          <a:prstGeom prst="curvedConnector3">
            <a:avLst>
              <a:gd name="adj1" fmla="val 21413"/>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544311" y="1480677"/>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4" name="曲线连接符 93"/>
          <p:cNvCxnSpPr/>
          <p:nvPr/>
        </p:nvCxnSpPr>
        <p:spPr>
          <a:xfrm rot="16200000" flipV="1">
            <a:off x="5467109" y="1767435"/>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704936" y="1816442"/>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443563" y="1480677"/>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87747" y="1487778"/>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cxnSp>
        <p:nvCxnSpPr>
          <p:cNvPr id="98" name="直接箭头连接符 97"/>
          <p:cNvCxnSpPr/>
          <p:nvPr/>
        </p:nvCxnSpPr>
        <p:spPr>
          <a:xfrm flipV="1">
            <a:off x="5645128" y="3853059"/>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5937340" y="35573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00" name="文本框 99"/>
          <p:cNvSpPr txBox="1"/>
          <p:nvPr/>
        </p:nvSpPr>
        <p:spPr>
          <a:xfrm>
            <a:off x="6162042" y="1746957"/>
            <a:ext cx="319318" cy="369332"/>
          </a:xfrm>
          <a:prstGeom prst="rect">
            <a:avLst/>
          </a:prstGeom>
          <a:noFill/>
        </p:spPr>
        <p:txBody>
          <a:bodyPr wrap="none" rtlCol="0">
            <a:spAutoFit/>
          </a:bodyPr>
          <a:lstStyle/>
          <a:p>
            <a:r>
              <a:rPr lang="en-US" altLang="zh-CN" dirty="0">
                <a:solidFill>
                  <a:srgbClr val="7030A0"/>
                </a:solidFill>
              </a:rPr>
              <a:t>1</a:t>
            </a:r>
            <a:endParaRPr lang="zh-CN" altLang="en-US" dirty="0">
              <a:solidFill>
                <a:srgbClr val="7030A0"/>
              </a:solidFill>
            </a:endParaRPr>
          </a:p>
        </p:txBody>
      </p:sp>
      <p:cxnSp>
        <p:nvCxnSpPr>
          <p:cNvPr id="101" name="曲线连接符 100"/>
          <p:cNvCxnSpPr>
            <a:stCxn id="77" idx="0"/>
          </p:cNvCxnSpPr>
          <p:nvPr/>
        </p:nvCxnSpPr>
        <p:spPr>
          <a:xfrm rot="16200000" flipV="1">
            <a:off x="7089337" y="1552669"/>
            <a:ext cx="807944" cy="851808"/>
          </a:xfrm>
          <a:prstGeom prst="curvedConnector2">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971661" y="3035662"/>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264196" y="2786855"/>
            <a:ext cx="515705" cy="97116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649623" y="3371624"/>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05" name="文本框 104"/>
          <p:cNvSpPr txBox="1"/>
          <p:nvPr/>
        </p:nvSpPr>
        <p:spPr>
          <a:xfrm>
            <a:off x="6278789" y="3059920"/>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106" name="直接箭头连接符 105"/>
          <p:cNvCxnSpPr/>
          <p:nvPr/>
        </p:nvCxnSpPr>
        <p:spPr>
          <a:xfrm flipV="1">
            <a:off x="6300670" y="1539508"/>
            <a:ext cx="520573" cy="965902"/>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404580" y="2009702"/>
            <a:ext cx="312906" cy="369332"/>
          </a:xfrm>
          <a:prstGeom prst="rect">
            <a:avLst/>
          </a:prstGeom>
          <a:noFill/>
          <a:ln>
            <a:noFill/>
          </a:ln>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8" name="曲线连接符 107"/>
          <p:cNvCxnSpPr/>
          <p:nvPr/>
        </p:nvCxnSpPr>
        <p:spPr>
          <a:xfrm rot="16200000" flipV="1">
            <a:off x="6162648" y="613808"/>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6007964" y="784805"/>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24" name="曲线连接符 23"/>
          <p:cNvCxnSpPr/>
          <p:nvPr/>
        </p:nvCxnSpPr>
        <p:spPr>
          <a:xfrm rot="10800000" flipV="1">
            <a:off x="6303680" y="2706369"/>
            <a:ext cx="1479755" cy="26140"/>
          </a:xfrm>
          <a:prstGeom prst="curvedConnector4">
            <a:avLst>
              <a:gd name="adj1" fmla="val 27938"/>
              <a:gd name="adj2" fmla="val 447927"/>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910952" y="2741829"/>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250"/>
                                        <p:tgtEl>
                                          <p:spTgt spid="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250"/>
                                        <p:tgtEl>
                                          <p:spTgt spid="1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right)">
                                      <p:cBhvr>
                                        <p:cTn id="15" dur="250"/>
                                        <p:tgtEl>
                                          <p:spTgt spid="10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250"/>
                                        <p:tgtEl>
                                          <p:spTgt spid="10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right)">
                                      <p:cBhvr>
                                        <p:cTn id="23" dur="250"/>
                                        <p:tgtEl>
                                          <p:spTgt spid="10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right)">
                                      <p:cBhvr>
                                        <p:cTn id="27" dur="250"/>
                                        <p:tgtEl>
                                          <p:spTgt spid="10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right)">
                                      <p:cBhvr>
                                        <p:cTn id="31" dur="250"/>
                                        <p:tgtEl>
                                          <p:spTgt spid="96"/>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right)">
                                      <p:cBhvr>
                                        <p:cTn id="35" dur="25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250" fill="hold"/>
                                        <p:tgtEl>
                                          <p:spTgt spid="79"/>
                                        </p:tgtEl>
                                        <p:attrNameLst>
                                          <p:attrName>stroke.color</p:attrName>
                                        </p:attrNameLst>
                                      </p:cBhvr>
                                      <p:to>
                                        <a:srgbClr val="FF0000"/>
                                      </p:to>
                                    </p:animClr>
                                    <p:set>
                                      <p:cBhvr>
                                        <p:cTn id="40" dur="250" fill="hold"/>
                                        <p:tgtEl>
                                          <p:spTgt spid="79"/>
                                        </p:tgtEl>
                                        <p:attrNameLst>
                                          <p:attrName>stroke.on</p:attrName>
                                        </p:attrNameLst>
                                      </p:cBhvr>
                                      <p:to>
                                        <p:strVal val="true"/>
                                      </p:to>
                                    </p:set>
                                  </p:childTnLst>
                                </p:cTn>
                              </p:par>
                            </p:childTnLst>
                          </p:cTn>
                        </p:par>
                        <p:par>
                          <p:cTn id="41" fill="hold">
                            <p:stCondLst>
                              <p:cond delay="500"/>
                            </p:stCondLst>
                            <p:childTnLst>
                              <p:par>
                                <p:cTn id="42" presetID="7" presetClass="emph" presetSubtype="2" fill="hold" nodeType="afterEffect">
                                  <p:stCondLst>
                                    <p:cond delay="0"/>
                                  </p:stCondLst>
                                  <p:childTnLst>
                                    <p:animClr clrSpc="rgb" dir="cw">
                                      <p:cBhvr>
                                        <p:cTn id="43" dur="250" fill="hold"/>
                                        <p:tgtEl>
                                          <p:spTgt spid="81"/>
                                        </p:tgtEl>
                                        <p:attrNameLst>
                                          <p:attrName>stroke.color</p:attrName>
                                        </p:attrNameLst>
                                      </p:cBhvr>
                                      <p:to>
                                        <a:srgbClr val="FF0000"/>
                                      </p:to>
                                    </p:animClr>
                                    <p:set>
                                      <p:cBhvr>
                                        <p:cTn id="44" dur="250" fill="hold"/>
                                        <p:tgtEl>
                                          <p:spTgt spid="81"/>
                                        </p:tgtEl>
                                        <p:attrNameLst>
                                          <p:attrName>stroke.on</p:attrName>
                                        </p:attrNameLst>
                                      </p:cBhvr>
                                      <p:to>
                                        <p:strVal val="true"/>
                                      </p:to>
                                    </p:set>
                                  </p:childTnLst>
                                </p:cTn>
                              </p:par>
                            </p:childTnLst>
                          </p:cTn>
                        </p:par>
                        <p:par>
                          <p:cTn id="45" fill="hold">
                            <p:stCondLst>
                              <p:cond delay="1000"/>
                            </p:stCondLst>
                            <p:childTnLst>
                              <p:par>
                                <p:cTn id="46" presetID="7" presetClass="emph" presetSubtype="2" fill="hold" nodeType="afterEffect">
                                  <p:stCondLst>
                                    <p:cond delay="0"/>
                                  </p:stCondLst>
                                  <p:childTnLst>
                                    <p:animClr clrSpc="rgb" dir="cw">
                                      <p:cBhvr>
                                        <p:cTn id="47" dur="250" fill="hold"/>
                                        <p:tgtEl>
                                          <p:spTgt spid="106"/>
                                        </p:tgtEl>
                                        <p:attrNameLst>
                                          <p:attrName>stroke.color</p:attrName>
                                        </p:attrNameLst>
                                      </p:cBhvr>
                                      <p:to>
                                        <a:srgbClr val="FF0000"/>
                                      </p:to>
                                    </p:animClr>
                                    <p:set>
                                      <p:cBhvr>
                                        <p:cTn id="48" dur="250" fill="hold"/>
                                        <p:tgtEl>
                                          <p:spTgt spid="106"/>
                                        </p:tgtEl>
                                        <p:attrNameLst>
                                          <p:attrName>stroke.on</p:attrName>
                                        </p:attrNameLst>
                                      </p:cBhvr>
                                      <p:to>
                                        <p:strVal val="true"/>
                                      </p:to>
                                    </p:set>
                                  </p:childTnLst>
                                </p:cTn>
                              </p:par>
                            </p:childTnLst>
                          </p:cTn>
                        </p:par>
                        <p:par>
                          <p:cTn id="49" fill="hold">
                            <p:stCondLst>
                              <p:cond delay="1500"/>
                            </p:stCondLst>
                            <p:childTnLst>
                              <p:par>
                                <p:cTn id="50" presetID="7" presetClass="emph" presetSubtype="2" fill="hold" nodeType="afterEffect">
                                  <p:stCondLst>
                                    <p:cond delay="0"/>
                                  </p:stCondLst>
                                  <p:childTnLst>
                                    <p:animClr clrSpc="rgb" dir="cw">
                                      <p:cBhvr>
                                        <p:cTn id="51" dur="250" fill="hold"/>
                                        <p:tgtEl>
                                          <p:spTgt spid="84"/>
                                        </p:tgtEl>
                                        <p:attrNameLst>
                                          <p:attrName>stroke.color</p:attrName>
                                        </p:attrNameLst>
                                      </p:cBhvr>
                                      <p:to>
                                        <a:srgbClr val="FF0000"/>
                                      </p:to>
                                    </p:animClr>
                                    <p:set>
                                      <p:cBhvr>
                                        <p:cTn id="52" dur="250" fill="hold"/>
                                        <p:tgtEl>
                                          <p:spTgt spid="8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7" grpId="0"/>
      <p:bldP spid="109" grpId="0"/>
      <p:bldP spid="1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08196"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269974" y="129881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269859" y="36094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01243" y="132769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964152" y="239979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01243" y="36712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649604"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4259147"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20925" y="123701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20810" y="354759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652194" y="126589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5929851"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652194" y="360940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00555"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423990" y="241856"/>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6+4+1+3</a:t>
            </a:r>
            <a:endParaRPr lang="zh-CN" altLang="en-US" dirty="0"/>
          </a:p>
        </p:txBody>
      </p:sp>
      <p:cxnSp>
        <p:nvCxnSpPr>
          <p:cNvPr id="78" name="直接箭头连接符 77"/>
          <p:cNvCxnSpPr/>
          <p:nvPr/>
        </p:nvCxnSpPr>
        <p:spPr>
          <a:xfrm flipV="1">
            <a:off x="4503880" y="1528046"/>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465512" y="2699985"/>
            <a:ext cx="850539" cy="971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393900" y="162738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endCxn id="72" idx="4"/>
          </p:cNvCxnSpPr>
          <p:nvPr/>
        </p:nvCxnSpPr>
        <p:spPr>
          <a:xfrm flipV="1">
            <a:off x="5554604" y="2714428"/>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6950085" y="2722408"/>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endCxn id="77" idx="1"/>
          </p:cNvCxnSpPr>
          <p:nvPr/>
        </p:nvCxnSpPr>
        <p:spPr>
          <a:xfrm flipV="1">
            <a:off x="6260844" y="2508218"/>
            <a:ext cx="1339711" cy="435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19581" y="1912334"/>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736713" y="2969406"/>
            <a:ext cx="481421" cy="369332"/>
          </a:xfrm>
          <a:prstGeom prst="rect">
            <a:avLst/>
          </a:prstGeom>
          <a:noFill/>
        </p:spPr>
        <p:txBody>
          <a:bodyPr wrap="square" rtlCol="0">
            <a:spAutoFit/>
          </a:bodyPr>
          <a:lstStyle/>
          <a:p>
            <a:r>
              <a:rPr lang="en-US" altLang="zh-CN" dirty="0">
                <a:solidFill>
                  <a:srgbClr val="7030A0"/>
                </a:solidFill>
              </a:rPr>
              <a:t>17</a:t>
            </a:r>
            <a:endParaRPr lang="zh-CN" altLang="en-US" dirty="0">
              <a:solidFill>
                <a:srgbClr val="7030A0"/>
              </a:solidFill>
            </a:endParaRPr>
          </a:p>
        </p:txBody>
      </p:sp>
      <p:sp>
        <p:nvSpPr>
          <p:cNvPr id="87" name="文本框 86"/>
          <p:cNvSpPr txBox="1"/>
          <p:nvPr/>
        </p:nvSpPr>
        <p:spPr>
          <a:xfrm>
            <a:off x="4938417" y="2284597"/>
            <a:ext cx="725662" cy="369332"/>
          </a:xfrm>
          <a:prstGeom prst="rect">
            <a:avLst/>
          </a:prstGeom>
          <a:noFill/>
        </p:spPr>
        <p:txBody>
          <a:bodyPr wrap="square" rtlCol="0">
            <a:spAutoFit/>
          </a:bodyPr>
          <a:lstStyle/>
          <a:p>
            <a:r>
              <a:rPr lang="en-US" altLang="zh-CN" dirty="0" smtClean="0"/>
              <a:t>4</a:t>
            </a:r>
            <a:endParaRPr lang="zh-CN" altLang="en-US" dirty="0"/>
          </a:p>
        </p:txBody>
      </p:sp>
      <p:sp>
        <p:nvSpPr>
          <p:cNvPr id="88" name="文本框 87"/>
          <p:cNvSpPr txBox="1"/>
          <p:nvPr/>
        </p:nvSpPr>
        <p:spPr>
          <a:xfrm>
            <a:off x="5735599" y="3110102"/>
            <a:ext cx="725662"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9" name="文本框 88"/>
          <p:cNvSpPr txBox="1"/>
          <p:nvPr/>
        </p:nvSpPr>
        <p:spPr>
          <a:xfrm>
            <a:off x="6819399" y="2212013"/>
            <a:ext cx="72566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91" name="文本框 90"/>
          <p:cNvSpPr txBox="1"/>
          <p:nvPr/>
        </p:nvSpPr>
        <p:spPr>
          <a:xfrm>
            <a:off x="7182246" y="2929215"/>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cxnSp>
        <p:nvCxnSpPr>
          <p:cNvPr id="92" name="曲线连接符 91"/>
          <p:cNvCxnSpPr/>
          <p:nvPr/>
        </p:nvCxnSpPr>
        <p:spPr>
          <a:xfrm rot="5400000">
            <a:off x="6116264" y="1669024"/>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465653" y="142168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94" name="曲线连接符 93"/>
          <p:cNvCxnSpPr/>
          <p:nvPr/>
        </p:nvCxnSpPr>
        <p:spPr>
          <a:xfrm rot="16200000" flipV="1">
            <a:off x="5388451" y="1708442"/>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626278" y="175744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364905" y="1421684"/>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09089" y="1428785"/>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cxnSp>
        <p:nvCxnSpPr>
          <p:cNvPr id="98" name="直接箭头连接符 97"/>
          <p:cNvCxnSpPr/>
          <p:nvPr/>
        </p:nvCxnSpPr>
        <p:spPr>
          <a:xfrm flipV="1">
            <a:off x="5566470" y="3794066"/>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5858682" y="3498400"/>
            <a:ext cx="725662" cy="369332"/>
          </a:xfrm>
          <a:prstGeom prst="rect">
            <a:avLst/>
          </a:prstGeom>
          <a:noFill/>
        </p:spPr>
        <p:txBody>
          <a:bodyPr wrap="square" rtlCol="0">
            <a:spAutoFit/>
          </a:bodyPr>
          <a:lstStyle/>
          <a:p>
            <a:r>
              <a:rPr lang="en-US" altLang="zh-CN" dirty="0" smtClean="0"/>
              <a:t>5</a:t>
            </a:r>
            <a:endParaRPr lang="zh-CN" altLang="en-US" dirty="0"/>
          </a:p>
        </p:txBody>
      </p:sp>
      <p:sp>
        <p:nvSpPr>
          <p:cNvPr id="100" name="文本框 99"/>
          <p:cNvSpPr txBox="1"/>
          <p:nvPr/>
        </p:nvSpPr>
        <p:spPr>
          <a:xfrm>
            <a:off x="6083384" y="1687964"/>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101" name="曲线连接符 100"/>
          <p:cNvCxnSpPr>
            <a:stCxn id="77" idx="0"/>
          </p:cNvCxnSpPr>
          <p:nvPr/>
        </p:nvCxnSpPr>
        <p:spPr>
          <a:xfrm rot="16200000" flipV="1">
            <a:off x="7010679" y="1493676"/>
            <a:ext cx="807944" cy="85180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893003" y="2976669"/>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185538" y="2727862"/>
            <a:ext cx="515705" cy="97116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0965" y="331263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05" name="文本框 104"/>
          <p:cNvSpPr txBox="1"/>
          <p:nvPr/>
        </p:nvSpPr>
        <p:spPr>
          <a:xfrm>
            <a:off x="6200131" y="3000927"/>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106" name="直接箭头连接符 105"/>
          <p:cNvCxnSpPr/>
          <p:nvPr/>
        </p:nvCxnSpPr>
        <p:spPr>
          <a:xfrm flipV="1">
            <a:off x="6222012" y="1480515"/>
            <a:ext cx="520573" cy="96590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383412" y="1949672"/>
            <a:ext cx="319318" cy="369332"/>
          </a:xfrm>
          <a:prstGeom prst="rect">
            <a:avLst/>
          </a:prstGeom>
          <a:noFill/>
          <a:ln>
            <a:noFill/>
          </a:ln>
        </p:spPr>
        <p:txBody>
          <a:bodyPr wrap="none" rtlCol="0">
            <a:spAutoFit/>
          </a:bodyPr>
          <a:lstStyle/>
          <a:p>
            <a:r>
              <a:rPr lang="en-US" altLang="zh-CN" dirty="0">
                <a:solidFill>
                  <a:srgbClr val="7030A0"/>
                </a:solidFill>
              </a:rPr>
              <a:t>2</a:t>
            </a:r>
            <a:endParaRPr lang="zh-CN" altLang="en-US" dirty="0">
              <a:solidFill>
                <a:srgbClr val="7030A0"/>
              </a:solidFill>
            </a:endParaRPr>
          </a:p>
        </p:txBody>
      </p:sp>
      <p:cxnSp>
        <p:nvCxnSpPr>
          <p:cNvPr id="108" name="曲线连接符 107"/>
          <p:cNvCxnSpPr/>
          <p:nvPr/>
        </p:nvCxnSpPr>
        <p:spPr>
          <a:xfrm rot="16200000" flipV="1">
            <a:off x="6083990" y="554815"/>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929306" y="725812"/>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24" name="曲线连接符 23"/>
          <p:cNvCxnSpPr/>
          <p:nvPr/>
        </p:nvCxnSpPr>
        <p:spPr>
          <a:xfrm rot="10800000" flipV="1">
            <a:off x="6225022" y="2647376"/>
            <a:ext cx="1479755" cy="26140"/>
          </a:xfrm>
          <a:prstGeom prst="curvedConnector4">
            <a:avLst>
              <a:gd name="adj1" fmla="val 27938"/>
              <a:gd name="adj2" fmla="val 447927"/>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832294" y="2682836"/>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cxnSp>
        <p:nvCxnSpPr>
          <p:cNvPr id="4" name="曲线连接符 3"/>
          <p:cNvCxnSpPr>
            <a:stCxn id="73" idx="1"/>
            <a:endCxn id="69" idx="0"/>
          </p:cNvCxnSpPr>
          <p:nvPr/>
        </p:nvCxnSpPr>
        <p:spPr>
          <a:xfrm rot="10800000" flipV="1">
            <a:off x="5460811" y="2508217"/>
            <a:ext cx="469041" cy="1039381"/>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509803" y="2424590"/>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10" name="曲线连接符 9"/>
          <p:cNvCxnSpPr>
            <a:stCxn id="68" idx="4"/>
            <a:endCxn id="65" idx="1"/>
          </p:cNvCxnSpPr>
          <p:nvPr/>
        </p:nvCxnSpPr>
        <p:spPr>
          <a:xfrm rot="5400000" flipH="1">
            <a:off x="4135254" y="2632111"/>
            <a:ext cx="1415814" cy="1168028"/>
          </a:xfrm>
          <a:prstGeom prst="curvedConnector4">
            <a:avLst>
              <a:gd name="adj1" fmla="val -16146"/>
              <a:gd name="adj2" fmla="val 11957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3887346" y="3683066"/>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right)">
                                      <p:cBhvr>
                                        <p:cTn id="7" dur="500"/>
                                        <p:tgtEl>
                                          <p:spTgt spid="10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right)">
                                      <p:cBhvr>
                                        <p:cTn id="11" dur="500"/>
                                        <p:tgtEl>
                                          <p:spTgt spid="9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right)">
                                      <p:cBhvr>
                                        <p:cTn id="15" dur="500"/>
                                        <p:tgtEl>
                                          <p:spTgt spid="9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250" fill="hold"/>
                                        <p:tgtEl>
                                          <p:spTgt spid="79"/>
                                        </p:tgtEl>
                                        <p:attrNameLst>
                                          <p:attrName>stroke.color</p:attrName>
                                        </p:attrNameLst>
                                      </p:cBhvr>
                                      <p:to>
                                        <a:srgbClr val="7030A0"/>
                                      </p:to>
                                    </p:animClr>
                                    <p:set>
                                      <p:cBhvr>
                                        <p:cTn id="40" dur="250" fill="hold"/>
                                        <p:tgtEl>
                                          <p:spTgt spid="79"/>
                                        </p:tgtEl>
                                        <p:attrNameLst>
                                          <p:attrName>stroke.on</p:attrName>
                                        </p:attrNameLst>
                                      </p:cBhvr>
                                      <p:to>
                                        <p:strVal val="true"/>
                                      </p:to>
                                    </p:set>
                                  </p:childTnLst>
                                </p:cTn>
                              </p:par>
                            </p:childTnLst>
                          </p:cTn>
                        </p:par>
                        <p:par>
                          <p:cTn id="41" fill="hold">
                            <p:stCondLst>
                              <p:cond delay="500"/>
                            </p:stCondLst>
                            <p:childTnLst>
                              <p:par>
                                <p:cTn id="42" presetID="7" presetClass="emph" presetSubtype="2" fill="hold" nodeType="afterEffect">
                                  <p:stCondLst>
                                    <p:cond delay="0"/>
                                  </p:stCondLst>
                                  <p:childTnLst>
                                    <p:animClr clrSpc="rgb" dir="cw">
                                      <p:cBhvr>
                                        <p:cTn id="43" dur="250" fill="hold"/>
                                        <p:tgtEl>
                                          <p:spTgt spid="81"/>
                                        </p:tgtEl>
                                        <p:attrNameLst>
                                          <p:attrName>stroke.color</p:attrName>
                                        </p:attrNameLst>
                                      </p:cBhvr>
                                      <p:to>
                                        <a:srgbClr val="7030A0"/>
                                      </p:to>
                                    </p:animClr>
                                    <p:set>
                                      <p:cBhvr>
                                        <p:cTn id="44" dur="250" fill="hold"/>
                                        <p:tgtEl>
                                          <p:spTgt spid="81"/>
                                        </p:tgtEl>
                                        <p:attrNameLst>
                                          <p:attrName>stroke.on</p:attrName>
                                        </p:attrNameLst>
                                      </p:cBhvr>
                                      <p:to>
                                        <p:strVal val="true"/>
                                      </p:to>
                                    </p:set>
                                  </p:childTnLst>
                                </p:cTn>
                              </p:par>
                            </p:childTnLst>
                          </p:cTn>
                        </p:par>
                        <p:par>
                          <p:cTn id="45" fill="hold">
                            <p:stCondLst>
                              <p:cond delay="1000"/>
                            </p:stCondLst>
                            <p:childTnLst>
                              <p:par>
                                <p:cTn id="46" presetID="7" presetClass="emph" presetSubtype="2" fill="hold" nodeType="afterEffect">
                                  <p:stCondLst>
                                    <p:cond delay="0"/>
                                  </p:stCondLst>
                                  <p:childTnLst>
                                    <p:animClr clrSpc="rgb" dir="cw">
                                      <p:cBhvr>
                                        <p:cTn id="47" dur="250" fill="hold"/>
                                        <p:tgtEl>
                                          <p:spTgt spid="83"/>
                                        </p:tgtEl>
                                        <p:attrNameLst>
                                          <p:attrName>stroke.color</p:attrName>
                                        </p:attrNameLst>
                                      </p:cBhvr>
                                      <p:to>
                                        <a:srgbClr val="7030A0"/>
                                      </p:to>
                                    </p:animClr>
                                    <p:set>
                                      <p:cBhvr>
                                        <p:cTn id="48" dur="250" fill="hold"/>
                                        <p:tgtEl>
                                          <p:spTgt spid="8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0" grpId="0"/>
      <p:bldP spid="57"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08196"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269974" y="129881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269859" y="36094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01243" y="132769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964152" y="239979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01243" y="36712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649604"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4259147"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20925" y="123701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20810" y="354759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652194" y="126589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5929851"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652194" y="360940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00555"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010" y="317343"/>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6+4+1+3+2</a:t>
            </a:r>
            <a:endParaRPr lang="zh-CN" altLang="en-US" dirty="0"/>
          </a:p>
        </p:txBody>
      </p:sp>
      <p:cxnSp>
        <p:nvCxnSpPr>
          <p:cNvPr id="78" name="直接箭头连接符 77"/>
          <p:cNvCxnSpPr/>
          <p:nvPr/>
        </p:nvCxnSpPr>
        <p:spPr>
          <a:xfrm flipV="1">
            <a:off x="4503880" y="1528046"/>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465512" y="2699985"/>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393900" y="162738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6950085" y="2722408"/>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V="1">
            <a:off x="6295043" y="2508614"/>
            <a:ext cx="1339711" cy="4355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19581" y="1912334"/>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736713" y="2969406"/>
            <a:ext cx="481421" cy="369332"/>
          </a:xfrm>
          <a:prstGeom prst="rect">
            <a:avLst/>
          </a:prstGeom>
          <a:noFill/>
        </p:spPr>
        <p:txBody>
          <a:bodyPr wrap="square" rtlCol="0">
            <a:spAutoFit/>
          </a:bodyPr>
          <a:lstStyle/>
          <a:p>
            <a:r>
              <a:rPr lang="en-US" altLang="zh-CN" dirty="0">
                <a:solidFill>
                  <a:srgbClr val="7030A0"/>
                </a:solidFill>
              </a:rPr>
              <a:t>15</a:t>
            </a:r>
            <a:endParaRPr lang="zh-CN" altLang="en-US" dirty="0">
              <a:solidFill>
                <a:srgbClr val="7030A0"/>
              </a:solidFill>
            </a:endParaRPr>
          </a:p>
        </p:txBody>
      </p:sp>
      <p:sp>
        <p:nvSpPr>
          <p:cNvPr id="87" name="文本框 86"/>
          <p:cNvSpPr txBox="1"/>
          <p:nvPr/>
        </p:nvSpPr>
        <p:spPr>
          <a:xfrm>
            <a:off x="4938417" y="2284597"/>
            <a:ext cx="725662" cy="369332"/>
          </a:xfrm>
          <a:prstGeom prst="rect">
            <a:avLst/>
          </a:prstGeom>
          <a:noFill/>
        </p:spPr>
        <p:txBody>
          <a:bodyPr wrap="square" rtlCol="0">
            <a:spAutoFit/>
          </a:bodyPr>
          <a:lstStyle/>
          <a:p>
            <a:r>
              <a:rPr lang="en-US" altLang="zh-CN" dirty="0" smtClean="0"/>
              <a:t>4</a:t>
            </a:r>
            <a:endParaRPr lang="zh-CN" altLang="en-US" dirty="0"/>
          </a:p>
        </p:txBody>
      </p:sp>
      <p:sp>
        <p:nvSpPr>
          <p:cNvPr id="89" name="文本框 88"/>
          <p:cNvSpPr txBox="1"/>
          <p:nvPr/>
        </p:nvSpPr>
        <p:spPr>
          <a:xfrm>
            <a:off x="6819399" y="2212013"/>
            <a:ext cx="725662"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91" name="文本框 90"/>
          <p:cNvSpPr txBox="1"/>
          <p:nvPr/>
        </p:nvSpPr>
        <p:spPr>
          <a:xfrm>
            <a:off x="7182246" y="2929215"/>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cxnSp>
        <p:nvCxnSpPr>
          <p:cNvPr id="92" name="曲线连接符 91"/>
          <p:cNvCxnSpPr/>
          <p:nvPr/>
        </p:nvCxnSpPr>
        <p:spPr>
          <a:xfrm rot="5400000">
            <a:off x="6116264" y="1669024"/>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465653" y="142168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94" name="曲线连接符 93"/>
          <p:cNvCxnSpPr/>
          <p:nvPr/>
        </p:nvCxnSpPr>
        <p:spPr>
          <a:xfrm rot="16200000" flipV="1">
            <a:off x="5388451" y="1708442"/>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626278" y="175744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364905" y="1421684"/>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09089" y="1428785"/>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cxnSp>
        <p:nvCxnSpPr>
          <p:cNvPr id="98" name="直接箭头连接符 97"/>
          <p:cNvCxnSpPr/>
          <p:nvPr/>
        </p:nvCxnSpPr>
        <p:spPr>
          <a:xfrm flipV="1">
            <a:off x="5566470" y="3794066"/>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5858682" y="3498400"/>
            <a:ext cx="725662" cy="369332"/>
          </a:xfrm>
          <a:prstGeom prst="rect">
            <a:avLst/>
          </a:prstGeom>
          <a:noFill/>
        </p:spPr>
        <p:txBody>
          <a:bodyPr wrap="square" rtlCol="0">
            <a:spAutoFit/>
          </a:bodyPr>
          <a:lstStyle/>
          <a:p>
            <a:r>
              <a:rPr lang="en-US" altLang="zh-CN" dirty="0" smtClean="0"/>
              <a:t>5</a:t>
            </a:r>
            <a:endParaRPr lang="zh-CN" altLang="en-US" dirty="0"/>
          </a:p>
        </p:txBody>
      </p:sp>
      <p:sp>
        <p:nvSpPr>
          <p:cNvPr id="100" name="文本框 99"/>
          <p:cNvSpPr txBox="1"/>
          <p:nvPr/>
        </p:nvSpPr>
        <p:spPr>
          <a:xfrm>
            <a:off x="6083384" y="1687964"/>
            <a:ext cx="319318" cy="369332"/>
          </a:xfrm>
          <a:prstGeom prst="rect">
            <a:avLst/>
          </a:prstGeom>
          <a:noFill/>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101" name="曲线连接符 100"/>
          <p:cNvCxnSpPr>
            <a:stCxn id="77" idx="0"/>
          </p:cNvCxnSpPr>
          <p:nvPr/>
        </p:nvCxnSpPr>
        <p:spPr>
          <a:xfrm rot="16200000" flipV="1">
            <a:off x="7010679" y="1493676"/>
            <a:ext cx="807944" cy="85180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893003" y="2976669"/>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185538" y="2727862"/>
            <a:ext cx="515705" cy="971162"/>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0965" y="331263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05" name="文本框 104"/>
          <p:cNvSpPr txBox="1"/>
          <p:nvPr/>
        </p:nvSpPr>
        <p:spPr>
          <a:xfrm>
            <a:off x="6200131" y="3000927"/>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106" name="直接箭头连接符 105"/>
          <p:cNvCxnSpPr/>
          <p:nvPr/>
        </p:nvCxnSpPr>
        <p:spPr>
          <a:xfrm flipV="1">
            <a:off x="6222012" y="1579976"/>
            <a:ext cx="504142" cy="866443"/>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383412" y="1949672"/>
            <a:ext cx="312906" cy="369332"/>
          </a:xfrm>
          <a:prstGeom prst="rect">
            <a:avLst/>
          </a:prstGeom>
          <a:noFill/>
          <a:ln>
            <a:noFill/>
          </a:ln>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108" name="曲线连接符 107"/>
          <p:cNvCxnSpPr/>
          <p:nvPr/>
        </p:nvCxnSpPr>
        <p:spPr>
          <a:xfrm rot="16200000" flipV="1">
            <a:off x="6083990" y="554815"/>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929306" y="725812"/>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24" name="曲线连接符 23"/>
          <p:cNvCxnSpPr/>
          <p:nvPr/>
        </p:nvCxnSpPr>
        <p:spPr>
          <a:xfrm rot="10800000" flipV="1">
            <a:off x="6225022" y="2647376"/>
            <a:ext cx="1479755" cy="26140"/>
          </a:xfrm>
          <a:prstGeom prst="curvedConnector4">
            <a:avLst>
              <a:gd name="adj1" fmla="val 27938"/>
              <a:gd name="adj2" fmla="val 447927"/>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832294" y="2682836"/>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4" name="曲线连接符 3"/>
          <p:cNvCxnSpPr>
            <a:stCxn id="73" idx="1"/>
            <a:endCxn id="69" idx="0"/>
          </p:cNvCxnSpPr>
          <p:nvPr/>
        </p:nvCxnSpPr>
        <p:spPr>
          <a:xfrm rot="10800000" flipV="1">
            <a:off x="5460811" y="2508217"/>
            <a:ext cx="469041" cy="1039381"/>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509803" y="2424590"/>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a:stCxn id="68" idx="4"/>
            <a:endCxn id="65" idx="1"/>
          </p:cNvCxnSpPr>
          <p:nvPr/>
        </p:nvCxnSpPr>
        <p:spPr>
          <a:xfrm rot="5400000" flipH="1">
            <a:off x="4135254" y="2632111"/>
            <a:ext cx="1415814" cy="1168028"/>
          </a:xfrm>
          <a:prstGeom prst="curvedConnector4">
            <a:avLst>
              <a:gd name="adj1" fmla="val -16146"/>
              <a:gd name="adj2" fmla="val 11957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3887346" y="3683066"/>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250"/>
                                        <p:tgtEl>
                                          <p:spTgt spid="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250"/>
                                        <p:tgtEl>
                                          <p:spTgt spid="11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25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right)">
                                      <p:cBhvr>
                                        <p:cTn id="19" dur="250"/>
                                        <p:tgtEl>
                                          <p:spTgt spid="5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25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right)">
                                      <p:cBhvr>
                                        <p:cTn id="27" dur="25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50" fill="hold"/>
                                        <p:tgtEl>
                                          <p:spTgt spid="79"/>
                                        </p:tgtEl>
                                        <p:attrNameLst>
                                          <p:attrName>stroke.color</p:attrName>
                                        </p:attrNameLst>
                                      </p:cBhvr>
                                      <p:to>
                                        <a:schemeClr val="accent2"/>
                                      </p:to>
                                    </p:animClr>
                                    <p:set>
                                      <p:cBhvr>
                                        <p:cTn id="32" dur="250" fill="hold"/>
                                        <p:tgtEl>
                                          <p:spTgt spid="79"/>
                                        </p:tgtEl>
                                        <p:attrNameLst>
                                          <p:attrName>stroke.on</p:attrName>
                                        </p:attrNameLst>
                                      </p:cBhvr>
                                      <p:to>
                                        <p:strVal val="true"/>
                                      </p:to>
                                    </p:set>
                                  </p:childTnLst>
                                </p:cTn>
                              </p:par>
                            </p:childTnLst>
                          </p:cTn>
                        </p:par>
                        <p:par>
                          <p:cTn id="33" fill="hold">
                            <p:stCondLst>
                              <p:cond delay="500"/>
                            </p:stCondLst>
                            <p:childTnLst>
                              <p:par>
                                <p:cTn id="34" presetID="7" presetClass="emph" presetSubtype="2" fill="hold" nodeType="afterEffect">
                                  <p:stCondLst>
                                    <p:cond delay="0"/>
                                  </p:stCondLst>
                                  <p:childTnLst>
                                    <p:animClr clrSpc="rgb" dir="cw">
                                      <p:cBhvr>
                                        <p:cTn id="35" dur="250" fill="hold"/>
                                        <p:tgtEl>
                                          <p:spTgt spid="98"/>
                                        </p:tgtEl>
                                        <p:attrNameLst>
                                          <p:attrName>stroke.color</p:attrName>
                                        </p:attrNameLst>
                                      </p:cBhvr>
                                      <p:to>
                                        <a:schemeClr val="accent2"/>
                                      </p:to>
                                    </p:animClr>
                                    <p:set>
                                      <p:cBhvr>
                                        <p:cTn id="36" dur="250" fill="hold"/>
                                        <p:tgtEl>
                                          <p:spTgt spid="98"/>
                                        </p:tgtEl>
                                        <p:attrNameLst>
                                          <p:attrName>stroke.on</p:attrName>
                                        </p:attrNameLst>
                                      </p:cBhvr>
                                      <p:to>
                                        <p:strVal val="true"/>
                                      </p:to>
                                    </p:set>
                                  </p:childTnLst>
                                </p:cTn>
                              </p:par>
                            </p:childTnLst>
                          </p:cTn>
                        </p:par>
                        <p:par>
                          <p:cTn id="37" fill="hold">
                            <p:stCondLst>
                              <p:cond delay="1000"/>
                            </p:stCondLst>
                            <p:childTnLst>
                              <p:par>
                                <p:cTn id="38" presetID="7" presetClass="emph" presetSubtype="2" fill="hold" nodeType="afterEffect">
                                  <p:stCondLst>
                                    <p:cond delay="0"/>
                                  </p:stCondLst>
                                  <p:childTnLst>
                                    <p:animClr clrSpc="rgb" dir="cw">
                                      <p:cBhvr>
                                        <p:cTn id="39" dur="250" fill="hold"/>
                                        <p:tgtEl>
                                          <p:spTgt spid="103"/>
                                        </p:tgtEl>
                                        <p:attrNameLst>
                                          <p:attrName>stroke.color</p:attrName>
                                        </p:attrNameLst>
                                      </p:cBhvr>
                                      <p:to>
                                        <a:schemeClr val="accent2"/>
                                      </p:to>
                                    </p:animClr>
                                    <p:set>
                                      <p:cBhvr>
                                        <p:cTn id="40" dur="250" fill="hold"/>
                                        <p:tgtEl>
                                          <p:spTgt spid="103"/>
                                        </p:tgtEl>
                                        <p:attrNameLst>
                                          <p:attrName>stroke.on</p:attrName>
                                        </p:attrNameLst>
                                      </p:cBhvr>
                                      <p:to>
                                        <p:strVal val="true"/>
                                      </p:to>
                                    </p:set>
                                  </p:childTnLst>
                                </p:cTn>
                              </p:par>
                            </p:childTnLst>
                          </p:cTn>
                        </p:par>
                        <p:par>
                          <p:cTn id="41" fill="hold">
                            <p:stCondLst>
                              <p:cond delay="1500"/>
                            </p:stCondLst>
                            <p:childTnLst>
                              <p:par>
                                <p:cTn id="42" presetID="7" presetClass="emph" presetSubtype="2" fill="hold" nodeType="afterEffect">
                                  <p:stCondLst>
                                    <p:cond delay="0"/>
                                  </p:stCondLst>
                                  <p:childTnLst>
                                    <p:animClr clrSpc="rgb" dir="cw">
                                      <p:cBhvr>
                                        <p:cTn id="43" dur="250" fill="hold"/>
                                        <p:tgtEl>
                                          <p:spTgt spid="83"/>
                                        </p:tgtEl>
                                        <p:attrNameLst>
                                          <p:attrName>stroke.color</p:attrName>
                                        </p:attrNameLst>
                                      </p:cBhvr>
                                      <p:to>
                                        <a:schemeClr val="accent2"/>
                                      </p:to>
                                    </p:animClr>
                                    <p:set>
                                      <p:cBhvr>
                                        <p:cTn id="44" dur="250" fill="hold"/>
                                        <p:tgtEl>
                                          <p:spTgt spid="8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57" grpId="0"/>
      <p:bldP spid="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08196"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269974" y="129881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269859" y="36094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01243" y="132769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964152" y="239979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01243" y="36712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649604"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4259147"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20925" y="123701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20810" y="354759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652194" y="126589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5929851"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652194" y="360940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00555"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010" y="317343"/>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6+4+1+3+2+1</a:t>
            </a:r>
            <a:endParaRPr lang="zh-CN" altLang="en-US" dirty="0"/>
          </a:p>
        </p:txBody>
      </p:sp>
      <p:cxnSp>
        <p:nvCxnSpPr>
          <p:cNvPr id="78" name="直接箭头连接符 77"/>
          <p:cNvCxnSpPr/>
          <p:nvPr/>
        </p:nvCxnSpPr>
        <p:spPr>
          <a:xfrm flipV="1">
            <a:off x="4503880" y="1528046"/>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465512" y="2699985"/>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393900" y="162738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6950085" y="2722408"/>
            <a:ext cx="803487" cy="9554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19581" y="1912334"/>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736713" y="2969406"/>
            <a:ext cx="481421" cy="369332"/>
          </a:xfrm>
          <a:prstGeom prst="rect">
            <a:avLst/>
          </a:prstGeom>
          <a:noFill/>
        </p:spPr>
        <p:txBody>
          <a:bodyPr wrap="square" rtlCol="0">
            <a:spAutoFit/>
          </a:bodyPr>
          <a:lstStyle/>
          <a:p>
            <a:r>
              <a:rPr lang="en-US" altLang="zh-CN" dirty="0">
                <a:solidFill>
                  <a:srgbClr val="7030A0"/>
                </a:solidFill>
              </a:rPr>
              <a:t>14</a:t>
            </a:r>
            <a:endParaRPr lang="zh-CN" altLang="en-US" dirty="0">
              <a:solidFill>
                <a:srgbClr val="7030A0"/>
              </a:solidFill>
            </a:endParaRPr>
          </a:p>
        </p:txBody>
      </p:sp>
      <p:sp>
        <p:nvSpPr>
          <p:cNvPr id="87" name="文本框 86"/>
          <p:cNvSpPr txBox="1"/>
          <p:nvPr/>
        </p:nvSpPr>
        <p:spPr>
          <a:xfrm>
            <a:off x="4938417" y="2284597"/>
            <a:ext cx="725662" cy="369332"/>
          </a:xfrm>
          <a:prstGeom prst="rect">
            <a:avLst/>
          </a:prstGeom>
          <a:noFill/>
        </p:spPr>
        <p:txBody>
          <a:bodyPr wrap="square" rtlCol="0">
            <a:spAutoFit/>
          </a:bodyPr>
          <a:lstStyle/>
          <a:p>
            <a:r>
              <a:rPr lang="en-US" altLang="zh-CN" dirty="0" smtClean="0"/>
              <a:t>4</a:t>
            </a:r>
            <a:endParaRPr lang="zh-CN" altLang="en-US" dirty="0"/>
          </a:p>
        </p:txBody>
      </p:sp>
      <p:sp>
        <p:nvSpPr>
          <p:cNvPr id="91" name="文本框 90"/>
          <p:cNvSpPr txBox="1"/>
          <p:nvPr/>
        </p:nvSpPr>
        <p:spPr>
          <a:xfrm>
            <a:off x="7182246" y="2929215"/>
            <a:ext cx="448648" cy="369332"/>
          </a:xfrm>
          <a:prstGeom prst="rect">
            <a:avLst/>
          </a:prstGeom>
          <a:noFill/>
        </p:spPr>
        <p:txBody>
          <a:bodyPr wrap="square" rtlCol="0">
            <a:spAutoFit/>
          </a:bodyPr>
          <a:lstStyle/>
          <a:p>
            <a:r>
              <a:rPr lang="en-US" altLang="zh-CN" dirty="0">
                <a:solidFill>
                  <a:srgbClr val="7030A0"/>
                </a:solidFill>
              </a:rPr>
              <a:t>6</a:t>
            </a:r>
            <a:endParaRPr lang="zh-CN" altLang="en-US" dirty="0">
              <a:solidFill>
                <a:srgbClr val="7030A0"/>
              </a:solidFill>
            </a:endParaRPr>
          </a:p>
        </p:txBody>
      </p:sp>
      <p:cxnSp>
        <p:nvCxnSpPr>
          <p:cNvPr id="92" name="曲线连接符 91"/>
          <p:cNvCxnSpPr/>
          <p:nvPr/>
        </p:nvCxnSpPr>
        <p:spPr>
          <a:xfrm rot="5400000">
            <a:off x="6116264" y="1669024"/>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465653" y="142168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94" name="曲线连接符 93"/>
          <p:cNvCxnSpPr/>
          <p:nvPr/>
        </p:nvCxnSpPr>
        <p:spPr>
          <a:xfrm rot="16200000" flipV="1">
            <a:off x="5388451" y="1708442"/>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626278" y="175744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364905" y="1421684"/>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09089" y="1428785"/>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cxnSp>
        <p:nvCxnSpPr>
          <p:cNvPr id="98" name="直接箭头连接符 97"/>
          <p:cNvCxnSpPr/>
          <p:nvPr/>
        </p:nvCxnSpPr>
        <p:spPr>
          <a:xfrm flipV="1">
            <a:off x="5584491" y="3902435"/>
            <a:ext cx="1085724" cy="1168"/>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5936696" y="3645868"/>
            <a:ext cx="725662"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100" name="文本框 99"/>
          <p:cNvSpPr txBox="1"/>
          <p:nvPr/>
        </p:nvSpPr>
        <p:spPr>
          <a:xfrm>
            <a:off x="6083384" y="1687964"/>
            <a:ext cx="319318" cy="369332"/>
          </a:xfrm>
          <a:prstGeom prst="rect">
            <a:avLst/>
          </a:prstGeom>
          <a:noFill/>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101" name="曲线连接符 100"/>
          <p:cNvCxnSpPr>
            <a:stCxn id="77" idx="0"/>
          </p:cNvCxnSpPr>
          <p:nvPr/>
        </p:nvCxnSpPr>
        <p:spPr>
          <a:xfrm rot="16200000" flipV="1">
            <a:off x="7010679" y="1493676"/>
            <a:ext cx="807944" cy="85180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893003" y="2976669"/>
            <a:ext cx="1094081" cy="674726"/>
          </a:xfrm>
          <a:prstGeom prst="curvedConnector2">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185538" y="2727862"/>
            <a:ext cx="515705" cy="971162"/>
          </a:xfrm>
          <a:prstGeom prst="straightConnector1">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0965" y="331263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05" name="文本框 104"/>
          <p:cNvSpPr txBox="1"/>
          <p:nvPr/>
        </p:nvSpPr>
        <p:spPr>
          <a:xfrm>
            <a:off x="6456456" y="2948996"/>
            <a:ext cx="319318" cy="369332"/>
          </a:xfrm>
          <a:prstGeom prst="rect">
            <a:avLst/>
          </a:prstGeom>
          <a:noFill/>
        </p:spPr>
        <p:txBody>
          <a:bodyPr wrap="none" rtlCol="0">
            <a:spAutoFit/>
          </a:bodyPr>
          <a:lstStyle/>
          <a:p>
            <a:r>
              <a:rPr lang="en-US" altLang="zh-CN" dirty="0">
                <a:solidFill>
                  <a:srgbClr val="7030A0"/>
                </a:solidFill>
              </a:rPr>
              <a:t>3</a:t>
            </a:r>
            <a:endParaRPr lang="zh-CN" altLang="en-US" dirty="0">
              <a:solidFill>
                <a:srgbClr val="7030A0"/>
              </a:solidFill>
            </a:endParaRPr>
          </a:p>
        </p:txBody>
      </p:sp>
      <p:cxnSp>
        <p:nvCxnSpPr>
          <p:cNvPr id="106" name="直接箭头连接符 105"/>
          <p:cNvCxnSpPr/>
          <p:nvPr/>
        </p:nvCxnSpPr>
        <p:spPr>
          <a:xfrm flipV="1">
            <a:off x="6222012" y="1480515"/>
            <a:ext cx="520573" cy="96590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383412" y="1949672"/>
            <a:ext cx="312906" cy="369332"/>
          </a:xfrm>
          <a:prstGeom prst="rect">
            <a:avLst/>
          </a:prstGeom>
          <a:noFill/>
          <a:ln>
            <a:noFill/>
          </a:ln>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108" name="曲线连接符 107"/>
          <p:cNvCxnSpPr/>
          <p:nvPr/>
        </p:nvCxnSpPr>
        <p:spPr>
          <a:xfrm rot="16200000" flipV="1">
            <a:off x="6083990" y="554815"/>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929306" y="725812"/>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24" name="曲线连接符 23"/>
          <p:cNvCxnSpPr>
            <a:stCxn id="77" idx="1"/>
          </p:cNvCxnSpPr>
          <p:nvPr/>
        </p:nvCxnSpPr>
        <p:spPr>
          <a:xfrm rot="10800000" flipV="1">
            <a:off x="6225023" y="2508218"/>
            <a:ext cx="1375532" cy="165298"/>
          </a:xfrm>
          <a:prstGeom prst="curvedConnector3">
            <a:avLst>
              <a:gd name="adj1" fmla="val 50000"/>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938890" y="2556182"/>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4" name="曲线连接符 3"/>
          <p:cNvCxnSpPr>
            <a:stCxn id="73" idx="1"/>
            <a:endCxn id="69" idx="0"/>
          </p:cNvCxnSpPr>
          <p:nvPr/>
        </p:nvCxnSpPr>
        <p:spPr>
          <a:xfrm rot="10800000" flipV="1">
            <a:off x="5460811" y="2508217"/>
            <a:ext cx="469041" cy="103938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509803" y="2424590"/>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a:stCxn id="68" idx="4"/>
            <a:endCxn id="65" idx="1"/>
          </p:cNvCxnSpPr>
          <p:nvPr/>
        </p:nvCxnSpPr>
        <p:spPr>
          <a:xfrm rot="5400000" flipH="1">
            <a:off x="4135254" y="2632111"/>
            <a:ext cx="1415814" cy="1168028"/>
          </a:xfrm>
          <a:prstGeom prst="curvedConnector4">
            <a:avLst>
              <a:gd name="adj1" fmla="val -16146"/>
              <a:gd name="adj2" fmla="val 119571"/>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3887346" y="3683066"/>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5" name="曲线连接符 4"/>
          <p:cNvCxnSpPr>
            <a:stCxn id="72" idx="4"/>
            <a:endCxn id="75" idx="1"/>
          </p:cNvCxnSpPr>
          <p:nvPr/>
        </p:nvCxnSpPr>
        <p:spPr>
          <a:xfrm rot="16200000" flipH="1">
            <a:off x="5847012" y="2988884"/>
            <a:ext cx="1079638" cy="530726"/>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947478" y="3107524"/>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cxnSp>
        <p:nvCxnSpPr>
          <p:cNvPr id="8" name="曲线连接符 7"/>
          <p:cNvCxnSpPr>
            <a:stCxn id="74" idx="4"/>
            <a:endCxn id="69" idx="2"/>
          </p:cNvCxnSpPr>
          <p:nvPr/>
        </p:nvCxnSpPr>
        <p:spPr>
          <a:xfrm rot="5400000" flipH="1">
            <a:off x="6125234" y="3252508"/>
            <a:ext cx="68902" cy="1397749"/>
          </a:xfrm>
          <a:prstGeom prst="curvedConnector3">
            <a:avLst>
              <a:gd name="adj1" fmla="val -331776"/>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065060" y="4159635"/>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500"/>
                                        <p:tgtEl>
                                          <p:spTgt spid="11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250" fill="hold"/>
                                        <p:tgtEl>
                                          <p:spTgt spid="79"/>
                                        </p:tgtEl>
                                        <p:attrNameLst>
                                          <p:attrName>stroke.color</p:attrName>
                                        </p:attrNameLst>
                                      </p:cBhvr>
                                      <p:to>
                                        <a:srgbClr val="7030A0"/>
                                      </p:to>
                                    </p:animClr>
                                    <p:set>
                                      <p:cBhvr>
                                        <p:cTn id="40" dur="250" fill="hold"/>
                                        <p:tgtEl>
                                          <p:spTgt spid="79"/>
                                        </p:tgtEl>
                                        <p:attrNameLst>
                                          <p:attrName>stroke.on</p:attrName>
                                        </p:attrNameLst>
                                      </p:cBhvr>
                                      <p:to>
                                        <p:strVal val="true"/>
                                      </p:to>
                                    </p:set>
                                  </p:childTnLst>
                                </p:cTn>
                              </p:par>
                            </p:childTnLst>
                          </p:cTn>
                        </p:par>
                        <p:par>
                          <p:cTn id="41" fill="hold">
                            <p:stCondLst>
                              <p:cond delay="500"/>
                            </p:stCondLst>
                            <p:childTnLst>
                              <p:par>
                                <p:cTn id="42" presetID="7" presetClass="emph" presetSubtype="2" fill="hold" nodeType="afterEffect">
                                  <p:stCondLst>
                                    <p:cond delay="0"/>
                                  </p:stCondLst>
                                  <p:childTnLst>
                                    <p:animClr clrSpc="rgb" dir="cw">
                                      <p:cBhvr>
                                        <p:cTn id="43" dur="250" fill="hold"/>
                                        <p:tgtEl>
                                          <p:spTgt spid="98"/>
                                        </p:tgtEl>
                                        <p:attrNameLst>
                                          <p:attrName>stroke.color</p:attrName>
                                        </p:attrNameLst>
                                      </p:cBhvr>
                                      <p:to>
                                        <a:srgbClr val="7030A0"/>
                                      </p:to>
                                    </p:animClr>
                                    <p:set>
                                      <p:cBhvr>
                                        <p:cTn id="44" dur="250" fill="hold"/>
                                        <p:tgtEl>
                                          <p:spTgt spid="98"/>
                                        </p:tgtEl>
                                        <p:attrNameLst>
                                          <p:attrName>stroke.on</p:attrName>
                                        </p:attrNameLst>
                                      </p:cBhvr>
                                      <p:to>
                                        <p:strVal val="true"/>
                                      </p:to>
                                    </p:set>
                                  </p:childTnLst>
                                </p:cTn>
                              </p:par>
                            </p:childTnLst>
                          </p:cTn>
                        </p:par>
                        <p:par>
                          <p:cTn id="45" fill="hold">
                            <p:stCondLst>
                              <p:cond delay="1000"/>
                            </p:stCondLst>
                            <p:childTnLst>
                              <p:par>
                                <p:cTn id="46" presetID="7" presetClass="emph" presetSubtype="2" fill="hold" nodeType="afterEffect">
                                  <p:stCondLst>
                                    <p:cond delay="0"/>
                                  </p:stCondLst>
                                  <p:childTnLst>
                                    <p:animClr clrSpc="rgb" dir="cw">
                                      <p:cBhvr>
                                        <p:cTn id="47" dur="250" fill="hold"/>
                                        <p:tgtEl>
                                          <p:spTgt spid="82"/>
                                        </p:tgtEl>
                                        <p:attrNameLst>
                                          <p:attrName>stroke.color</p:attrName>
                                        </p:attrNameLst>
                                      </p:cBhvr>
                                      <p:to>
                                        <a:srgbClr val="7030A0"/>
                                      </p:to>
                                    </p:animClr>
                                    <p:set>
                                      <p:cBhvr>
                                        <p:cTn id="48" dur="250" fill="hold"/>
                                        <p:tgtEl>
                                          <p:spTgt spid="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3" grpId="0"/>
      <p:bldP spid="54"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小结：三</a:t>
            </a:r>
            <a:r>
              <a:rPr lang="zh-CN" altLang="en-US" dirty="0"/>
              <a:t>个基本的</a:t>
            </a:r>
            <a:r>
              <a:rPr lang="zh-CN" altLang="en-US" dirty="0" smtClean="0"/>
              <a:t>性质</a:t>
            </a:r>
            <a:endParaRPr lang="zh-CN" altLang="en-US" dirty="0"/>
          </a:p>
        </p:txBody>
      </p:sp>
      <p:sp>
        <p:nvSpPr>
          <p:cNvPr id="3" name="内容占位符 2"/>
          <p:cNvSpPr>
            <a:spLocks noGrp="1"/>
          </p:cNvSpPr>
          <p:nvPr>
            <p:ph idx="1"/>
          </p:nvPr>
        </p:nvSpPr>
        <p:spPr/>
        <p:txBody>
          <a:bodyPr/>
          <a:lstStyle/>
          <a:p>
            <a:r>
              <a:rPr lang="zh-CN" altLang="en-US" dirty="0"/>
              <a:t>对于任意一个时刻，设</a:t>
            </a:r>
            <a:r>
              <a:rPr lang="en-US" altLang="zh-CN" dirty="0"/>
              <a:t>f(</a:t>
            </a:r>
            <a:r>
              <a:rPr lang="en-US" altLang="zh-CN" dirty="0" err="1"/>
              <a:t>u,v</a:t>
            </a:r>
            <a:r>
              <a:rPr lang="en-US" altLang="zh-CN" dirty="0"/>
              <a:t>)</a:t>
            </a:r>
            <a:r>
              <a:rPr lang="zh-CN" altLang="en-US" dirty="0"/>
              <a:t>实际流量，则整个图</a:t>
            </a:r>
            <a:r>
              <a:rPr lang="en-US" altLang="zh-CN" dirty="0"/>
              <a:t>G</a:t>
            </a:r>
            <a:r>
              <a:rPr lang="zh-CN" altLang="en-US" dirty="0"/>
              <a:t>的流网络满足</a:t>
            </a:r>
            <a:r>
              <a:rPr lang="en-US" altLang="zh-CN" dirty="0"/>
              <a:t>3</a:t>
            </a:r>
            <a:r>
              <a:rPr lang="zh-CN" altLang="en-US" dirty="0"/>
              <a:t>个性质</a:t>
            </a:r>
            <a:r>
              <a:rPr lang="zh-CN" altLang="en-US" dirty="0" smtClean="0"/>
              <a:t>：</a:t>
            </a:r>
            <a:endParaRPr lang="en-US" altLang="zh-CN" dirty="0" smtClean="0"/>
          </a:p>
          <a:p>
            <a:pPr marL="400050" lvl="1" indent="0">
              <a:buNone/>
            </a:pPr>
            <a:r>
              <a:rPr lang="en-US" altLang="zh-CN" dirty="0" smtClean="0"/>
              <a:t>1</a:t>
            </a:r>
            <a:r>
              <a:rPr lang="en-US" altLang="zh-CN" dirty="0"/>
              <a:t>. </a:t>
            </a:r>
            <a:r>
              <a:rPr lang="zh-CN" altLang="en-US" dirty="0"/>
              <a:t>容量限制：对任意</a:t>
            </a:r>
            <a:r>
              <a:rPr lang="en-US" altLang="zh-CN" dirty="0" err="1"/>
              <a:t>u,v∈V</a:t>
            </a:r>
            <a:r>
              <a:rPr lang="zh-CN" altLang="en-US" dirty="0"/>
              <a:t>，</a:t>
            </a:r>
            <a:r>
              <a:rPr lang="en-US" altLang="zh-CN" dirty="0"/>
              <a:t>f(</a:t>
            </a:r>
            <a:r>
              <a:rPr lang="en-US" altLang="zh-CN" dirty="0" err="1"/>
              <a:t>u,v</a:t>
            </a:r>
            <a:r>
              <a:rPr lang="en-US" altLang="zh-CN" dirty="0"/>
              <a:t>)≤c(</a:t>
            </a:r>
            <a:r>
              <a:rPr lang="en-US" altLang="zh-CN" dirty="0" err="1"/>
              <a:t>u,v</a:t>
            </a:r>
            <a:r>
              <a:rPr lang="en-US" altLang="zh-CN" dirty="0"/>
              <a:t>)</a:t>
            </a:r>
            <a:r>
              <a:rPr lang="zh-CN" altLang="en-US" dirty="0" smtClean="0"/>
              <a:t>。</a:t>
            </a:r>
            <a:endParaRPr lang="en-US" altLang="zh-CN" dirty="0" smtClean="0"/>
          </a:p>
          <a:p>
            <a:pPr marL="400050" lvl="1" indent="0">
              <a:buNone/>
            </a:pPr>
            <a:r>
              <a:rPr lang="en-US" altLang="zh-CN" dirty="0" smtClean="0"/>
              <a:t>2</a:t>
            </a:r>
            <a:r>
              <a:rPr lang="en-US" altLang="zh-CN" dirty="0"/>
              <a:t>. </a:t>
            </a:r>
            <a:r>
              <a:rPr lang="zh-CN" altLang="en-US" dirty="0"/>
              <a:t>反对称性：对任意</a:t>
            </a:r>
            <a:r>
              <a:rPr lang="en-US" altLang="zh-CN" dirty="0" err="1"/>
              <a:t>u,v∈V</a:t>
            </a:r>
            <a:r>
              <a:rPr lang="zh-CN" altLang="en-US" dirty="0"/>
              <a:t>，</a:t>
            </a:r>
            <a:r>
              <a:rPr lang="en-US" altLang="zh-CN" dirty="0"/>
              <a:t>f(</a:t>
            </a:r>
            <a:r>
              <a:rPr lang="en-US" altLang="zh-CN" dirty="0" err="1"/>
              <a:t>u,v</a:t>
            </a:r>
            <a:r>
              <a:rPr lang="en-US" altLang="zh-CN" dirty="0"/>
              <a:t>) = -f(</a:t>
            </a:r>
            <a:r>
              <a:rPr lang="en-US" altLang="zh-CN" dirty="0" err="1"/>
              <a:t>v,u</a:t>
            </a:r>
            <a:r>
              <a:rPr lang="en-US" altLang="zh-CN" dirty="0"/>
              <a:t>)</a:t>
            </a:r>
            <a:r>
              <a:rPr lang="zh-CN" altLang="en-US" dirty="0"/>
              <a:t>。</a:t>
            </a:r>
            <a:r>
              <a:rPr lang="zh-CN" altLang="en-US" dirty="0" smtClean="0"/>
              <a:t>从</a:t>
            </a:r>
            <a:r>
              <a:rPr lang="en-US" altLang="zh-CN" dirty="0" smtClean="0"/>
              <a:t>v</a:t>
            </a:r>
            <a:r>
              <a:rPr lang="zh-CN" altLang="en-US" dirty="0" smtClean="0"/>
              <a:t>到</a:t>
            </a:r>
            <a:r>
              <a:rPr lang="en-US" altLang="zh-CN" dirty="0" smtClean="0"/>
              <a:t>u</a:t>
            </a:r>
            <a:r>
              <a:rPr lang="zh-CN" altLang="en-US" dirty="0" smtClean="0"/>
              <a:t>的</a:t>
            </a:r>
            <a:r>
              <a:rPr lang="zh-CN" altLang="en-US" dirty="0"/>
              <a:t>流量一定是</a:t>
            </a:r>
            <a:r>
              <a:rPr lang="zh-CN" altLang="en-US" dirty="0" smtClean="0"/>
              <a:t>从</a:t>
            </a:r>
            <a:r>
              <a:rPr lang="en-US" altLang="zh-CN" dirty="0" smtClean="0"/>
              <a:t>u</a:t>
            </a:r>
            <a:r>
              <a:rPr lang="zh-CN" altLang="en-US" dirty="0" smtClean="0"/>
              <a:t>到</a:t>
            </a:r>
            <a:r>
              <a:rPr lang="en-US" altLang="zh-CN" dirty="0" smtClean="0"/>
              <a:t>v</a:t>
            </a:r>
            <a:r>
              <a:rPr lang="zh-CN" altLang="en-US" dirty="0" smtClean="0"/>
              <a:t>的</a:t>
            </a:r>
            <a:r>
              <a:rPr lang="zh-CN" altLang="en-US" dirty="0"/>
              <a:t>流量的相反值</a:t>
            </a:r>
            <a:r>
              <a:rPr lang="zh-CN" altLang="en-US" dirty="0" smtClean="0"/>
              <a:t>。</a:t>
            </a:r>
            <a:endParaRPr lang="en-US" altLang="zh-CN" dirty="0" smtClean="0"/>
          </a:p>
          <a:p>
            <a:pPr marL="400050" lvl="1" indent="0">
              <a:buNone/>
            </a:pPr>
            <a:r>
              <a:rPr lang="en-US" altLang="zh-CN" dirty="0" smtClean="0"/>
              <a:t>3</a:t>
            </a:r>
            <a:r>
              <a:rPr lang="en-US" altLang="zh-CN" dirty="0"/>
              <a:t>. </a:t>
            </a:r>
            <a:r>
              <a:rPr lang="zh-CN" altLang="en-US" dirty="0"/>
              <a:t>流守恒性：对任意</a:t>
            </a:r>
            <a:r>
              <a:rPr lang="en-US" altLang="zh-CN" dirty="0"/>
              <a:t>u</a:t>
            </a:r>
            <a:r>
              <a:rPr lang="zh-CN" altLang="en-US" dirty="0"/>
              <a:t>，若</a:t>
            </a:r>
            <a:r>
              <a:rPr lang="en-US" altLang="zh-CN" dirty="0"/>
              <a:t>u</a:t>
            </a:r>
            <a:r>
              <a:rPr lang="zh-CN" altLang="en-US" dirty="0"/>
              <a:t>不为</a:t>
            </a:r>
            <a:r>
              <a:rPr lang="en-US" altLang="zh-CN" dirty="0"/>
              <a:t>S</a:t>
            </a:r>
            <a:r>
              <a:rPr lang="zh-CN" altLang="en-US" dirty="0"/>
              <a:t>或</a:t>
            </a:r>
            <a:r>
              <a:rPr lang="en-US" altLang="zh-CN" dirty="0"/>
              <a:t>T</a:t>
            </a:r>
            <a:r>
              <a:rPr lang="zh-CN" altLang="en-US" dirty="0"/>
              <a:t>，一定有∑</a:t>
            </a:r>
            <a:r>
              <a:rPr lang="en-US" altLang="zh-CN" dirty="0"/>
              <a:t>f(</a:t>
            </a:r>
            <a:r>
              <a:rPr lang="en-US" altLang="zh-CN" dirty="0" err="1"/>
              <a:t>u,v</a:t>
            </a:r>
            <a:r>
              <a:rPr lang="en-US" altLang="zh-CN" dirty="0"/>
              <a:t>)=0</a:t>
            </a:r>
            <a:r>
              <a:rPr lang="zh-CN" altLang="en-US" dirty="0"/>
              <a:t>，</a:t>
            </a:r>
            <a:r>
              <a:rPr lang="en-US" altLang="zh-CN" dirty="0"/>
              <a:t>(</a:t>
            </a:r>
            <a:r>
              <a:rPr lang="en-US" altLang="zh-CN" dirty="0" err="1"/>
              <a:t>u,v</a:t>
            </a:r>
            <a:r>
              <a:rPr lang="en-US" altLang="zh-CN" dirty="0"/>
              <a:t>)∈E</a:t>
            </a:r>
            <a:r>
              <a:rPr lang="zh-CN" altLang="en-US" dirty="0"/>
              <a:t>。即</a:t>
            </a:r>
            <a:r>
              <a:rPr lang="en-US" altLang="zh-CN" dirty="0"/>
              <a:t>u</a:t>
            </a:r>
            <a:r>
              <a:rPr lang="zh-CN" altLang="en-US" dirty="0"/>
              <a:t>到相邻节点的流量之和为</a:t>
            </a:r>
            <a:r>
              <a:rPr lang="en-US" altLang="zh-CN" dirty="0"/>
              <a:t>0</a:t>
            </a:r>
            <a:r>
              <a:rPr lang="zh-CN" altLang="en-US" dirty="0"/>
              <a:t>，因为流入</a:t>
            </a:r>
            <a:r>
              <a:rPr lang="en-US" altLang="zh-CN" dirty="0"/>
              <a:t>u</a:t>
            </a:r>
            <a:r>
              <a:rPr lang="zh-CN" altLang="en-US" dirty="0"/>
              <a:t>的流量和</a:t>
            </a:r>
            <a:r>
              <a:rPr lang="en-US" altLang="zh-CN" dirty="0"/>
              <a:t>u</a:t>
            </a:r>
            <a:r>
              <a:rPr lang="zh-CN" altLang="en-US" dirty="0"/>
              <a:t>点流出的流量相等，</a:t>
            </a:r>
            <a:r>
              <a:rPr lang="en-US" altLang="zh-CN" dirty="0"/>
              <a:t>u</a:t>
            </a:r>
            <a:r>
              <a:rPr lang="zh-CN" altLang="en-US" dirty="0"/>
              <a:t>点本身不会</a:t>
            </a:r>
            <a:r>
              <a:rPr lang="en-US" altLang="zh-CN" dirty="0"/>
              <a:t>"</a:t>
            </a:r>
            <a:r>
              <a:rPr lang="zh-CN" altLang="en-US" dirty="0"/>
              <a:t>制造</a:t>
            </a:r>
            <a:r>
              <a:rPr lang="en-US" altLang="zh-CN" dirty="0"/>
              <a:t>"</a:t>
            </a:r>
            <a:r>
              <a:rPr lang="zh-CN" altLang="en-US" dirty="0"/>
              <a:t>和</a:t>
            </a:r>
            <a:r>
              <a:rPr lang="en-US" altLang="zh-CN" dirty="0"/>
              <a:t>"</a:t>
            </a:r>
            <a:r>
              <a:rPr lang="zh-CN" altLang="en-US" dirty="0"/>
              <a:t>消耗</a:t>
            </a:r>
            <a:r>
              <a:rPr lang="en-US" altLang="zh-CN" dirty="0"/>
              <a:t>"</a:t>
            </a:r>
            <a:r>
              <a:rPr lang="zh-CN" altLang="en-US" dirty="0"/>
              <a:t>流量</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08196"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269974" y="129881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269859" y="36094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01243" y="132769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964152" y="239979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01243" y="36712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649604"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4259147"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20925" y="123701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20810" y="354759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652194" y="126589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5929851"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652194" y="360940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00555"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010" y="317343"/>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6+4+1+3+2+1+4</a:t>
            </a:r>
            <a:endParaRPr lang="zh-CN" altLang="en-US" dirty="0"/>
          </a:p>
        </p:txBody>
      </p:sp>
      <p:cxnSp>
        <p:nvCxnSpPr>
          <p:cNvPr id="78" name="直接箭头连接符 77"/>
          <p:cNvCxnSpPr/>
          <p:nvPr/>
        </p:nvCxnSpPr>
        <p:spPr>
          <a:xfrm flipV="1">
            <a:off x="4503880" y="1528046"/>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465512" y="2699985"/>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393900" y="162738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6950085" y="2722408"/>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19581" y="1912334"/>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736713" y="2969406"/>
            <a:ext cx="481421" cy="369332"/>
          </a:xfrm>
          <a:prstGeom prst="rect">
            <a:avLst/>
          </a:prstGeom>
          <a:noFill/>
        </p:spPr>
        <p:txBody>
          <a:bodyPr wrap="square" rtlCol="0">
            <a:spAutoFit/>
          </a:bodyPr>
          <a:lstStyle/>
          <a:p>
            <a:r>
              <a:rPr lang="en-US" altLang="zh-CN" dirty="0">
                <a:solidFill>
                  <a:srgbClr val="7030A0"/>
                </a:solidFill>
              </a:rPr>
              <a:t>12</a:t>
            </a:r>
            <a:endParaRPr lang="zh-CN" altLang="en-US" dirty="0">
              <a:solidFill>
                <a:srgbClr val="7030A0"/>
              </a:solidFill>
            </a:endParaRPr>
          </a:p>
        </p:txBody>
      </p:sp>
      <p:sp>
        <p:nvSpPr>
          <p:cNvPr id="87" name="文本框 86"/>
          <p:cNvSpPr txBox="1"/>
          <p:nvPr/>
        </p:nvSpPr>
        <p:spPr>
          <a:xfrm>
            <a:off x="4938417" y="2284597"/>
            <a:ext cx="725662" cy="369332"/>
          </a:xfrm>
          <a:prstGeom prst="rect">
            <a:avLst/>
          </a:prstGeom>
          <a:noFill/>
        </p:spPr>
        <p:txBody>
          <a:bodyPr wrap="square" rtlCol="0">
            <a:spAutoFit/>
          </a:bodyPr>
          <a:lstStyle/>
          <a:p>
            <a:r>
              <a:rPr lang="en-US" altLang="zh-CN" dirty="0" smtClean="0"/>
              <a:t>4</a:t>
            </a:r>
            <a:endParaRPr lang="zh-CN" altLang="en-US" dirty="0"/>
          </a:p>
        </p:txBody>
      </p:sp>
      <p:sp>
        <p:nvSpPr>
          <p:cNvPr id="91" name="文本框 90"/>
          <p:cNvSpPr txBox="1"/>
          <p:nvPr/>
        </p:nvSpPr>
        <p:spPr>
          <a:xfrm>
            <a:off x="7182246" y="2929215"/>
            <a:ext cx="4486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92" name="曲线连接符 91"/>
          <p:cNvCxnSpPr/>
          <p:nvPr/>
        </p:nvCxnSpPr>
        <p:spPr>
          <a:xfrm rot="5400000">
            <a:off x="6116264" y="1669024"/>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465653" y="142168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94" name="曲线连接符 93"/>
          <p:cNvCxnSpPr/>
          <p:nvPr/>
        </p:nvCxnSpPr>
        <p:spPr>
          <a:xfrm rot="16200000" flipV="1">
            <a:off x="5388451" y="1708442"/>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626278" y="175744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364905" y="1421684"/>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09089" y="1428785"/>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sp>
        <p:nvSpPr>
          <p:cNvPr id="100" name="文本框 99"/>
          <p:cNvSpPr txBox="1"/>
          <p:nvPr/>
        </p:nvSpPr>
        <p:spPr>
          <a:xfrm>
            <a:off x="6083384" y="1687964"/>
            <a:ext cx="319318" cy="369332"/>
          </a:xfrm>
          <a:prstGeom prst="rect">
            <a:avLst/>
          </a:prstGeom>
          <a:noFill/>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101" name="曲线连接符 100"/>
          <p:cNvCxnSpPr>
            <a:stCxn id="77" idx="0"/>
          </p:cNvCxnSpPr>
          <p:nvPr/>
        </p:nvCxnSpPr>
        <p:spPr>
          <a:xfrm rot="16200000" flipV="1">
            <a:off x="7010679" y="1493676"/>
            <a:ext cx="807944" cy="85180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893003" y="2976669"/>
            <a:ext cx="1094081" cy="674726"/>
          </a:xfrm>
          <a:prstGeom prst="curvedConnector2">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185538" y="2727862"/>
            <a:ext cx="515705" cy="971162"/>
          </a:xfrm>
          <a:prstGeom prst="straightConnector1">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0965" y="3312631"/>
            <a:ext cx="312906" cy="369332"/>
          </a:xfrm>
          <a:prstGeom prst="rect">
            <a:avLst/>
          </a:prstGeom>
          <a:noFill/>
        </p:spPr>
        <p:txBody>
          <a:bodyPr wrap="none" rtlCol="0">
            <a:spAutoFit/>
          </a:bodyPr>
          <a:lstStyle/>
          <a:p>
            <a:r>
              <a:rPr lang="en-US" altLang="zh-CN" dirty="0" smtClean="0">
                <a:solidFill>
                  <a:srgbClr val="00B0F0"/>
                </a:solidFill>
              </a:rPr>
              <a:t>8</a:t>
            </a:r>
            <a:endParaRPr lang="zh-CN" altLang="en-US" dirty="0">
              <a:solidFill>
                <a:srgbClr val="00B0F0"/>
              </a:solidFill>
            </a:endParaRPr>
          </a:p>
        </p:txBody>
      </p:sp>
      <p:sp>
        <p:nvSpPr>
          <p:cNvPr id="105" name="文本框 104"/>
          <p:cNvSpPr txBox="1"/>
          <p:nvPr/>
        </p:nvSpPr>
        <p:spPr>
          <a:xfrm>
            <a:off x="6456456" y="2948996"/>
            <a:ext cx="319318" cy="369332"/>
          </a:xfrm>
          <a:prstGeom prst="rect">
            <a:avLst/>
          </a:prstGeom>
          <a:noFill/>
        </p:spPr>
        <p:txBody>
          <a:bodyPr wrap="none" rtlCol="0">
            <a:spAutoFit/>
          </a:bodyPr>
          <a:lstStyle/>
          <a:p>
            <a:r>
              <a:rPr lang="en-US" altLang="zh-CN" dirty="0">
                <a:solidFill>
                  <a:srgbClr val="7030A0"/>
                </a:solidFill>
              </a:rPr>
              <a:t>3</a:t>
            </a:r>
            <a:endParaRPr lang="zh-CN" altLang="en-US" dirty="0">
              <a:solidFill>
                <a:srgbClr val="7030A0"/>
              </a:solidFill>
            </a:endParaRPr>
          </a:p>
        </p:txBody>
      </p:sp>
      <p:cxnSp>
        <p:nvCxnSpPr>
          <p:cNvPr id="106" name="直接箭头连接符 105"/>
          <p:cNvCxnSpPr/>
          <p:nvPr/>
        </p:nvCxnSpPr>
        <p:spPr>
          <a:xfrm flipV="1">
            <a:off x="6222012" y="1480515"/>
            <a:ext cx="520573" cy="96590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383412" y="1949672"/>
            <a:ext cx="312906" cy="369332"/>
          </a:xfrm>
          <a:prstGeom prst="rect">
            <a:avLst/>
          </a:prstGeom>
          <a:noFill/>
          <a:ln>
            <a:noFill/>
          </a:ln>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108" name="曲线连接符 107"/>
          <p:cNvCxnSpPr/>
          <p:nvPr/>
        </p:nvCxnSpPr>
        <p:spPr>
          <a:xfrm rot="16200000" flipV="1">
            <a:off x="6083990" y="554815"/>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929306" y="725812"/>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24" name="曲线连接符 23"/>
          <p:cNvCxnSpPr>
            <a:stCxn id="77" idx="1"/>
          </p:cNvCxnSpPr>
          <p:nvPr/>
        </p:nvCxnSpPr>
        <p:spPr>
          <a:xfrm rot="10800000" flipV="1">
            <a:off x="6225023" y="2508218"/>
            <a:ext cx="1375532" cy="165298"/>
          </a:xfrm>
          <a:prstGeom prst="curvedConnector3">
            <a:avLst>
              <a:gd name="adj1" fmla="val 50000"/>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938890" y="2556182"/>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4" name="曲线连接符 3"/>
          <p:cNvCxnSpPr>
            <a:stCxn id="73" idx="1"/>
            <a:endCxn id="69" idx="0"/>
          </p:cNvCxnSpPr>
          <p:nvPr/>
        </p:nvCxnSpPr>
        <p:spPr>
          <a:xfrm rot="10800000" flipV="1">
            <a:off x="5460811" y="2508217"/>
            <a:ext cx="469041" cy="103938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509803" y="2424590"/>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a:stCxn id="68" idx="4"/>
            <a:endCxn id="65" idx="1"/>
          </p:cNvCxnSpPr>
          <p:nvPr/>
        </p:nvCxnSpPr>
        <p:spPr>
          <a:xfrm rot="5400000" flipH="1">
            <a:off x="4135254" y="2632111"/>
            <a:ext cx="1415814" cy="1168028"/>
          </a:xfrm>
          <a:prstGeom prst="curvedConnector4">
            <a:avLst>
              <a:gd name="adj1" fmla="val -16146"/>
              <a:gd name="adj2" fmla="val 11957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3887346" y="3683066"/>
            <a:ext cx="441146" cy="369332"/>
          </a:xfrm>
          <a:prstGeom prst="rect">
            <a:avLst/>
          </a:prstGeom>
          <a:noFill/>
        </p:spPr>
        <p:txBody>
          <a:bodyPr wrap="none" rtlCol="0">
            <a:spAutoFit/>
          </a:bodyPr>
          <a:lstStyle/>
          <a:p>
            <a:r>
              <a:rPr lang="en-US" altLang="zh-CN" dirty="0" smtClean="0">
                <a:solidFill>
                  <a:srgbClr val="00B0F0"/>
                </a:solidFill>
              </a:rPr>
              <a:t>10</a:t>
            </a:r>
            <a:endParaRPr lang="zh-CN" altLang="en-US" dirty="0">
              <a:solidFill>
                <a:srgbClr val="00B0F0"/>
              </a:solidFill>
            </a:endParaRPr>
          </a:p>
        </p:txBody>
      </p:sp>
      <p:cxnSp>
        <p:nvCxnSpPr>
          <p:cNvPr id="5" name="曲线连接符 4"/>
          <p:cNvCxnSpPr>
            <a:stCxn id="72" idx="4"/>
            <a:endCxn id="75" idx="1"/>
          </p:cNvCxnSpPr>
          <p:nvPr/>
        </p:nvCxnSpPr>
        <p:spPr>
          <a:xfrm rot="16200000" flipH="1">
            <a:off x="5847012" y="2988884"/>
            <a:ext cx="1079638" cy="530726"/>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947478" y="3107524"/>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cxnSp>
        <p:nvCxnSpPr>
          <p:cNvPr id="8" name="曲线连接符 7"/>
          <p:cNvCxnSpPr>
            <a:stCxn id="74" idx="4"/>
            <a:endCxn id="69" idx="2"/>
          </p:cNvCxnSpPr>
          <p:nvPr/>
        </p:nvCxnSpPr>
        <p:spPr>
          <a:xfrm rot="5400000" flipH="1">
            <a:off x="6125234" y="3252508"/>
            <a:ext cx="68902" cy="1397749"/>
          </a:xfrm>
          <a:prstGeom prst="curvedConnector3">
            <a:avLst>
              <a:gd name="adj1" fmla="val -331776"/>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065060" y="4159635"/>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right)">
                                      <p:cBhvr>
                                        <p:cTn id="7" dur="500"/>
                                        <p:tgtEl>
                                          <p:spTgt spid="10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right)">
                                      <p:cBhvr>
                                        <p:cTn id="11" dur="500"/>
                                        <p:tgtEl>
                                          <p:spTgt spid="10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right)">
                                      <p:cBhvr>
                                        <p:cTn id="19" dur="500"/>
                                        <p:tgtEl>
                                          <p:spTgt spid="5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right)">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63" grpId="0"/>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4308196"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a:off x="5269974" y="129881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5269859" y="36094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701243" y="132769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964152" y="239979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6701243" y="36712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7649604" y="238535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曲线连接符 23"/>
          <p:cNvCxnSpPr>
            <a:stCxn id="77" idx="1"/>
          </p:cNvCxnSpPr>
          <p:nvPr/>
        </p:nvCxnSpPr>
        <p:spPr>
          <a:xfrm rot="10800000" flipV="1">
            <a:off x="6225023" y="2508218"/>
            <a:ext cx="1375532" cy="165298"/>
          </a:xfrm>
          <a:prstGeom prst="curvedConnector3">
            <a:avLst>
              <a:gd name="adj1" fmla="val 50000"/>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4259147"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5220925" y="123701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5220810" y="354759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6652194" y="126589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5929851"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5" name="文本框 74"/>
          <p:cNvSpPr txBox="1"/>
          <p:nvPr/>
        </p:nvSpPr>
        <p:spPr>
          <a:xfrm>
            <a:off x="6652194" y="360940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7" name="文本框 76"/>
          <p:cNvSpPr txBox="1"/>
          <p:nvPr/>
        </p:nvSpPr>
        <p:spPr>
          <a:xfrm>
            <a:off x="7600555" y="232355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010" y="317343"/>
            <a:ext cx="2546235" cy="777801"/>
          </a:xfrm>
        </p:spPr>
        <p:txBody>
          <a:bodyPr/>
          <a:lstStyle/>
          <a:p>
            <a:r>
              <a:rPr lang="zh-CN" altLang="en-US" dirty="0"/>
              <a:t>最大流</a:t>
            </a:r>
            <a:endParaRPr lang="zh-CN" altLang="en-US" dirty="0"/>
          </a:p>
        </p:txBody>
      </p:sp>
      <p:sp>
        <p:nvSpPr>
          <p:cNvPr id="7" name="文本框 6"/>
          <p:cNvSpPr txBox="1"/>
          <p:nvPr/>
        </p:nvSpPr>
        <p:spPr>
          <a:xfrm>
            <a:off x="2408903" y="5024285"/>
            <a:ext cx="3592381" cy="369332"/>
          </a:xfrm>
          <a:prstGeom prst="rect">
            <a:avLst/>
          </a:prstGeom>
          <a:noFill/>
        </p:spPr>
        <p:txBody>
          <a:bodyPr wrap="square" rtlCol="0">
            <a:spAutoFit/>
          </a:bodyPr>
          <a:lstStyle/>
          <a:p>
            <a:r>
              <a:rPr lang="zh-CN" altLang="en-US" dirty="0" smtClean="0"/>
              <a:t>流量：</a:t>
            </a:r>
            <a:r>
              <a:rPr lang="en-US" altLang="zh-CN" dirty="0" smtClean="0"/>
              <a:t>6+4+1+3+2+1+4=21</a:t>
            </a:r>
            <a:endParaRPr lang="zh-CN" altLang="en-US" dirty="0"/>
          </a:p>
        </p:txBody>
      </p:sp>
      <p:cxnSp>
        <p:nvCxnSpPr>
          <p:cNvPr id="78" name="直接箭头连接符 77"/>
          <p:cNvCxnSpPr/>
          <p:nvPr/>
        </p:nvCxnSpPr>
        <p:spPr>
          <a:xfrm flipV="1">
            <a:off x="4503880" y="1528046"/>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4" idx="4"/>
          </p:cNvCxnSpPr>
          <p:nvPr/>
        </p:nvCxnSpPr>
        <p:spPr>
          <a:xfrm>
            <a:off x="4465512" y="2699985"/>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5393900" y="162738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6950085" y="2722408"/>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819581" y="1912334"/>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86" name="文本框 85"/>
          <p:cNvSpPr txBox="1"/>
          <p:nvPr/>
        </p:nvSpPr>
        <p:spPr>
          <a:xfrm>
            <a:off x="4736713" y="2969406"/>
            <a:ext cx="481421" cy="369332"/>
          </a:xfrm>
          <a:prstGeom prst="rect">
            <a:avLst/>
          </a:prstGeom>
          <a:noFill/>
        </p:spPr>
        <p:txBody>
          <a:bodyPr wrap="square" rtlCol="0">
            <a:spAutoFit/>
          </a:bodyPr>
          <a:lstStyle/>
          <a:p>
            <a:r>
              <a:rPr lang="en-US" altLang="zh-CN" dirty="0">
                <a:solidFill>
                  <a:srgbClr val="7030A0"/>
                </a:solidFill>
              </a:rPr>
              <a:t>12</a:t>
            </a:r>
            <a:endParaRPr lang="zh-CN" altLang="en-US" dirty="0">
              <a:solidFill>
                <a:srgbClr val="7030A0"/>
              </a:solidFill>
            </a:endParaRPr>
          </a:p>
        </p:txBody>
      </p:sp>
      <p:sp>
        <p:nvSpPr>
          <p:cNvPr id="87" name="文本框 86"/>
          <p:cNvSpPr txBox="1"/>
          <p:nvPr/>
        </p:nvSpPr>
        <p:spPr>
          <a:xfrm>
            <a:off x="4938417" y="2284597"/>
            <a:ext cx="725662" cy="369332"/>
          </a:xfrm>
          <a:prstGeom prst="rect">
            <a:avLst/>
          </a:prstGeom>
          <a:noFill/>
        </p:spPr>
        <p:txBody>
          <a:bodyPr wrap="square" rtlCol="0">
            <a:spAutoFit/>
          </a:bodyPr>
          <a:lstStyle/>
          <a:p>
            <a:r>
              <a:rPr lang="en-US" altLang="zh-CN" dirty="0" smtClean="0"/>
              <a:t>4</a:t>
            </a:r>
            <a:endParaRPr lang="zh-CN" altLang="en-US" dirty="0"/>
          </a:p>
        </p:txBody>
      </p:sp>
      <p:sp>
        <p:nvSpPr>
          <p:cNvPr id="91" name="文本框 90"/>
          <p:cNvSpPr txBox="1"/>
          <p:nvPr/>
        </p:nvSpPr>
        <p:spPr>
          <a:xfrm>
            <a:off x="7182246" y="2929215"/>
            <a:ext cx="4486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92" name="曲线连接符 91"/>
          <p:cNvCxnSpPr/>
          <p:nvPr/>
        </p:nvCxnSpPr>
        <p:spPr>
          <a:xfrm rot="5400000">
            <a:off x="6116264" y="1669024"/>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465653" y="142168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94" name="曲线连接符 93"/>
          <p:cNvCxnSpPr/>
          <p:nvPr/>
        </p:nvCxnSpPr>
        <p:spPr>
          <a:xfrm rot="16200000" flipV="1">
            <a:off x="5388451" y="1708442"/>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5626278" y="1757449"/>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96" name="曲线连接符 95"/>
          <p:cNvCxnSpPr>
            <a:stCxn id="67" idx="1"/>
          </p:cNvCxnSpPr>
          <p:nvPr/>
        </p:nvCxnSpPr>
        <p:spPr>
          <a:xfrm rot="10800000" flipV="1">
            <a:off x="4364905" y="1421684"/>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209089" y="1428785"/>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sp>
        <p:nvSpPr>
          <p:cNvPr id="100" name="文本框 99"/>
          <p:cNvSpPr txBox="1"/>
          <p:nvPr/>
        </p:nvSpPr>
        <p:spPr>
          <a:xfrm>
            <a:off x="6083384" y="1687964"/>
            <a:ext cx="319318" cy="369332"/>
          </a:xfrm>
          <a:prstGeom prst="rect">
            <a:avLst/>
          </a:prstGeom>
          <a:noFill/>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101" name="曲线连接符 100"/>
          <p:cNvCxnSpPr>
            <a:stCxn id="77" idx="0"/>
          </p:cNvCxnSpPr>
          <p:nvPr/>
        </p:nvCxnSpPr>
        <p:spPr>
          <a:xfrm rot="16200000" flipV="1">
            <a:off x="7010679" y="1493676"/>
            <a:ext cx="807944" cy="85180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a:off x="6893003" y="2976669"/>
            <a:ext cx="1094081" cy="674726"/>
          </a:xfrm>
          <a:prstGeom prst="curvedConnector2">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6185538" y="2727862"/>
            <a:ext cx="515705" cy="971162"/>
          </a:xfrm>
          <a:prstGeom prst="straightConnector1">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0965" y="3312631"/>
            <a:ext cx="312906" cy="369332"/>
          </a:xfrm>
          <a:prstGeom prst="rect">
            <a:avLst/>
          </a:prstGeom>
          <a:noFill/>
        </p:spPr>
        <p:txBody>
          <a:bodyPr wrap="none" rtlCol="0">
            <a:spAutoFit/>
          </a:bodyPr>
          <a:lstStyle/>
          <a:p>
            <a:r>
              <a:rPr lang="en-US" altLang="zh-CN" dirty="0" smtClean="0">
                <a:solidFill>
                  <a:srgbClr val="00B0F0"/>
                </a:solidFill>
              </a:rPr>
              <a:t>8</a:t>
            </a:r>
            <a:endParaRPr lang="zh-CN" altLang="en-US" dirty="0">
              <a:solidFill>
                <a:srgbClr val="00B0F0"/>
              </a:solidFill>
            </a:endParaRPr>
          </a:p>
        </p:txBody>
      </p:sp>
      <p:sp>
        <p:nvSpPr>
          <p:cNvPr id="105" name="文本框 104"/>
          <p:cNvSpPr txBox="1"/>
          <p:nvPr/>
        </p:nvSpPr>
        <p:spPr>
          <a:xfrm>
            <a:off x="6456456" y="2948996"/>
            <a:ext cx="319318" cy="369332"/>
          </a:xfrm>
          <a:prstGeom prst="rect">
            <a:avLst/>
          </a:prstGeom>
          <a:noFill/>
        </p:spPr>
        <p:txBody>
          <a:bodyPr wrap="none" rtlCol="0">
            <a:spAutoFit/>
          </a:bodyPr>
          <a:lstStyle/>
          <a:p>
            <a:r>
              <a:rPr lang="en-US" altLang="zh-CN" dirty="0">
                <a:solidFill>
                  <a:srgbClr val="7030A0"/>
                </a:solidFill>
              </a:rPr>
              <a:t>3</a:t>
            </a:r>
            <a:endParaRPr lang="zh-CN" altLang="en-US" dirty="0">
              <a:solidFill>
                <a:srgbClr val="7030A0"/>
              </a:solidFill>
            </a:endParaRPr>
          </a:p>
        </p:txBody>
      </p:sp>
      <p:cxnSp>
        <p:nvCxnSpPr>
          <p:cNvPr id="106" name="直接箭头连接符 105"/>
          <p:cNvCxnSpPr/>
          <p:nvPr/>
        </p:nvCxnSpPr>
        <p:spPr>
          <a:xfrm flipV="1">
            <a:off x="6222012" y="1480515"/>
            <a:ext cx="520573" cy="96590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6383412" y="1949672"/>
            <a:ext cx="312906" cy="369332"/>
          </a:xfrm>
          <a:prstGeom prst="rect">
            <a:avLst/>
          </a:prstGeom>
          <a:noFill/>
          <a:ln>
            <a:noFill/>
          </a:ln>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108" name="曲线连接符 107"/>
          <p:cNvCxnSpPr/>
          <p:nvPr/>
        </p:nvCxnSpPr>
        <p:spPr>
          <a:xfrm rot="16200000" flipV="1">
            <a:off x="6083990" y="554815"/>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929306" y="725812"/>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
        <p:nvSpPr>
          <p:cNvPr id="115" name="文本框 114"/>
          <p:cNvSpPr txBox="1"/>
          <p:nvPr/>
        </p:nvSpPr>
        <p:spPr>
          <a:xfrm>
            <a:off x="6938890" y="2556182"/>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4" name="曲线连接符 3"/>
          <p:cNvCxnSpPr>
            <a:stCxn id="73" idx="1"/>
            <a:endCxn id="69" idx="0"/>
          </p:cNvCxnSpPr>
          <p:nvPr/>
        </p:nvCxnSpPr>
        <p:spPr>
          <a:xfrm rot="10800000" flipV="1">
            <a:off x="5460811" y="2508217"/>
            <a:ext cx="469041" cy="103938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509803" y="2424590"/>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a:stCxn id="68" idx="4"/>
            <a:endCxn id="65" idx="1"/>
          </p:cNvCxnSpPr>
          <p:nvPr/>
        </p:nvCxnSpPr>
        <p:spPr>
          <a:xfrm rot="5400000" flipH="1">
            <a:off x="4135254" y="2632111"/>
            <a:ext cx="1415814" cy="1168028"/>
          </a:xfrm>
          <a:prstGeom prst="curvedConnector4">
            <a:avLst>
              <a:gd name="adj1" fmla="val -16146"/>
              <a:gd name="adj2" fmla="val 11957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3887346" y="3683066"/>
            <a:ext cx="441146" cy="369332"/>
          </a:xfrm>
          <a:prstGeom prst="rect">
            <a:avLst/>
          </a:prstGeom>
          <a:noFill/>
        </p:spPr>
        <p:txBody>
          <a:bodyPr wrap="none" rtlCol="0">
            <a:spAutoFit/>
          </a:bodyPr>
          <a:lstStyle/>
          <a:p>
            <a:r>
              <a:rPr lang="en-US" altLang="zh-CN" dirty="0" smtClean="0">
                <a:solidFill>
                  <a:srgbClr val="00B0F0"/>
                </a:solidFill>
              </a:rPr>
              <a:t>10</a:t>
            </a:r>
            <a:endParaRPr lang="zh-CN" altLang="en-US" dirty="0">
              <a:solidFill>
                <a:srgbClr val="00B0F0"/>
              </a:solidFill>
            </a:endParaRPr>
          </a:p>
        </p:txBody>
      </p:sp>
      <p:cxnSp>
        <p:nvCxnSpPr>
          <p:cNvPr id="5" name="曲线连接符 4"/>
          <p:cNvCxnSpPr>
            <a:stCxn id="72" idx="4"/>
            <a:endCxn id="75" idx="1"/>
          </p:cNvCxnSpPr>
          <p:nvPr/>
        </p:nvCxnSpPr>
        <p:spPr>
          <a:xfrm rot="16200000" flipH="1">
            <a:off x="5847012" y="2988884"/>
            <a:ext cx="1079638" cy="530726"/>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947478" y="3107524"/>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cxnSp>
        <p:nvCxnSpPr>
          <p:cNvPr id="8" name="曲线连接符 7"/>
          <p:cNvCxnSpPr>
            <a:stCxn id="74" idx="4"/>
            <a:endCxn id="69" idx="2"/>
          </p:cNvCxnSpPr>
          <p:nvPr/>
        </p:nvCxnSpPr>
        <p:spPr>
          <a:xfrm rot="5400000" flipH="1">
            <a:off x="6125234" y="3252508"/>
            <a:ext cx="68902" cy="1397749"/>
          </a:xfrm>
          <a:prstGeom prst="curvedConnector3">
            <a:avLst>
              <a:gd name="adj1" fmla="val -331776"/>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065060" y="4159635"/>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782" y="201361"/>
            <a:ext cx="9404723" cy="963127"/>
          </a:xfrm>
        </p:spPr>
        <p:txBody>
          <a:bodyPr/>
          <a:lstStyle/>
          <a:p>
            <a:r>
              <a:rPr lang="en-US" altLang="zh-CN" dirty="0"/>
              <a:t>Ford-Fulkerson</a:t>
            </a:r>
            <a:r>
              <a:rPr lang="zh-CN" altLang="en-US" dirty="0"/>
              <a:t>算法</a:t>
            </a:r>
            <a:endParaRPr lang="zh-CN" altLang="en-US" dirty="0"/>
          </a:p>
        </p:txBody>
      </p:sp>
      <p:sp>
        <p:nvSpPr>
          <p:cNvPr id="3" name="内容占位符 2"/>
          <p:cNvSpPr>
            <a:spLocks noGrp="1"/>
          </p:cNvSpPr>
          <p:nvPr>
            <p:ph idx="1"/>
          </p:nvPr>
        </p:nvSpPr>
        <p:spPr>
          <a:xfrm>
            <a:off x="471947" y="1022554"/>
            <a:ext cx="11375923" cy="5506065"/>
          </a:xfrm>
        </p:spPr>
        <p:txBody>
          <a:bodyPr>
            <a:normAutofit fontScale="55000" lnSpcReduction="20000"/>
          </a:bodyPr>
          <a:lstStyle/>
          <a:p>
            <a:pPr marL="0" indent="0">
              <a:buNone/>
            </a:pPr>
            <a:r>
              <a:rPr lang="en-US" altLang="zh-CN" dirty="0" err="1">
                <a:latin typeface="Consolas" panose="020B0609020204030204" pitchFamily="49" charset="0"/>
              </a:rPr>
              <a:t>int</a:t>
            </a:r>
            <a:r>
              <a:rPr lang="en-US" altLang="zh-CN" dirty="0">
                <a:latin typeface="Consolas" panose="020B0609020204030204" pitchFamily="49" charset="0"/>
              </a:rPr>
              <a:t> n, m, s, t; // s</a:t>
            </a:r>
            <a:r>
              <a:rPr lang="zh-CN" altLang="en-US" dirty="0">
                <a:latin typeface="Consolas" panose="020B0609020204030204" pitchFamily="49" charset="0"/>
              </a:rPr>
              <a:t>是源点，</a:t>
            </a:r>
            <a:r>
              <a:rPr lang="en-US" altLang="zh-CN" dirty="0">
                <a:latin typeface="Consolas" panose="020B0609020204030204" pitchFamily="49" charset="0"/>
              </a:rPr>
              <a:t>t</a:t>
            </a:r>
            <a:r>
              <a:rPr lang="zh-CN" altLang="en-US" dirty="0">
                <a:latin typeface="Consolas" panose="020B0609020204030204" pitchFamily="49" charset="0"/>
              </a:rPr>
              <a:t>是汇点</a:t>
            </a:r>
            <a:endParaRPr lang="zh-CN" altLang="en-US" dirty="0">
              <a:latin typeface="Consolas" panose="020B0609020204030204" pitchFamily="49" charset="0"/>
            </a:endParaRPr>
          </a:p>
          <a:p>
            <a:pPr marL="0" indent="0">
              <a:buNone/>
            </a:pPr>
            <a:r>
              <a:rPr lang="en-US" altLang="zh-CN" dirty="0" err="1">
                <a:latin typeface="Consolas" panose="020B0609020204030204" pitchFamily="49" charset="0"/>
              </a:rPr>
              <a:t>bool</a:t>
            </a:r>
            <a:r>
              <a:rPr lang="en-US" altLang="zh-CN" dirty="0">
                <a:latin typeface="Consolas" panose="020B0609020204030204" pitchFamily="49" charset="0"/>
              </a:rPr>
              <a:t> </a:t>
            </a:r>
            <a:r>
              <a:rPr lang="en-US" altLang="zh-CN" dirty="0" err="1">
                <a:latin typeface="Consolas" panose="020B0609020204030204" pitchFamily="49" charset="0"/>
              </a:rPr>
              <a:t>vis</a:t>
            </a:r>
            <a:r>
              <a:rPr lang="en-US" altLang="zh-CN" dirty="0">
                <a:latin typeface="Consolas" panose="020B0609020204030204" pitchFamily="49" charset="0"/>
              </a:rPr>
              <a:t>[MAXN];</a:t>
            </a:r>
            <a:endParaRPr lang="en-US" altLang="zh-CN" dirty="0">
              <a:latin typeface="Consolas" panose="020B0609020204030204" pitchFamily="49" charset="0"/>
            </a:endParaRPr>
          </a:p>
          <a:p>
            <a:pPr marL="0" indent="0">
              <a:buNone/>
            </a:pP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dfs</a:t>
            </a:r>
            <a:r>
              <a:rPr lang="en-US" altLang="zh-CN" dirty="0">
                <a:latin typeface="Consolas" panose="020B0609020204030204" pitchFamily="49" charset="0"/>
              </a:rPr>
              <a:t>(</a:t>
            </a:r>
            <a:r>
              <a:rPr lang="en-US" altLang="zh-CN" dirty="0" err="1">
                <a:latin typeface="Consolas" panose="020B0609020204030204" pitchFamily="49" charset="0"/>
              </a:rPr>
              <a:t>int</a:t>
            </a:r>
            <a:r>
              <a:rPr lang="en-US" altLang="zh-CN" dirty="0">
                <a:latin typeface="Consolas" panose="020B0609020204030204" pitchFamily="49" charset="0"/>
              </a:rPr>
              <a:t> p = s, </a:t>
            </a:r>
            <a:r>
              <a:rPr lang="en-US" altLang="zh-CN" dirty="0" err="1">
                <a:latin typeface="Consolas" panose="020B0609020204030204" pitchFamily="49" charset="0"/>
              </a:rPr>
              <a:t>int</a:t>
            </a:r>
            <a:r>
              <a:rPr lang="en-US" altLang="zh-CN" dirty="0">
                <a:latin typeface="Consolas" panose="020B0609020204030204" pitchFamily="49" charset="0"/>
              </a:rPr>
              <a:t> flow = INF</a:t>
            </a:r>
            <a:r>
              <a:rPr lang="en-US" altLang="zh-CN" dirty="0" smtClean="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(p == t</a:t>
            </a:r>
            <a:r>
              <a:rPr lang="en-US" altLang="zh-CN" dirty="0" smtClean="0">
                <a:latin typeface="Consolas" panose="020B0609020204030204" pitchFamily="49" charset="0"/>
              </a:rPr>
              <a:t>)     </a:t>
            </a:r>
            <a:r>
              <a:rPr lang="en-US" altLang="zh-CN" dirty="0">
                <a:latin typeface="Consolas" panose="020B0609020204030204" pitchFamily="49" charset="0"/>
              </a:rPr>
              <a:t>return flow; // </a:t>
            </a:r>
            <a:r>
              <a:rPr lang="zh-CN" altLang="en-US" dirty="0">
                <a:latin typeface="Consolas" panose="020B0609020204030204" pitchFamily="49" charset="0"/>
              </a:rPr>
              <a:t>到达终点，返回这条增广路的流量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err="1">
                <a:latin typeface="Consolas" panose="020B0609020204030204" pitchFamily="49" charset="0"/>
              </a:rPr>
              <a:t>vis</a:t>
            </a:r>
            <a:r>
              <a:rPr lang="en-US" altLang="zh-CN" dirty="0">
                <a:latin typeface="Consolas" panose="020B0609020204030204" pitchFamily="49" charset="0"/>
              </a:rPr>
              <a:t>[p] = true;</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head[p]; </a:t>
            </a:r>
            <a:r>
              <a:rPr lang="en-US" altLang="zh-CN" dirty="0" err="1">
                <a:latin typeface="Consolas" panose="020B0609020204030204" pitchFamily="49" charset="0"/>
              </a:rPr>
              <a:t>eg</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to = edges[</a:t>
            </a:r>
            <a:r>
              <a:rPr lang="en-US" altLang="zh-CN" dirty="0" err="1">
                <a:latin typeface="Consolas" panose="020B0609020204030204" pitchFamily="49" charset="0"/>
              </a:rPr>
              <a:t>eg</a:t>
            </a:r>
            <a:r>
              <a:rPr lang="en-US" altLang="zh-CN" dirty="0">
                <a:latin typeface="Consolas" panose="020B0609020204030204" pitchFamily="49" charset="0"/>
              </a:rPr>
              <a:t>].to, </a:t>
            </a:r>
            <a:r>
              <a:rPr lang="en-US" altLang="zh-CN" dirty="0" err="1">
                <a:latin typeface="Consolas" panose="020B0609020204030204" pitchFamily="49" charset="0"/>
              </a:rPr>
              <a:t>vol</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].w, c</a:t>
            </a:r>
            <a:r>
              <a:rPr lang="en-US" altLang="zh-CN" dirty="0" smtClean="0">
                <a:latin typeface="Consolas" panose="020B0609020204030204" pitchFamily="49" charset="0"/>
              </a:rPr>
              <a:t>;</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a:t>
            </a:r>
            <a:r>
              <a:rPr lang="zh-CN" altLang="en-US" dirty="0" smtClean="0">
                <a:latin typeface="Consolas" panose="020B0609020204030204" pitchFamily="49" charset="0"/>
              </a:rPr>
              <a:t> </a:t>
            </a:r>
            <a:r>
              <a:rPr lang="en-US" altLang="zh-CN" dirty="0">
                <a:latin typeface="Consolas" panose="020B0609020204030204" pitchFamily="49" charset="0"/>
              </a:rPr>
              <a:t>if (</a:t>
            </a:r>
            <a:r>
              <a:rPr lang="en-US" altLang="zh-CN" dirty="0" err="1">
                <a:latin typeface="Consolas" panose="020B0609020204030204" pitchFamily="49" charset="0"/>
              </a:rPr>
              <a:t>vol</a:t>
            </a:r>
            <a:r>
              <a:rPr lang="en-US" altLang="zh-CN" dirty="0">
                <a:latin typeface="Consolas" panose="020B0609020204030204" pitchFamily="49" charset="0"/>
              </a:rPr>
              <a:t> &gt; 0 &amp;&amp; !</a:t>
            </a:r>
            <a:r>
              <a:rPr lang="en-US" altLang="zh-CN" dirty="0" err="1">
                <a:latin typeface="Consolas" panose="020B0609020204030204" pitchFamily="49" charset="0"/>
              </a:rPr>
              <a:t>vis</a:t>
            </a:r>
            <a:r>
              <a:rPr lang="en-US" altLang="zh-CN" dirty="0">
                <a:latin typeface="Consolas" panose="020B0609020204030204" pitchFamily="49" charset="0"/>
              </a:rPr>
              <a:t>[to] &amp;&amp; (c = </a:t>
            </a:r>
            <a:r>
              <a:rPr lang="en-US" altLang="zh-CN" dirty="0" err="1">
                <a:latin typeface="Consolas" panose="020B0609020204030204" pitchFamily="49" charset="0"/>
              </a:rPr>
              <a:t>dfs</a:t>
            </a:r>
            <a:r>
              <a:rPr lang="en-US" altLang="zh-CN" dirty="0">
                <a:latin typeface="Consolas" panose="020B0609020204030204" pitchFamily="49" charset="0"/>
              </a:rPr>
              <a:t>(to, min(</a:t>
            </a:r>
            <a:r>
              <a:rPr lang="en-US" altLang="zh-CN" dirty="0" err="1">
                <a:latin typeface="Consolas" panose="020B0609020204030204" pitchFamily="49" charset="0"/>
              </a:rPr>
              <a:t>vol</a:t>
            </a:r>
            <a:r>
              <a:rPr lang="en-US" altLang="zh-CN" dirty="0">
                <a:latin typeface="Consolas" panose="020B0609020204030204" pitchFamily="49" charset="0"/>
              </a:rPr>
              <a:t>, flow))) != -1</a:t>
            </a:r>
            <a:r>
              <a:rPr lang="en-US" altLang="zh-CN" dirty="0" smtClean="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edges[</a:t>
            </a:r>
            <a:r>
              <a:rPr lang="en-US" altLang="zh-CN" dirty="0" err="1">
                <a:latin typeface="Consolas" panose="020B0609020204030204" pitchFamily="49" charset="0"/>
              </a:rPr>
              <a:t>eg</a:t>
            </a:r>
            <a:r>
              <a:rPr lang="en-US" altLang="zh-CN" dirty="0">
                <a:latin typeface="Consolas" panose="020B0609020204030204" pitchFamily="49" charset="0"/>
              </a:rPr>
              <a:t>].w -= c</a:t>
            </a:r>
            <a:r>
              <a:rPr lang="en-US" altLang="zh-CN" dirty="0" smtClean="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 ^ 1].w += c;</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 </a:t>
            </a:r>
            <a:r>
              <a:rPr lang="zh-CN" altLang="en-US" dirty="0">
                <a:latin typeface="Consolas" panose="020B0609020204030204" pitchFamily="49" charset="0"/>
              </a:rPr>
              <a:t>这是链式前向星取反向边的一种简易的方法</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 </a:t>
            </a:r>
            <a:r>
              <a:rPr lang="zh-CN" altLang="en-US" dirty="0">
                <a:latin typeface="Consolas" panose="020B0609020204030204" pitchFamily="49" charset="0"/>
              </a:rPr>
              <a:t>建图</a:t>
            </a:r>
            <a:r>
              <a:rPr lang="zh-CN" altLang="en-US" dirty="0" smtClean="0">
                <a:latin typeface="Consolas" panose="020B0609020204030204" pitchFamily="49" charset="0"/>
              </a:rPr>
              <a:t>时从</a:t>
            </a:r>
            <a:r>
              <a:rPr lang="en-US" altLang="zh-CN" dirty="0" smtClean="0">
                <a:latin typeface="Consolas" panose="020B0609020204030204" pitchFamily="49" charset="0"/>
              </a:rPr>
              <a:t>0</a:t>
            </a:r>
            <a:r>
              <a:rPr lang="zh-CN" altLang="en-US" dirty="0" smtClean="0">
                <a:latin typeface="Consolas" panose="020B0609020204030204" pitchFamily="49" charset="0"/>
              </a:rPr>
              <a:t>存边，</a:t>
            </a:r>
            <a:r>
              <a:rPr lang="zh-CN" altLang="en-US" dirty="0">
                <a:latin typeface="Consolas" panose="020B0609020204030204" pitchFamily="49" charset="0"/>
              </a:rPr>
              <a:t>且要保证反向边紧接着正向边建立</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return c;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  </a:t>
            </a:r>
            <a:r>
              <a:rPr lang="en-US" altLang="zh-CN" dirty="0" smtClean="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-1; // </a:t>
            </a:r>
            <a:r>
              <a:rPr lang="zh-CN" altLang="en-US" dirty="0">
                <a:latin typeface="Consolas" panose="020B0609020204030204" pitchFamily="49" charset="0"/>
              </a:rPr>
              <a:t>无法到达终点</a:t>
            </a:r>
            <a:endParaRPr lang="zh-CN" altLang="en-US" dirty="0">
              <a:latin typeface="Consolas" panose="020B0609020204030204" pitchFamily="49" charset="0"/>
            </a:endParaRPr>
          </a:p>
          <a:p>
            <a:pPr marL="0" indent="0">
              <a:buNone/>
            </a:pPr>
            <a:r>
              <a:rPr lang="en-US" altLang="zh-CN" dirty="0" smtClean="0">
                <a:latin typeface="Consolas" panose="020B0609020204030204" pitchFamily="49" charset="0"/>
              </a:rPr>
              <a:t>}</a:t>
            </a:r>
            <a:endParaRPr lang="en-US" altLang="zh-CN"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782" y="201361"/>
            <a:ext cx="9404723" cy="963127"/>
          </a:xfrm>
        </p:spPr>
        <p:txBody>
          <a:bodyPr/>
          <a:lstStyle/>
          <a:p>
            <a:r>
              <a:rPr lang="en-US" altLang="zh-CN" dirty="0"/>
              <a:t>Ford-Fulkerson</a:t>
            </a:r>
            <a:r>
              <a:rPr lang="zh-CN" altLang="en-US" dirty="0"/>
              <a:t>算法</a:t>
            </a:r>
            <a:endParaRPr lang="zh-CN" altLang="en-US" dirty="0"/>
          </a:p>
        </p:txBody>
      </p:sp>
      <p:sp>
        <p:nvSpPr>
          <p:cNvPr id="5" name="内容占位符 4"/>
          <p:cNvSpPr>
            <a:spLocks noGrp="1"/>
          </p:cNvSpPr>
          <p:nvPr>
            <p:ph idx="1"/>
          </p:nvPr>
        </p:nvSpPr>
        <p:spPr>
          <a:xfrm>
            <a:off x="1290124" y="1394157"/>
            <a:ext cx="8946541" cy="4195481"/>
          </a:xfrm>
        </p:spPr>
        <p:txBody>
          <a:bodyPr>
            <a:noAutofit/>
          </a:bodyPr>
          <a:lstStyle/>
          <a:p>
            <a:pPr marL="0" indent="0">
              <a:buNone/>
            </a:pPr>
            <a:r>
              <a:rPr lang="en-US" altLang="zh-CN" sz="2800" dirty="0">
                <a:latin typeface="Consolas" panose="020B0609020204030204" pitchFamily="49" charset="0"/>
              </a:rPr>
              <a:t>inline </a:t>
            </a:r>
            <a:r>
              <a:rPr lang="en-US" altLang="zh-CN" sz="2800" dirty="0" err="1">
                <a:latin typeface="Consolas" panose="020B0609020204030204" pitchFamily="49" charset="0"/>
              </a:rPr>
              <a:t>int</a:t>
            </a:r>
            <a:r>
              <a:rPr lang="en-US" altLang="zh-CN" sz="2800" dirty="0">
                <a:latin typeface="Consolas" panose="020B0609020204030204" pitchFamily="49" charset="0"/>
              </a:rPr>
              <a:t> FF(){</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int</a:t>
            </a:r>
            <a:r>
              <a:rPr lang="en-US" altLang="zh-CN" sz="2800" dirty="0">
                <a:latin typeface="Consolas" panose="020B0609020204030204" pitchFamily="49" charset="0"/>
              </a:rPr>
              <a:t> </a:t>
            </a:r>
            <a:r>
              <a:rPr lang="en-US" altLang="zh-CN" sz="2800" dirty="0" err="1">
                <a:latin typeface="Consolas" panose="020B0609020204030204" pitchFamily="49" charset="0"/>
              </a:rPr>
              <a:t>ans</a:t>
            </a:r>
            <a:r>
              <a:rPr lang="en-US" altLang="zh-CN" sz="2800" dirty="0">
                <a:latin typeface="Consolas" panose="020B0609020204030204" pitchFamily="49" charset="0"/>
              </a:rPr>
              <a:t> = 0, c;</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while ((c = </a:t>
            </a:r>
            <a:r>
              <a:rPr lang="en-US" altLang="zh-CN" sz="2800" dirty="0" err="1">
                <a:latin typeface="Consolas" panose="020B0609020204030204" pitchFamily="49" charset="0"/>
              </a:rPr>
              <a:t>dfs</a:t>
            </a:r>
            <a:r>
              <a:rPr lang="en-US" altLang="zh-CN" sz="2800" dirty="0">
                <a:latin typeface="Consolas" panose="020B0609020204030204" pitchFamily="49" charset="0"/>
              </a:rPr>
              <a:t>()) != -1){</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memset</a:t>
            </a:r>
            <a:r>
              <a:rPr lang="en-US" altLang="zh-CN" sz="2800" dirty="0">
                <a:latin typeface="Consolas" panose="020B0609020204030204" pitchFamily="49" charset="0"/>
              </a:rPr>
              <a:t>(</a:t>
            </a:r>
            <a:r>
              <a:rPr lang="en-US" altLang="zh-CN" sz="2800" dirty="0" err="1">
                <a:latin typeface="Consolas" panose="020B0609020204030204" pitchFamily="49" charset="0"/>
              </a:rPr>
              <a:t>vis</a:t>
            </a:r>
            <a:r>
              <a:rPr lang="en-US" altLang="zh-CN" sz="2800" dirty="0">
                <a:latin typeface="Consolas" panose="020B0609020204030204" pitchFamily="49" charset="0"/>
              </a:rPr>
              <a:t>, 0, </a:t>
            </a:r>
            <a:r>
              <a:rPr lang="en-US" altLang="zh-CN" sz="2800" dirty="0" err="1">
                <a:latin typeface="Consolas" panose="020B0609020204030204" pitchFamily="49" charset="0"/>
              </a:rPr>
              <a:t>sizeof</a:t>
            </a:r>
            <a:r>
              <a:rPr lang="en-US" altLang="zh-CN" sz="2800" dirty="0">
                <a:latin typeface="Consolas" panose="020B0609020204030204" pitchFamily="49" charset="0"/>
              </a:rPr>
              <a:t>(</a:t>
            </a:r>
            <a:r>
              <a:rPr lang="en-US" altLang="zh-CN" sz="2800" dirty="0" err="1">
                <a:latin typeface="Consolas" panose="020B0609020204030204" pitchFamily="49" charset="0"/>
              </a:rPr>
              <a:t>vis</a:t>
            </a:r>
            <a:r>
              <a:rPr lang="en-US" altLang="zh-CN" sz="2800" dirty="0">
                <a:latin typeface="Consolas" panose="020B0609020204030204" pitchFamily="49" charset="0"/>
              </a:rPr>
              <a:t>));</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r>
              <a:rPr lang="en-US" altLang="zh-CN" sz="2800" dirty="0" err="1">
                <a:latin typeface="Consolas" panose="020B0609020204030204" pitchFamily="49" charset="0"/>
              </a:rPr>
              <a:t>ans</a:t>
            </a:r>
            <a:r>
              <a:rPr lang="en-US" altLang="zh-CN" sz="2800" dirty="0">
                <a:latin typeface="Consolas" panose="020B0609020204030204" pitchFamily="49" charset="0"/>
              </a:rPr>
              <a:t> += c;</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    return </a:t>
            </a:r>
            <a:r>
              <a:rPr lang="en-US" altLang="zh-CN" sz="2800" dirty="0" err="1">
                <a:latin typeface="Consolas" panose="020B0609020204030204" pitchFamily="49" charset="0"/>
              </a:rPr>
              <a:t>ans</a:t>
            </a:r>
            <a:r>
              <a:rPr lang="en-US" altLang="zh-CN" sz="2800" dirty="0">
                <a:latin typeface="Consolas" panose="020B0609020204030204" pitchFamily="49" charset="0"/>
              </a:rPr>
              <a:t>;</a:t>
            </a:r>
            <a:endParaRPr lang="en-US" altLang="zh-CN" sz="2800" dirty="0">
              <a:latin typeface="Consolas" panose="020B0609020204030204" pitchFamily="49" charset="0"/>
            </a:endParaRPr>
          </a:p>
          <a:p>
            <a:pPr marL="0" indent="0">
              <a:buNone/>
            </a:pPr>
            <a:r>
              <a:rPr lang="en-US" altLang="zh-CN" sz="2800" dirty="0">
                <a:latin typeface="Consolas" panose="020B0609020204030204" pitchFamily="49" charset="0"/>
              </a:rPr>
              <a:t>}</a:t>
            </a:r>
            <a:endParaRPr lang="zh-CN" altLang="en-US" sz="2800" dirty="0">
              <a:latin typeface="Consolas" panose="020B0609020204030204" pitchFamily="49" charset="0"/>
            </a:endParaRPr>
          </a:p>
          <a:p>
            <a:pPr marL="0" indent="0">
              <a:buNone/>
            </a:pPr>
            <a:endParaRPr lang="zh-CN" alt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Ford-Fulkerson</a:t>
            </a:r>
            <a:r>
              <a:rPr lang="zh-CN" altLang="en-US" dirty="0" smtClean="0"/>
              <a:t>算法</a:t>
            </a:r>
            <a:r>
              <a:rPr lang="en-US" altLang="zh-CN" dirty="0" smtClean="0"/>
              <a:t>——</a:t>
            </a:r>
            <a:r>
              <a:rPr lang="zh-CN" altLang="en-US" dirty="0" smtClean="0"/>
              <a:t>时间复杂度</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31371" y="3595019"/>
                <a:ext cx="10520408" cy="2963435"/>
              </a:xfrm>
            </p:spPr>
            <p:txBody>
              <a:bodyPr/>
              <a:lstStyle/>
              <a:p>
                <a:r>
                  <a:rPr lang="zh-CN" altLang="en-US" sz="2800" dirty="0" smtClean="0">
                    <a:latin typeface="Consolas" panose="020B0609020204030204" pitchFamily="49" charset="0"/>
                  </a:rPr>
                  <a:t>显然用</a:t>
                </a:r>
                <a:r>
                  <a:rPr lang="en-US" altLang="zh-CN" sz="2800" dirty="0" err="1" smtClean="0">
                    <a:latin typeface="Consolas" panose="020B0609020204030204" pitchFamily="49" charset="0"/>
                  </a:rPr>
                  <a:t>dfs</a:t>
                </a:r>
                <a:r>
                  <a:rPr lang="zh-CN" altLang="en-US" sz="2800" dirty="0" smtClean="0">
                    <a:latin typeface="Consolas" panose="020B0609020204030204" pitchFamily="49" charset="0"/>
                  </a:rPr>
                  <a:t>找增广路，</a:t>
                </a:r>
                <a:r>
                  <a:rPr lang="zh-CN" altLang="en-US" sz="2800" dirty="0" smtClean="0"/>
                  <a:t>时间复杂度跟最大流</a:t>
                </a:r>
                <a:r>
                  <a:rPr lang="en-US" altLang="zh-CN" sz="2800" dirty="0" smtClean="0"/>
                  <a:t>f</a:t>
                </a:r>
                <a:r>
                  <a:rPr lang="zh-CN" altLang="en-US" sz="2800" dirty="0" smtClean="0"/>
                  <a:t>有关</a:t>
                </a:r>
                <a:endParaRPr lang="en-US" altLang="zh-CN" sz="2800" dirty="0" smtClean="0"/>
              </a:p>
              <a:p>
                <a:r>
                  <a:rPr lang="zh-CN" altLang="en-US" sz="2800" dirty="0" smtClean="0">
                    <a:latin typeface="Consolas" panose="020B0609020204030204" pitchFamily="49" charset="0"/>
                  </a:rPr>
                  <a:t>每一次搜索的时间复杂度与边数有关，为</a:t>
                </a:r>
                <a14:m>
                  <m:oMath xmlns:m="http://schemas.openxmlformats.org/officeDocument/2006/math">
                    <m:r>
                      <a:rPr lang="en-US" altLang="zh-CN" sz="2800" b="0" i="1" smtClean="0">
                        <a:latin typeface="Cambria Math" panose="02040503050406030204" pitchFamily="18" charset="0"/>
                      </a:rPr>
                      <m:t>𝑂</m:t>
                    </m:r>
                    <m:r>
                      <a:rPr lang="en-US" altLang="zh-CN" sz="2800" b="0" i="1" smtClean="0">
                        <a:latin typeface="Cambria Math" panose="02040503050406030204" pitchFamily="18" charset="0"/>
                      </a:rPr>
                      <m:t>(</m:t>
                    </m:r>
                    <m:r>
                      <a:rPr lang="en-US" altLang="zh-CN" sz="2800" i="1">
                        <a:latin typeface="Cambria Math" panose="02040503050406030204" pitchFamily="18" charset="0"/>
                      </a:rPr>
                      <m:t>𝑒</m:t>
                    </m:r>
                    <m:r>
                      <a:rPr lang="en-US" altLang="zh-CN" sz="2800" b="0" i="1" smtClean="0">
                        <a:latin typeface="Cambria Math" panose="02040503050406030204" pitchFamily="18" charset="0"/>
                      </a:rPr>
                      <m:t>)</m:t>
                    </m:r>
                  </m:oMath>
                </a14:m>
                <a:endParaRPr lang="en-US" altLang="zh-CN" sz="2800" dirty="0" smtClean="0">
                  <a:latin typeface="Consolas" panose="020B0609020204030204" pitchFamily="49" charset="0"/>
                </a:endParaRPr>
              </a:p>
              <a:p>
                <a:r>
                  <a:rPr lang="zh-CN" altLang="en-US" sz="2800" dirty="0"/>
                  <a:t>整体复杂度与每次的可行流及边中最大容量为关，故为</a:t>
                </a:r>
                <a14:m>
                  <m:oMath xmlns:m="http://schemas.openxmlformats.org/officeDocument/2006/math">
                    <m:r>
                      <a:rPr lang="en-US" altLang="zh-CN" sz="2800" b="0" i="1" smtClean="0">
                        <a:latin typeface="Cambria Math" panose="02040503050406030204" pitchFamily="18" charset="0"/>
                      </a:rPr>
                      <m:t>𝑂</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𝑓</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m:t>
                    </m:r>
                  </m:oMath>
                </a14:m>
                <a:endParaRPr lang="en-US" altLang="zh-CN" sz="2800" dirty="0" smtClean="0">
                  <a:latin typeface="Consolas" panose="020B0609020204030204" pitchFamily="49" charset="0"/>
                </a:endParaRPr>
              </a:p>
              <a:p>
                <a:r>
                  <a:rPr lang="en-US" altLang="zh-CN" sz="2800" dirty="0" smtClean="0"/>
                  <a:t>DFS</a:t>
                </a:r>
                <a:r>
                  <a:rPr lang="zh-CN" altLang="en-US" sz="2800" dirty="0" smtClean="0"/>
                  <a:t>找增广路时很</a:t>
                </a:r>
                <a:r>
                  <a:rPr lang="zh-CN" altLang="en-US" sz="2800" dirty="0"/>
                  <a:t>可能会</a:t>
                </a:r>
                <a:r>
                  <a:rPr lang="zh-CN" altLang="en-US" sz="2800" dirty="0" smtClean="0"/>
                  <a:t>“绕远路”（显然，</a:t>
                </a:r>
                <a:r>
                  <a:rPr lang="en-US" altLang="zh-CN" sz="2800" dirty="0" smtClean="0"/>
                  <a:t>A</a:t>
                </a:r>
                <a:r>
                  <a:rPr lang="en-US" altLang="zh-CN" sz="2800" dirty="0" smtClean="0">
                    <a:sym typeface="Wingdings" panose="05000000000000000000" pitchFamily="2" charset="2"/>
                  </a:rPr>
                  <a:t>B</a:t>
                </a:r>
                <a:r>
                  <a:rPr lang="zh-CN" altLang="en-US" sz="2800" dirty="0" smtClean="0">
                    <a:sym typeface="Wingdings" panose="05000000000000000000" pitchFamily="2" charset="2"/>
                  </a:rPr>
                  <a:t>这条边是否经过不影响最终结果），</a:t>
                </a:r>
                <a:r>
                  <a:rPr lang="zh-CN" altLang="en-US" sz="2800" dirty="0" smtClean="0"/>
                  <a:t>所以效率不高</a:t>
                </a:r>
                <a:endParaRPr lang="zh-CN" altLang="en-US" sz="2800" dirty="0">
                  <a:latin typeface="Consolas" panose="020B0609020204030204" pitchFamily="49" charset="0"/>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431371" y="3595019"/>
                <a:ext cx="10520408" cy="2963435"/>
              </a:xfrm>
              <a:blipFill rotWithShape="1">
                <a:blip r:embed="rId1"/>
                <a:stretch>
                  <a:fillRect l="-2" t="-10" r="5" b="6"/>
                </a:stretch>
              </a:blipFill>
            </p:spPr>
            <p:txBody>
              <a:bodyPr/>
              <a:lstStyle/>
              <a:p>
                <a:r>
                  <a:rPr lang="zh-CN" altLang="en-US">
                    <a:noFill/>
                  </a:rPr>
                  <a:t> </a:t>
                </a:r>
              </a:p>
            </p:txBody>
          </p:sp>
        </mc:Fallback>
      </mc:AlternateContent>
      <p:pic>
        <p:nvPicPr>
          <p:cNvPr id="1030" name="Picture 6" descr="https://imgconvert.csdnimg.cn/aHR0cHM6Ly9tbWJpei5xcGljLmNuL21tYml6X3BuZy96T25wRTQ3SWJDV2ljb3dEeTJWeHNOMGtpYnhWZ0tFdW12MW95Y2pqMXBobGhQR0p1RjBpY1d4WWFPVDMyNHdDazRCYjJpYTVlcUJzZVZRMzNNQTFvT2FjV0EvNjQw?x-oss-process=image/format,png"/>
          <p:cNvPicPr>
            <a:picLocks noChangeAspect="1" noChangeArrowheads="1"/>
          </p:cNvPicPr>
          <p:nvPr/>
        </p:nvPicPr>
        <p:blipFill rotWithShape="1">
          <a:blip r:embed="rId2">
            <a:extLst>
              <a:ext uri="{28A0092B-C50C-407E-A947-70E740481C1C}">
                <a14:useLocalDpi xmlns:a14="http://schemas.microsoft.com/office/drawing/2010/main" val="0"/>
              </a:ext>
            </a:extLst>
          </a:blip>
          <a:srcRect l="9285" r="3768" b="14169"/>
          <a:stretch>
            <a:fillRect/>
          </a:stretch>
        </p:blipFill>
        <p:spPr bwMode="auto">
          <a:xfrm>
            <a:off x="1373697" y="1058327"/>
            <a:ext cx="4159045" cy="244195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s://imgconvert.csdnimg.cn/aHR0cHM6Ly9tbWJpei5xcGljLmNuL21tYml6X3BuZy96T25wRTQ3SWJDV2ljb3dEeTJWeHNOMGtpYnhWZ0tFdW12RUx1UFdrajkzS3FLdDNxdG9ncVlvSHNLYkNZTEpRSXBQdENtOUdpYkhhaWM3aWNFTndtTmc3ZjBRLzY0MA?x-oss-process=image/format,png"/>
          <p:cNvPicPr>
            <a:picLocks noChangeAspect="1" noChangeArrowheads="1"/>
          </p:cNvPicPr>
          <p:nvPr/>
        </p:nvPicPr>
        <p:blipFill rotWithShape="1">
          <a:blip r:embed="rId3">
            <a:extLst>
              <a:ext uri="{28A0092B-C50C-407E-A947-70E740481C1C}">
                <a14:useLocalDpi xmlns:a14="http://schemas.microsoft.com/office/drawing/2010/main" val="0"/>
              </a:ext>
            </a:extLst>
          </a:blip>
          <a:srcRect l="3706" t="4713" r="6579" b="9891"/>
          <a:stretch>
            <a:fillRect/>
          </a:stretch>
        </p:blipFill>
        <p:spPr bwMode="auto">
          <a:xfrm>
            <a:off x="6754760" y="1058327"/>
            <a:ext cx="3274143" cy="24446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Edmond-Karp</a:t>
            </a:r>
            <a:r>
              <a:rPr lang="zh-CN" altLang="en-US" dirty="0"/>
              <a:t>算法</a:t>
            </a:r>
            <a:endParaRPr lang="zh-CN" altLang="en-US" dirty="0"/>
          </a:p>
        </p:txBody>
      </p:sp>
      <p:sp>
        <p:nvSpPr>
          <p:cNvPr id="5" name="文本占位符 4"/>
          <p:cNvSpPr>
            <a:spLocks noGrp="1"/>
          </p:cNvSpPr>
          <p:nvPr>
            <p:ph type="body" idx="1"/>
          </p:nvPr>
        </p:nvSpPr>
        <p:spPr/>
        <p:txBody>
          <a:bodyPr/>
          <a:lstStyle/>
          <a:p>
            <a:r>
              <a:rPr lang="zh-CN" altLang="en-US" dirty="0"/>
              <a:t>求解最大</a:t>
            </a:r>
            <a:r>
              <a:rPr lang="zh-CN" altLang="en-US" dirty="0" smtClean="0"/>
              <a:t>流</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Edmond-Karp</a:t>
            </a:r>
            <a:r>
              <a:rPr lang="zh-CN" altLang="en-US" dirty="0"/>
              <a:t>算法</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31371" y="1196752"/>
                <a:ext cx="11151029" cy="4840254"/>
              </a:xfrm>
            </p:spPr>
            <p:txBody>
              <a:bodyPr/>
              <a:lstStyle/>
              <a:p>
                <a:r>
                  <a:rPr lang="zh-CN" altLang="en-US" sz="3200" dirty="0" smtClean="0"/>
                  <a:t>由 </a:t>
                </a:r>
                <a:r>
                  <a:rPr lang="en-US" altLang="zh-CN" sz="3200" dirty="0"/>
                  <a:t>Edmonds </a:t>
                </a:r>
                <a:r>
                  <a:rPr lang="zh-CN" altLang="en-US" sz="3200" dirty="0"/>
                  <a:t>和 </a:t>
                </a:r>
                <a:r>
                  <a:rPr lang="en-US" altLang="zh-CN" sz="3200" dirty="0"/>
                  <a:t>Karp </a:t>
                </a:r>
                <a:r>
                  <a:rPr lang="zh-CN" altLang="en-US" sz="3200" dirty="0"/>
                  <a:t>两人在 </a:t>
                </a:r>
                <a:r>
                  <a:rPr lang="en-US" altLang="zh-CN" sz="3200" dirty="0"/>
                  <a:t>1972 </a:t>
                </a:r>
                <a:r>
                  <a:rPr lang="zh-CN" altLang="en-US" sz="3200" dirty="0"/>
                  <a:t>年提出。</a:t>
                </a:r>
                <a:endParaRPr lang="en-US" altLang="zh-CN" sz="3200" dirty="0" smtClean="0"/>
              </a:p>
              <a:p>
                <a:r>
                  <a:rPr lang="en-US" altLang="zh-CN" sz="3200" dirty="0"/>
                  <a:t>Ford-Fulkerson</a:t>
                </a:r>
                <a:r>
                  <a:rPr lang="zh-CN" altLang="en-US" sz="3200" dirty="0"/>
                  <a:t>算法在找增广路时不限</a:t>
                </a:r>
                <a:r>
                  <a:rPr lang="zh-CN" altLang="en-US" sz="3200" dirty="0" smtClean="0"/>
                  <a:t>算法，</a:t>
                </a:r>
                <a:r>
                  <a:rPr lang="en-US" altLang="zh-CN" sz="3200" dirty="0" smtClean="0"/>
                  <a:t>Edmond-Karp</a:t>
                </a:r>
                <a:r>
                  <a:rPr lang="zh-CN" altLang="en-US" sz="3200" dirty="0" smtClean="0"/>
                  <a:t>算法是</a:t>
                </a:r>
                <a:r>
                  <a:rPr lang="en-US" altLang="zh-CN" sz="3200" dirty="0"/>
                  <a:t>Ford-Fulkerson</a:t>
                </a:r>
                <a:r>
                  <a:rPr lang="zh-CN" altLang="en-US" sz="3200" dirty="0" smtClean="0"/>
                  <a:t>算法的特例，要求在找增广路时把边权看为 </a:t>
                </a:r>
                <a:r>
                  <a:rPr lang="en-US" altLang="zh-CN" sz="3200" dirty="0" smtClean="0"/>
                  <a:t>1 </a:t>
                </a:r>
                <a:r>
                  <a:rPr lang="zh-CN" altLang="en-US" sz="3200" dirty="0" smtClean="0"/>
                  <a:t>，用广搜求 </a:t>
                </a:r>
                <a:r>
                  <a:rPr lang="en-US" altLang="zh-CN" sz="3200" dirty="0" smtClean="0"/>
                  <a:t>S </a:t>
                </a:r>
                <a:r>
                  <a:rPr lang="zh-CN" altLang="en-US" sz="3200" dirty="0" smtClean="0"/>
                  <a:t>到 </a:t>
                </a:r>
                <a:r>
                  <a:rPr lang="en-US" altLang="zh-CN" sz="3200" dirty="0" smtClean="0"/>
                  <a:t>T </a:t>
                </a:r>
                <a:r>
                  <a:rPr lang="zh-CN" altLang="en-US" sz="3200" dirty="0" smtClean="0"/>
                  <a:t>的最短路（时间复杂度为</a:t>
                </a:r>
                <a14:m>
                  <m:oMath xmlns:m="http://schemas.openxmlformats.org/officeDocument/2006/math">
                    <m:r>
                      <a:rPr lang="en-US" altLang="zh-CN" sz="3200" i="1" dirty="0" smtClean="0">
                        <a:latin typeface="Cambria Math" panose="02040503050406030204" pitchFamily="18" charset="0"/>
                      </a:rPr>
                      <m:t>𝑂</m:t>
                    </m:r>
                    <m:r>
                      <a:rPr lang="en-US" altLang="zh-CN" sz="3200" i="1" dirty="0" smtClean="0">
                        <a:latin typeface="Cambria Math" panose="02040503050406030204" pitchFamily="18" charset="0"/>
                      </a:rPr>
                      <m:t>(</m:t>
                    </m:r>
                    <m:r>
                      <a:rPr lang="en-US" altLang="zh-CN" sz="3200" i="1" dirty="0" smtClean="0">
                        <a:latin typeface="Cambria Math" panose="02040503050406030204" pitchFamily="18" charset="0"/>
                      </a:rPr>
                      <m:t>𝑒</m:t>
                    </m:r>
                    <m:r>
                      <a:rPr lang="en-US" altLang="zh-CN" sz="3200" i="1" dirty="0" smtClean="0">
                        <a:latin typeface="Cambria Math" panose="02040503050406030204" pitchFamily="18" charset="0"/>
                      </a:rPr>
                      <m:t>)</m:t>
                    </m:r>
                  </m:oMath>
                </a14:m>
                <a:r>
                  <a:rPr lang="zh-CN" altLang="en-US" sz="3200" dirty="0" smtClean="0"/>
                  <a:t>）。他们证明了最多</a:t>
                </a:r>
                <a:r>
                  <a:rPr lang="en-US" altLang="zh-CN" sz="3200" i="1" dirty="0">
                    <a:latin typeface="Cambria Math" panose="02040503050406030204" pitchFamily="18" charset="0"/>
                  </a:rPr>
                  <a:t>e*v</a:t>
                </a:r>
                <a:r>
                  <a:rPr lang="zh-CN" altLang="en-US" sz="3200" dirty="0" smtClean="0"/>
                  <a:t>次就可以找到最大流。</a:t>
                </a:r>
                <a:endParaRPr lang="en-US" altLang="zh-CN" sz="3200" dirty="0" smtClean="0"/>
              </a:p>
              <a:p>
                <a:r>
                  <a:rPr lang="zh-CN" altLang="en-US" sz="3200" dirty="0" smtClean="0"/>
                  <a:t>总体复杂</a:t>
                </a:r>
                <a:r>
                  <a:rPr lang="zh-CN" altLang="en-US" sz="3200" dirty="0"/>
                  <a:t>度上限是</a:t>
                </a:r>
                <a14:m>
                  <m:oMath xmlns:m="http://schemas.openxmlformats.org/officeDocument/2006/math">
                    <m:r>
                      <a:rPr lang="en-US" altLang="zh-CN" sz="3200" i="1">
                        <a:latin typeface="Cambria Math" panose="02040503050406030204" pitchFamily="18" charset="0"/>
                      </a:rPr>
                      <m:t>𝑂</m:t>
                    </m:r>
                    <m:d>
                      <m:dPr>
                        <m:ctrlPr>
                          <a:rPr lang="en-US" altLang="zh-CN" sz="3200" i="1">
                            <a:latin typeface="Cambria Math" panose="02040503050406030204" pitchFamily="18" charset="0"/>
                          </a:rPr>
                        </m:ctrlPr>
                      </m:dPr>
                      <m:e>
                        <m:r>
                          <a:rPr lang="en-US" altLang="zh-CN" sz="3200" i="1">
                            <a:latin typeface="Cambria Math" panose="02040503050406030204" pitchFamily="18" charset="0"/>
                          </a:rPr>
                          <m:t>𝑣𝑒</m:t>
                        </m:r>
                        <m:r>
                          <a:rPr lang="en-US" altLang="zh-CN" sz="3200" i="1" baseline="30000">
                            <a:latin typeface="Cambria Math" panose="02040503050406030204" pitchFamily="18" charset="0"/>
                          </a:rPr>
                          <m:t>2</m:t>
                        </m:r>
                      </m:e>
                    </m:d>
                  </m:oMath>
                </a14:m>
                <a:endParaRPr lang="zh-CN" altLang="en-US" sz="3200" dirty="0"/>
              </a:p>
              <a:p>
                <a:r>
                  <a:rPr lang="en-US" altLang="zh-CN" sz="3200" dirty="0" smtClean="0"/>
                  <a:t>Ford-Fulkerson</a:t>
                </a:r>
                <a:r>
                  <a:rPr lang="zh-CN" altLang="en-US" sz="3200" dirty="0" smtClean="0"/>
                  <a:t>算法的时间复杂度不依赖于最大流的大小，而</a:t>
                </a:r>
                <a:r>
                  <a:rPr lang="en-US" altLang="zh-CN" sz="3200" dirty="0"/>
                  <a:t>BFS</a:t>
                </a:r>
                <a:r>
                  <a:rPr lang="zh-CN" altLang="en-US" sz="3200" dirty="0"/>
                  <a:t>可以保证每次找到的都是最短的增广路</a:t>
                </a:r>
                <a:r>
                  <a:rPr lang="zh-CN" altLang="en-US" sz="3200" dirty="0" smtClean="0"/>
                  <a:t>。</a:t>
                </a:r>
                <a:endParaRPr lang="en-US" altLang="zh-CN" sz="3200" dirty="0" smtClean="0"/>
              </a:p>
              <a:p>
                <a:r>
                  <a:rPr lang="zh-CN" altLang="en-US" sz="3200" dirty="0" smtClean="0"/>
                  <a:t>因为要保证允许反悔，所以需要记录增广路上的反向边</a:t>
                </a:r>
                <a:endParaRPr lang="en-US" altLang="zh-CN" sz="3200"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xfrm>
                <a:off x="431371" y="1196752"/>
                <a:ext cx="11151029" cy="4840254"/>
              </a:xfrm>
              <a:blipFill rotWithShape="1">
                <a:blip r:embed="rId1"/>
                <a:stretch>
                  <a:fillRect l="-2" t="-9" b="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7453" y="206912"/>
            <a:ext cx="9404723" cy="1071282"/>
          </a:xfrm>
        </p:spPr>
        <p:txBody>
          <a:bodyPr/>
          <a:lstStyle/>
          <a:p>
            <a:r>
              <a:rPr lang="en-US" altLang="zh-CN" dirty="0"/>
              <a:t>Edmond-Karp</a:t>
            </a:r>
            <a:r>
              <a:rPr lang="zh-CN" altLang="en-US" dirty="0" smtClean="0"/>
              <a:t>算法</a:t>
            </a:r>
            <a:r>
              <a:rPr lang="en-US" altLang="zh-CN" dirty="0" smtClean="0"/>
              <a:t>_</a:t>
            </a:r>
            <a:r>
              <a:rPr lang="zh-CN" altLang="en-US" dirty="0" smtClean="0"/>
              <a:t>找增广路</a:t>
            </a:r>
            <a:endParaRPr lang="zh-CN" altLang="en-US" dirty="0"/>
          </a:p>
        </p:txBody>
      </p:sp>
      <p:sp>
        <p:nvSpPr>
          <p:cNvPr id="3" name="内容占位符 2"/>
          <p:cNvSpPr>
            <a:spLocks noGrp="1"/>
          </p:cNvSpPr>
          <p:nvPr>
            <p:ph idx="1"/>
          </p:nvPr>
        </p:nvSpPr>
        <p:spPr>
          <a:xfrm>
            <a:off x="567453" y="1099519"/>
            <a:ext cx="11189110" cy="5658633"/>
          </a:xfrm>
        </p:spPr>
        <p:txBody>
          <a:bodyPr>
            <a:noAutofit/>
          </a:bodyPr>
          <a:lstStyle/>
          <a:p>
            <a:pPr marL="0" indent="0">
              <a:buNone/>
            </a:pPr>
            <a:r>
              <a:rPr lang="en-US" altLang="zh-CN" sz="1800" dirty="0" err="1">
                <a:latin typeface="Consolas" panose="020B0609020204030204" pitchFamily="49" charset="0"/>
              </a:rPr>
              <a:t>int</a:t>
            </a:r>
            <a:r>
              <a:rPr lang="en-US" altLang="zh-CN" sz="1800" dirty="0">
                <a:latin typeface="Consolas" panose="020B0609020204030204" pitchFamily="49" charset="0"/>
              </a:rPr>
              <a:t> n, m, s, </a:t>
            </a:r>
            <a:r>
              <a:rPr lang="en-US" altLang="zh-CN" sz="1800" dirty="0" smtClean="0">
                <a:latin typeface="Consolas" panose="020B0609020204030204" pitchFamily="49" charset="0"/>
              </a:rPr>
              <a:t>t;</a:t>
            </a:r>
            <a:endParaRPr lang="en-US" altLang="zh-CN" sz="1800" dirty="0" smtClean="0">
              <a:latin typeface="Consolas" panose="020B0609020204030204" pitchFamily="49" charset="0"/>
            </a:endParaRPr>
          </a:p>
          <a:p>
            <a:pPr marL="0" indent="0">
              <a:buNone/>
            </a:pPr>
            <a:r>
              <a:rPr lang="en-US" altLang="zh-CN" sz="1800" dirty="0" err="1" smtClean="0">
                <a:latin typeface="Consolas" panose="020B0609020204030204" pitchFamily="49" charset="0"/>
              </a:rPr>
              <a:t>int</a:t>
            </a:r>
            <a:r>
              <a:rPr lang="en-US" altLang="zh-CN" sz="1800" dirty="0" smtClean="0">
                <a:latin typeface="Consolas" panose="020B0609020204030204" pitchFamily="49" charset="0"/>
              </a:rPr>
              <a:t> last[MAXN]  //last[</a:t>
            </a:r>
            <a:r>
              <a:rPr lang="en-US" altLang="zh-CN" sz="1800" dirty="0" err="1" smtClean="0">
                <a:latin typeface="Consolas" panose="020B0609020204030204" pitchFamily="49" charset="0"/>
              </a:rPr>
              <a:t>i</a:t>
            </a:r>
            <a:r>
              <a:rPr lang="en-US" altLang="zh-CN" sz="1800" dirty="0" smtClean="0">
                <a:latin typeface="Consolas" panose="020B0609020204030204" pitchFamily="49" charset="0"/>
              </a:rPr>
              <a:t>]</a:t>
            </a:r>
            <a:r>
              <a:rPr lang="zh-CN" altLang="en-US" sz="1800" dirty="0" smtClean="0">
                <a:latin typeface="Consolas" panose="020B0609020204030204" pitchFamily="49" charset="0"/>
              </a:rPr>
              <a:t>表示点</a:t>
            </a:r>
            <a:r>
              <a:rPr lang="en-US" altLang="zh-CN" sz="1800" dirty="0" err="1" smtClean="0">
                <a:latin typeface="Consolas" panose="020B0609020204030204" pitchFamily="49" charset="0"/>
              </a:rPr>
              <a:t>i</a:t>
            </a:r>
            <a:r>
              <a:rPr lang="zh-CN" altLang="en-US" sz="1800" dirty="0" smtClean="0">
                <a:latin typeface="Consolas" panose="020B0609020204030204" pitchFamily="49" charset="0"/>
              </a:rPr>
              <a:t>是从</a:t>
            </a:r>
            <a:r>
              <a:rPr lang="en-US" altLang="zh-CN" sz="1800" dirty="0" smtClean="0">
                <a:latin typeface="Consolas" panose="020B0609020204030204" pitchFamily="49" charset="0"/>
              </a:rPr>
              <a:t>last[</a:t>
            </a:r>
            <a:r>
              <a:rPr lang="en-US" altLang="zh-CN" sz="1800" dirty="0" err="1" smtClean="0">
                <a:latin typeface="Consolas" panose="020B0609020204030204" pitchFamily="49" charset="0"/>
              </a:rPr>
              <a:t>i</a:t>
            </a:r>
            <a:r>
              <a:rPr lang="en-US" altLang="zh-CN" sz="1800" dirty="0" smtClean="0">
                <a:latin typeface="Consolas" panose="020B0609020204030204" pitchFamily="49" charset="0"/>
              </a:rPr>
              <a:t>]</a:t>
            </a:r>
            <a:r>
              <a:rPr lang="zh-CN" altLang="en-US" sz="1800" dirty="0" smtClean="0">
                <a:latin typeface="Consolas" panose="020B0609020204030204" pitchFamily="49" charset="0"/>
              </a:rPr>
              <a:t>这条边访问过来的</a:t>
            </a:r>
            <a:endParaRPr lang="en-US" altLang="zh-CN" sz="1800" dirty="0" smtClean="0">
              <a:latin typeface="Consolas" panose="020B0609020204030204" pitchFamily="49" charset="0"/>
            </a:endParaRPr>
          </a:p>
          <a:p>
            <a:pPr marL="0" indent="0">
              <a:buNone/>
            </a:pPr>
            <a:r>
              <a:rPr lang="en-US" altLang="zh-CN" sz="1800" dirty="0" err="1" smtClean="0">
                <a:latin typeface="Consolas" panose="020B0609020204030204" pitchFamily="49" charset="0"/>
              </a:rPr>
              <a:t>int</a:t>
            </a:r>
            <a:r>
              <a:rPr lang="en-US" altLang="zh-CN" sz="1800" dirty="0" smtClean="0">
                <a:latin typeface="Consolas" panose="020B0609020204030204" pitchFamily="49" charset="0"/>
              </a:rPr>
              <a:t>  flow[MAXN];//flow[</a:t>
            </a:r>
            <a:r>
              <a:rPr lang="en-US" altLang="zh-CN" sz="1800" dirty="0" err="1" smtClean="0">
                <a:latin typeface="Consolas" panose="020B0609020204030204" pitchFamily="49" charset="0"/>
              </a:rPr>
              <a:t>i</a:t>
            </a:r>
            <a:r>
              <a:rPr lang="en-US" altLang="zh-CN" sz="1800" dirty="0" smtClean="0">
                <a:latin typeface="Consolas" panose="020B0609020204030204" pitchFamily="49" charset="0"/>
              </a:rPr>
              <a:t>]</a:t>
            </a:r>
            <a:r>
              <a:rPr lang="zh-CN" altLang="en-US" sz="1800" dirty="0" smtClean="0">
                <a:latin typeface="Consolas" panose="020B0609020204030204" pitchFamily="49" charset="0"/>
              </a:rPr>
              <a:t>表示从</a:t>
            </a:r>
            <a:r>
              <a:rPr lang="en-US" altLang="zh-CN" sz="1800" dirty="0" smtClean="0">
                <a:latin typeface="Consolas" panose="020B0609020204030204" pitchFamily="49" charset="0"/>
              </a:rPr>
              <a:t>s</a:t>
            </a:r>
            <a:r>
              <a:rPr lang="zh-CN" altLang="en-US" sz="1800" dirty="0" smtClean="0">
                <a:latin typeface="Consolas" panose="020B0609020204030204" pitchFamily="49" charset="0"/>
              </a:rPr>
              <a:t>到</a:t>
            </a:r>
            <a:r>
              <a:rPr lang="en-US" altLang="zh-CN" sz="1800" dirty="0" err="1" smtClean="0">
                <a:latin typeface="Consolas" panose="020B0609020204030204" pitchFamily="49" charset="0"/>
              </a:rPr>
              <a:t>i</a:t>
            </a:r>
            <a:r>
              <a:rPr lang="zh-CN" altLang="en-US" sz="1800" dirty="0" smtClean="0">
                <a:latin typeface="Consolas" panose="020B0609020204030204" pitchFamily="49" charset="0"/>
              </a:rPr>
              <a:t>路径中的最小残余容量，即</a:t>
            </a:r>
            <a:r>
              <a:rPr lang="en-US" altLang="zh-CN" sz="1800" dirty="0" smtClean="0">
                <a:latin typeface="Consolas" panose="020B0609020204030204" pitchFamily="49" charset="0"/>
              </a:rPr>
              <a:t>flow[t]</a:t>
            </a:r>
            <a:r>
              <a:rPr lang="zh-CN" altLang="en-US" sz="1800" dirty="0" smtClean="0">
                <a:latin typeface="Consolas" panose="020B0609020204030204" pitchFamily="49" charset="0"/>
              </a:rPr>
              <a:t>为本次可行流的流量</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inline </a:t>
            </a:r>
            <a:r>
              <a:rPr lang="en-US" altLang="zh-CN" sz="1800" dirty="0" err="1">
                <a:latin typeface="Consolas" panose="020B0609020204030204" pitchFamily="49" charset="0"/>
              </a:rPr>
              <a:t>int</a:t>
            </a:r>
            <a:r>
              <a:rPr lang="en-US" altLang="zh-CN" sz="1800" dirty="0">
                <a:latin typeface="Consolas" panose="020B0609020204030204" pitchFamily="49" charset="0"/>
              </a:rPr>
              <a:t> </a:t>
            </a:r>
            <a:r>
              <a:rPr lang="en-US" altLang="zh-CN" sz="1800" dirty="0" err="1">
                <a:latin typeface="Consolas" panose="020B0609020204030204" pitchFamily="49" charset="0"/>
              </a:rPr>
              <a:t>bfs</a:t>
            </a:r>
            <a:r>
              <a:rPr lang="en-US" altLang="zh-CN" sz="1800" dirty="0" smtClean="0">
                <a:latin typeface="Consolas" panose="020B0609020204030204" pitchFamily="49" charset="0"/>
              </a:rPr>
              <a:t>(){</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a:t>
            </a:r>
            <a:r>
              <a:rPr lang="en-US" altLang="zh-CN" sz="1800" dirty="0" err="1">
                <a:latin typeface="Consolas" panose="020B0609020204030204" pitchFamily="49" charset="0"/>
              </a:rPr>
              <a:t>memset</a:t>
            </a:r>
            <a:r>
              <a:rPr lang="en-US" altLang="zh-CN" sz="1800" dirty="0">
                <a:latin typeface="Consolas" panose="020B0609020204030204" pitchFamily="49" charset="0"/>
              </a:rPr>
              <a:t>(last, -1, </a:t>
            </a:r>
            <a:r>
              <a:rPr lang="en-US" altLang="zh-CN" sz="1800" dirty="0" err="1">
                <a:latin typeface="Consolas" panose="020B0609020204030204" pitchFamily="49" charset="0"/>
              </a:rPr>
              <a:t>sizeof</a:t>
            </a:r>
            <a:r>
              <a:rPr lang="en-US" altLang="zh-CN" sz="1800" dirty="0">
                <a:latin typeface="Consolas" panose="020B0609020204030204" pitchFamily="49" charset="0"/>
              </a:rPr>
              <a:t>(last</a:t>
            </a:r>
            <a:r>
              <a:rPr lang="en-US" altLang="zh-CN" sz="1800" dirty="0" smtClean="0">
                <a:latin typeface="Consolas" panose="020B0609020204030204" pitchFamily="49" charset="0"/>
              </a:rPr>
              <a:t>));    </a:t>
            </a:r>
            <a:endParaRPr lang="en-US" altLang="zh-CN" sz="1800" dirty="0" smtClean="0">
              <a:latin typeface="Consolas" panose="020B0609020204030204" pitchFamily="49" charset="0"/>
            </a:endParaRPr>
          </a:p>
          <a:p>
            <a:pPr marL="0" indent="0">
              <a:buNone/>
            </a:pPr>
            <a:r>
              <a:rPr lang="en-US" altLang="zh-CN" sz="1800" dirty="0">
                <a:latin typeface="Consolas" panose="020B0609020204030204" pitchFamily="49" charset="0"/>
              </a:rPr>
              <a:t> </a:t>
            </a:r>
            <a:r>
              <a:rPr lang="en-US" altLang="zh-CN" sz="1800" dirty="0" smtClean="0">
                <a:latin typeface="Consolas" panose="020B0609020204030204" pitchFamily="49" charset="0"/>
              </a:rPr>
              <a:t>   queue&lt;</a:t>
            </a:r>
            <a:r>
              <a:rPr lang="en-US" altLang="zh-CN" sz="1800" dirty="0" err="1" smtClean="0">
                <a:latin typeface="Consolas" panose="020B0609020204030204" pitchFamily="49" charset="0"/>
              </a:rPr>
              <a:t>int</a:t>
            </a:r>
            <a:r>
              <a:rPr lang="en-US" altLang="zh-CN" sz="1800" dirty="0">
                <a:latin typeface="Consolas" panose="020B0609020204030204" pitchFamily="49" charset="0"/>
              </a:rPr>
              <a:t>&gt; q</a:t>
            </a:r>
            <a:r>
              <a:rPr lang="en-US" altLang="zh-CN" sz="1800" dirty="0" smtClean="0">
                <a:latin typeface="Consolas" panose="020B0609020204030204" pitchFamily="49" charset="0"/>
              </a:rPr>
              <a:t>;    </a:t>
            </a:r>
            <a:r>
              <a:rPr lang="en-US" altLang="zh-CN" sz="1800" dirty="0" err="1">
                <a:latin typeface="Consolas" panose="020B0609020204030204" pitchFamily="49" charset="0"/>
              </a:rPr>
              <a:t>q.push</a:t>
            </a:r>
            <a:r>
              <a:rPr lang="en-US" altLang="zh-CN" sz="1800" dirty="0">
                <a:latin typeface="Consolas" panose="020B0609020204030204" pitchFamily="49" charset="0"/>
              </a:rPr>
              <a:t>(s</a:t>
            </a:r>
            <a:r>
              <a:rPr lang="en-US" altLang="zh-CN" sz="1800" dirty="0" smtClean="0">
                <a:latin typeface="Consolas" panose="020B0609020204030204" pitchFamily="49" charset="0"/>
              </a:rPr>
              <a:t>);    </a:t>
            </a:r>
            <a:r>
              <a:rPr lang="en-US" altLang="zh-CN" sz="1800" dirty="0">
                <a:latin typeface="Consolas" panose="020B0609020204030204" pitchFamily="49" charset="0"/>
              </a:rPr>
              <a:t>flow[s] = INF;</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while (!</a:t>
            </a:r>
            <a:r>
              <a:rPr lang="en-US" altLang="zh-CN" sz="1800" dirty="0" err="1">
                <a:latin typeface="Consolas" panose="020B0609020204030204" pitchFamily="49" charset="0"/>
              </a:rPr>
              <a:t>q.empty</a:t>
            </a:r>
            <a:r>
              <a:rPr lang="en-US" altLang="zh-CN" sz="1800" dirty="0" smtClean="0">
                <a:latin typeface="Consolas" panose="020B0609020204030204" pitchFamily="49" charset="0"/>
              </a:rPr>
              <a:t>())    </a:t>
            </a:r>
            <a:r>
              <a:rPr lang="en-US" altLang="zh-CN" sz="1800" dirty="0">
                <a:latin typeface="Consolas" panose="020B0609020204030204" pitchFamily="49" charset="0"/>
              </a:rPr>
              <a:t>{</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a:t>
            </a:r>
            <a:r>
              <a:rPr lang="en-US" altLang="zh-CN" sz="1800" dirty="0" err="1">
                <a:latin typeface="Consolas" panose="020B0609020204030204" pitchFamily="49" charset="0"/>
              </a:rPr>
              <a:t>int</a:t>
            </a:r>
            <a:r>
              <a:rPr lang="en-US" altLang="zh-CN" sz="1800" dirty="0">
                <a:latin typeface="Consolas" panose="020B0609020204030204" pitchFamily="49" charset="0"/>
              </a:rPr>
              <a:t> p = </a:t>
            </a:r>
            <a:r>
              <a:rPr lang="en-US" altLang="zh-CN" sz="1800" dirty="0" err="1">
                <a:latin typeface="Consolas" panose="020B0609020204030204" pitchFamily="49" charset="0"/>
              </a:rPr>
              <a:t>q.front</a:t>
            </a:r>
            <a:r>
              <a:rPr lang="en-US" altLang="zh-CN" sz="1800" dirty="0" smtClean="0">
                <a:latin typeface="Consolas" panose="020B0609020204030204" pitchFamily="49" charset="0"/>
              </a:rPr>
              <a:t>();        </a:t>
            </a:r>
            <a:r>
              <a:rPr lang="en-US" altLang="zh-CN" sz="1800" dirty="0" err="1">
                <a:latin typeface="Consolas" panose="020B0609020204030204" pitchFamily="49" charset="0"/>
              </a:rPr>
              <a:t>q.pop</a:t>
            </a:r>
            <a:r>
              <a:rPr lang="en-US" altLang="zh-CN" sz="1800" dirty="0">
                <a:latin typeface="Consolas" panose="020B0609020204030204" pitchFamily="49" charset="0"/>
              </a:rPr>
              <a:t>();</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if (p == t) break; </a:t>
            </a:r>
            <a:r>
              <a:rPr lang="en-US" altLang="zh-CN" sz="1800" dirty="0" smtClean="0">
                <a:latin typeface="Consolas" panose="020B0609020204030204" pitchFamily="49" charset="0"/>
              </a:rPr>
              <a:t>// </a:t>
            </a:r>
            <a:r>
              <a:rPr lang="zh-CN" altLang="en-US" sz="1800" dirty="0">
                <a:latin typeface="Consolas" panose="020B0609020204030204" pitchFamily="49" charset="0"/>
              </a:rPr>
              <a:t>到达汇点，结束</a:t>
            </a:r>
            <a:r>
              <a:rPr lang="zh-CN" altLang="en-US" sz="1800" dirty="0" smtClean="0">
                <a:latin typeface="Consolas" panose="020B0609020204030204" pitchFamily="49" charset="0"/>
              </a:rPr>
              <a:t>搜索            </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for (</a:t>
            </a:r>
            <a:r>
              <a:rPr lang="en-US" altLang="zh-CN" sz="1800" dirty="0" err="1">
                <a:latin typeface="Consolas" panose="020B0609020204030204" pitchFamily="49" charset="0"/>
              </a:rPr>
              <a:t>int</a:t>
            </a:r>
            <a:r>
              <a:rPr lang="en-US" altLang="zh-CN" sz="1800" dirty="0">
                <a:latin typeface="Consolas" panose="020B0609020204030204" pitchFamily="49" charset="0"/>
              </a:rPr>
              <a:t> </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 </a:t>
            </a:r>
            <a:r>
              <a:rPr lang="en-US" altLang="zh-CN" sz="1800" dirty="0">
                <a:latin typeface="Consolas" panose="020B0609020204030204" pitchFamily="49" charset="0"/>
              </a:rPr>
              <a:t>= head[p]; </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 </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 </a:t>
            </a:r>
            <a:r>
              <a:rPr lang="en-US" altLang="zh-CN" sz="1800" dirty="0">
                <a:latin typeface="Consolas" panose="020B0609020204030204" pitchFamily="49" charset="0"/>
              </a:rPr>
              <a:t>= </a:t>
            </a:r>
            <a:r>
              <a:rPr lang="en-US" altLang="zh-CN" sz="1800" dirty="0" smtClean="0">
                <a:latin typeface="Consolas" panose="020B0609020204030204" pitchFamily="49" charset="0"/>
              </a:rPr>
              <a:t>edges[</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a:t>
            </a:r>
            <a:r>
              <a:rPr lang="en-US" altLang="zh-CN" sz="1800" dirty="0">
                <a:latin typeface="Consolas" panose="020B0609020204030204" pitchFamily="49" charset="0"/>
              </a:rPr>
              <a:t>next</a:t>
            </a:r>
            <a:r>
              <a:rPr lang="en-US" altLang="zh-CN" sz="1800" dirty="0" smtClean="0">
                <a:latin typeface="Consolas" panose="020B0609020204030204" pitchFamily="49" charset="0"/>
              </a:rPr>
              <a:t>)   </a:t>
            </a:r>
            <a:r>
              <a:rPr lang="en-US" altLang="zh-CN" sz="1800" dirty="0">
                <a:latin typeface="Consolas" panose="020B0609020204030204" pitchFamily="49" charset="0"/>
              </a:rPr>
              <a:t>{</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a:t>
            </a:r>
            <a:r>
              <a:rPr lang="en-US" altLang="zh-CN" sz="1800" dirty="0" err="1">
                <a:latin typeface="Consolas" panose="020B0609020204030204" pitchFamily="49" charset="0"/>
              </a:rPr>
              <a:t>int</a:t>
            </a:r>
            <a:r>
              <a:rPr lang="en-US" altLang="zh-CN" sz="1800" dirty="0">
                <a:latin typeface="Consolas" panose="020B0609020204030204" pitchFamily="49" charset="0"/>
              </a:rPr>
              <a:t> to = </a:t>
            </a:r>
            <a:r>
              <a:rPr lang="en-US" altLang="zh-CN" sz="1800" dirty="0" smtClean="0">
                <a:latin typeface="Consolas" panose="020B0609020204030204" pitchFamily="49" charset="0"/>
              </a:rPr>
              <a:t>edges[</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a:t>
            </a:r>
            <a:r>
              <a:rPr lang="en-US" altLang="zh-CN" sz="1800" dirty="0">
                <a:latin typeface="Consolas" panose="020B0609020204030204" pitchFamily="49" charset="0"/>
              </a:rPr>
              <a:t>to, </a:t>
            </a:r>
            <a:r>
              <a:rPr lang="en-US" altLang="zh-CN" sz="1800" dirty="0" err="1">
                <a:latin typeface="Consolas" panose="020B0609020204030204" pitchFamily="49" charset="0"/>
              </a:rPr>
              <a:t>vol</a:t>
            </a:r>
            <a:r>
              <a:rPr lang="en-US" altLang="zh-CN" sz="1800" dirty="0">
                <a:latin typeface="Consolas" panose="020B0609020204030204" pitchFamily="49" charset="0"/>
              </a:rPr>
              <a:t> = </a:t>
            </a:r>
            <a:r>
              <a:rPr lang="en-US" altLang="zh-CN" sz="1800" dirty="0" smtClean="0">
                <a:latin typeface="Consolas" panose="020B0609020204030204" pitchFamily="49" charset="0"/>
              </a:rPr>
              <a:t>edges[</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a:t>
            </a:r>
            <a:r>
              <a:rPr lang="en-US" altLang="zh-CN" sz="1800" dirty="0">
                <a:latin typeface="Consolas" panose="020B0609020204030204" pitchFamily="49" charset="0"/>
              </a:rPr>
              <a:t>w;</a:t>
            </a:r>
            <a:endParaRPr lang="en-US" altLang="zh-CN" sz="1800" dirty="0">
              <a:latin typeface="Consolas" panose="020B0609020204030204" pitchFamily="49" charset="0"/>
            </a:endParaRPr>
          </a:p>
          <a:p>
            <a:pPr marL="0" indent="0">
              <a:lnSpc>
                <a:spcPct val="120000"/>
              </a:lnSpc>
              <a:spcBef>
                <a:spcPts val="0"/>
              </a:spcBef>
              <a:buNone/>
            </a:pPr>
            <a:r>
              <a:rPr lang="en-US" altLang="zh-CN" sz="1800" dirty="0">
                <a:latin typeface="Consolas" panose="020B0609020204030204" pitchFamily="49" charset="0"/>
              </a:rPr>
              <a:t>            if (</a:t>
            </a:r>
            <a:r>
              <a:rPr lang="en-US" altLang="zh-CN" sz="1800" dirty="0" err="1" smtClean="0">
                <a:latin typeface="Consolas" panose="020B0609020204030204" pitchFamily="49" charset="0"/>
              </a:rPr>
              <a:t>vol</a:t>
            </a:r>
            <a:r>
              <a:rPr lang="en-US" altLang="zh-CN" sz="1800" dirty="0" smtClean="0">
                <a:latin typeface="Consolas" panose="020B0609020204030204" pitchFamily="49" charset="0"/>
              </a:rPr>
              <a:t>&gt;0 </a:t>
            </a:r>
            <a:r>
              <a:rPr lang="en-US" altLang="zh-CN" sz="1800" dirty="0">
                <a:latin typeface="Consolas" panose="020B0609020204030204" pitchFamily="49" charset="0"/>
              </a:rPr>
              <a:t>&amp;&amp; last[to</a:t>
            </a:r>
            <a:r>
              <a:rPr lang="en-US" altLang="zh-CN" sz="1800" dirty="0" smtClean="0">
                <a:latin typeface="Consolas" panose="020B0609020204030204" pitchFamily="49" charset="0"/>
              </a:rPr>
              <a:t>]== </a:t>
            </a:r>
            <a:r>
              <a:rPr lang="en-US" altLang="zh-CN" sz="1800" dirty="0">
                <a:latin typeface="Consolas" panose="020B0609020204030204" pitchFamily="49" charset="0"/>
              </a:rPr>
              <a:t>-1) </a:t>
            </a:r>
            <a:r>
              <a:rPr lang="en-US" altLang="zh-CN" sz="1800" dirty="0" smtClean="0">
                <a:latin typeface="Consolas" panose="020B0609020204030204" pitchFamily="49" charset="0"/>
              </a:rPr>
              <a:t>{</a:t>
            </a:r>
            <a:r>
              <a:rPr lang="en-US" altLang="zh-CN" sz="1600" dirty="0" smtClean="0">
                <a:latin typeface="Consolas" panose="020B0609020204030204" pitchFamily="49" charset="0"/>
              </a:rPr>
              <a:t>// </a:t>
            </a:r>
            <a:r>
              <a:rPr lang="zh-CN" altLang="en-US" sz="1600" dirty="0">
                <a:latin typeface="Consolas" panose="020B0609020204030204" pitchFamily="49" charset="0"/>
              </a:rPr>
              <a:t>如果残余容量大于</a:t>
            </a:r>
            <a:r>
              <a:rPr lang="en-US" altLang="zh-CN" sz="1600" dirty="0">
                <a:latin typeface="Consolas" panose="020B0609020204030204" pitchFamily="49" charset="0"/>
              </a:rPr>
              <a:t>0</a:t>
            </a:r>
            <a:r>
              <a:rPr lang="zh-CN" altLang="en-US" sz="1600" dirty="0">
                <a:latin typeface="Consolas" panose="020B0609020204030204" pitchFamily="49" charset="0"/>
              </a:rPr>
              <a:t>且未访问过（所以</a:t>
            </a:r>
            <a:r>
              <a:rPr lang="en-US" altLang="zh-CN" sz="1600" dirty="0">
                <a:latin typeface="Consolas" panose="020B0609020204030204" pitchFamily="49" charset="0"/>
              </a:rPr>
              <a:t>last</a:t>
            </a:r>
            <a:r>
              <a:rPr lang="zh-CN" altLang="en-US" sz="1600" dirty="0">
                <a:latin typeface="Consolas" panose="020B0609020204030204" pitchFamily="49" charset="0"/>
              </a:rPr>
              <a:t>保持在</a:t>
            </a:r>
            <a:r>
              <a:rPr lang="en-US" altLang="zh-CN" sz="1600" dirty="0">
                <a:latin typeface="Consolas" panose="020B0609020204030204" pitchFamily="49" charset="0"/>
              </a:rPr>
              <a:t>-1</a:t>
            </a:r>
            <a:r>
              <a:rPr lang="zh-CN" altLang="en-US" sz="1600" dirty="0" smtClean="0">
                <a:latin typeface="Consolas" panose="020B0609020204030204" pitchFamily="49" charset="0"/>
              </a:rPr>
              <a:t>）</a:t>
            </a:r>
            <a:endParaRPr lang="en-US" altLang="zh-CN" sz="1600" dirty="0">
              <a:latin typeface="Consolas" panose="020B0609020204030204" pitchFamily="49" charset="0"/>
            </a:endParaRPr>
          </a:p>
          <a:p>
            <a:pPr marL="0" indent="0">
              <a:buNone/>
            </a:pPr>
            <a:r>
              <a:rPr lang="en-US" altLang="zh-CN" sz="1800" dirty="0">
                <a:latin typeface="Consolas" panose="020B0609020204030204" pitchFamily="49" charset="0"/>
              </a:rPr>
              <a:t>                last[to] = </a:t>
            </a:r>
            <a:r>
              <a:rPr lang="en-US" altLang="zh-CN" sz="1800" dirty="0" err="1" smtClean="0">
                <a:latin typeface="Consolas" panose="020B0609020204030204" pitchFamily="49" charset="0"/>
              </a:rPr>
              <a:t>nxt</a:t>
            </a:r>
            <a:r>
              <a:rPr lang="en-US" altLang="zh-CN" sz="1800" dirty="0" smtClean="0">
                <a:latin typeface="Consolas" panose="020B0609020204030204" pitchFamily="49" charset="0"/>
              </a:rPr>
              <a:t>; flow[to</a:t>
            </a:r>
            <a:r>
              <a:rPr lang="en-US" altLang="zh-CN" sz="1800" dirty="0">
                <a:latin typeface="Consolas" panose="020B0609020204030204" pitchFamily="49" charset="0"/>
              </a:rPr>
              <a:t>] = min(flow[p], </a:t>
            </a:r>
            <a:r>
              <a:rPr lang="en-US" altLang="zh-CN" sz="1800" dirty="0" err="1">
                <a:latin typeface="Consolas" panose="020B0609020204030204" pitchFamily="49" charset="0"/>
              </a:rPr>
              <a:t>vol</a:t>
            </a:r>
            <a:r>
              <a:rPr lang="en-US" altLang="zh-CN" sz="1800" dirty="0" smtClean="0">
                <a:latin typeface="Consolas" panose="020B0609020204030204" pitchFamily="49" charset="0"/>
              </a:rPr>
              <a:t>);  </a:t>
            </a:r>
            <a:r>
              <a:rPr lang="en-US" altLang="zh-CN" sz="1800" dirty="0" err="1" smtClean="0">
                <a:latin typeface="Consolas" panose="020B0609020204030204" pitchFamily="49" charset="0"/>
              </a:rPr>
              <a:t>q.push</a:t>
            </a:r>
            <a:r>
              <a:rPr lang="en-US" altLang="zh-CN" sz="1800" dirty="0" smtClean="0">
                <a:latin typeface="Consolas" panose="020B0609020204030204" pitchFamily="49" charset="0"/>
              </a:rPr>
              <a:t>(to);  }</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a:t>
            </a:r>
            <a:endParaRPr lang="en-US" altLang="zh-CN" sz="1800" dirty="0">
              <a:latin typeface="Consolas" panose="020B0609020204030204" pitchFamily="49" charset="0"/>
            </a:endParaRPr>
          </a:p>
          <a:p>
            <a:pPr marL="0" indent="0">
              <a:buNone/>
            </a:pPr>
            <a:r>
              <a:rPr lang="en-US" altLang="zh-CN" sz="1800" dirty="0">
                <a:latin typeface="Consolas" panose="020B0609020204030204" pitchFamily="49" charset="0"/>
              </a:rPr>
              <a:t>    return last[t] != -1;</a:t>
            </a:r>
            <a:endParaRPr lang="en-US" altLang="zh-CN" sz="1800" dirty="0">
              <a:latin typeface="Consolas" panose="020B0609020204030204" pitchFamily="49" charset="0"/>
            </a:endParaRPr>
          </a:p>
          <a:p>
            <a:pPr marL="0" indent="0">
              <a:buNone/>
            </a:pPr>
            <a:r>
              <a:rPr lang="en-US" altLang="zh-CN" sz="1800" dirty="0" smtClean="0">
                <a:latin typeface="Consolas" panose="020B0609020204030204" pitchFamily="49" charset="0"/>
              </a:rPr>
              <a:t>}</a:t>
            </a:r>
            <a:endParaRPr lang="zh-CN" altLang="en-US" sz="1800"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Edmond-Karp</a:t>
            </a:r>
            <a:r>
              <a:rPr lang="zh-CN" altLang="en-US" dirty="0"/>
              <a:t>算法</a:t>
            </a:r>
            <a:endParaRPr lang="zh-CN" altLang="en-US" dirty="0"/>
          </a:p>
        </p:txBody>
      </p:sp>
      <p:sp>
        <p:nvSpPr>
          <p:cNvPr id="3" name="内容占位符 2"/>
          <p:cNvSpPr>
            <a:spLocks noGrp="1"/>
          </p:cNvSpPr>
          <p:nvPr>
            <p:ph idx="1"/>
          </p:nvPr>
        </p:nvSpPr>
        <p:spPr>
          <a:xfrm>
            <a:off x="776748" y="1327355"/>
            <a:ext cx="10989452" cy="5043948"/>
          </a:xfrm>
        </p:spPr>
        <p:txBody>
          <a:bodyPr>
            <a:normAutofit fontScale="70000" lnSpcReduction="20000"/>
          </a:bodyPr>
          <a:lstStyle/>
          <a:p>
            <a:pPr marL="0" indent="0">
              <a:buNone/>
            </a:pPr>
            <a:r>
              <a:rPr lang="en-US" altLang="zh-CN" dirty="0">
                <a:latin typeface="Consolas" panose="020B0609020204030204" pitchFamily="49" charset="0"/>
              </a:rPr>
              <a:t>inline </a:t>
            </a:r>
            <a:r>
              <a:rPr lang="en-US" altLang="zh-CN" dirty="0" err="1">
                <a:latin typeface="Consolas" panose="020B0609020204030204" pitchFamily="49" charset="0"/>
              </a:rPr>
              <a:t>int</a:t>
            </a:r>
            <a:r>
              <a:rPr lang="en-US" altLang="zh-CN" dirty="0">
                <a:latin typeface="Consolas" panose="020B0609020204030204" pitchFamily="49" charset="0"/>
              </a:rPr>
              <a:t> EK</a:t>
            </a:r>
            <a:r>
              <a:rPr lang="en-US" altLang="zh-CN" dirty="0" smtClean="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maxflow</a:t>
            </a:r>
            <a:r>
              <a:rPr lang="en-US" altLang="zh-CN" dirty="0">
                <a:latin typeface="Consolas" panose="020B0609020204030204" pitchFamily="49" charset="0"/>
              </a:rPr>
              <a:t> = 0;</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while (</a:t>
            </a:r>
            <a:r>
              <a:rPr lang="en-US" altLang="zh-CN" dirty="0" err="1">
                <a:latin typeface="Consolas" panose="020B0609020204030204" pitchFamily="49" charset="0"/>
              </a:rPr>
              <a:t>bfs</a:t>
            </a:r>
            <a:r>
              <a:rPr lang="en-US" altLang="zh-CN" dirty="0" smtClean="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maxflow</a:t>
            </a:r>
            <a:r>
              <a:rPr lang="en-US" altLang="zh-CN" dirty="0">
                <a:latin typeface="Consolas" panose="020B0609020204030204" pitchFamily="49" charset="0"/>
              </a:rPr>
              <a:t> += flow[t];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i</a:t>
            </a:r>
            <a:r>
              <a:rPr lang="en-US" altLang="zh-CN" dirty="0">
                <a:latin typeface="Consolas" panose="020B0609020204030204" pitchFamily="49" charset="0"/>
              </a:rPr>
              <a:t> = t; </a:t>
            </a:r>
            <a:r>
              <a:rPr lang="en-US" altLang="zh-CN" dirty="0" err="1">
                <a:latin typeface="Consolas" panose="020B0609020204030204" pitchFamily="49" charset="0"/>
              </a:rPr>
              <a:t>i</a:t>
            </a:r>
            <a:r>
              <a:rPr lang="en-US" altLang="zh-CN" dirty="0">
                <a:latin typeface="Consolas" panose="020B0609020204030204" pitchFamily="49" charset="0"/>
              </a:rPr>
              <a:t> != s; </a:t>
            </a:r>
            <a:r>
              <a:rPr lang="en-US" altLang="zh-CN" dirty="0" err="1">
                <a:latin typeface="Consolas" panose="020B0609020204030204" pitchFamily="49" charset="0"/>
              </a:rPr>
              <a:t>i</a:t>
            </a:r>
            <a:r>
              <a:rPr lang="en-US" altLang="zh-CN" dirty="0">
                <a:latin typeface="Consolas" panose="020B0609020204030204" pitchFamily="49" charset="0"/>
              </a:rPr>
              <a:t> = edges[last[</a:t>
            </a:r>
            <a:r>
              <a:rPr lang="en-US" altLang="zh-CN" dirty="0" err="1">
                <a:latin typeface="Consolas" panose="020B0609020204030204" pitchFamily="49" charset="0"/>
              </a:rPr>
              <a:t>i</a:t>
            </a:r>
            <a:r>
              <a:rPr lang="en-US" altLang="zh-CN" dirty="0">
                <a:latin typeface="Consolas" panose="020B0609020204030204" pitchFamily="49" charset="0"/>
              </a:rPr>
              <a:t>] ^ 1].to) </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 </a:t>
            </a:r>
            <a:r>
              <a:rPr lang="zh-CN" altLang="en-US" dirty="0">
                <a:latin typeface="Consolas" panose="020B0609020204030204" pitchFamily="49" charset="0"/>
              </a:rPr>
              <a:t>从汇点原路返回更新残余容量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edges[last[</a:t>
            </a:r>
            <a:r>
              <a:rPr lang="en-US" altLang="zh-CN" dirty="0" err="1">
                <a:latin typeface="Consolas" panose="020B0609020204030204" pitchFamily="49" charset="0"/>
              </a:rPr>
              <a:t>i</a:t>
            </a:r>
            <a:r>
              <a:rPr lang="en-US" altLang="zh-CN" dirty="0">
                <a:latin typeface="Consolas" panose="020B0609020204030204" pitchFamily="49" charset="0"/>
              </a:rPr>
              <a:t>]].w -= flow[t];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edges[last[</a:t>
            </a:r>
            <a:r>
              <a:rPr lang="en-US" altLang="zh-CN" dirty="0" err="1">
                <a:latin typeface="Consolas" panose="020B0609020204030204" pitchFamily="49" charset="0"/>
              </a:rPr>
              <a:t>i</a:t>
            </a:r>
            <a:r>
              <a:rPr lang="en-US" altLang="zh-CN" dirty="0">
                <a:latin typeface="Consolas" panose="020B0609020204030204" pitchFamily="49" charset="0"/>
              </a:rPr>
              <a:t>] ^ 1].w += flow[t];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a:t>
            </a:r>
            <a:r>
              <a:rPr lang="en-US" altLang="zh-CN" dirty="0" err="1">
                <a:latin typeface="Consolas" panose="020B0609020204030204" pitchFamily="49" charset="0"/>
              </a:rPr>
              <a:t>maxflow</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a:t>
            </a: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Edmond-Karp</a:t>
            </a:r>
            <a:r>
              <a:rPr lang="zh-CN" altLang="en-US" dirty="0"/>
              <a:t>算法</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a:t>Edmond-Karp</a:t>
                </a:r>
                <a:r>
                  <a:rPr lang="zh-CN" altLang="en-US" dirty="0" smtClean="0"/>
                  <a:t>算法</a:t>
                </a:r>
                <a:r>
                  <a:rPr lang="zh-CN" altLang="en-US" dirty="0"/>
                  <a:t>总体复杂度上限是</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𝑣𝑒</m:t>
                        </m:r>
                        <m:r>
                          <a:rPr lang="en-US" altLang="zh-CN" i="1" baseline="30000">
                            <a:latin typeface="Cambria Math" panose="02040503050406030204" pitchFamily="18" charset="0"/>
                          </a:rPr>
                          <m:t>2</m:t>
                        </m:r>
                      </m:e>
                    </m:d>
                  </m:oMath>
                </a14:m>
                <a:endParaRPr lang="en-US" altLang="zh-CN" dirty="0" smtClean="0"/>
              </a:p>
              <a:p>
                <a:pPr lvl="1"/>
                <a:r>
                  <a:rPr lang="zh-CN" altLang="en-US" dirty="0" smtClean="0"/>
                  <a:t>对时间复杂度贡献最大的是边数，当点数少，边数多时效率较低。</a:t>
                </a:r>
                <a:endParaRPr lang="en-US" altLang="zh-CN" dirty="0" smtClean="0"/>
              </a:p>
              <a:p>
                <a:pPr lvl="1"/>
                <a:r>
                  <a:rPr lang="zh-CN" altLang="en-US" dirty="0"/>
                  <a:t>实际上一般能解决</a:t>
                </a:r>
                <a:r>
                  <a:rPr lang="en-US" altLang="zh-CN" dirty="0"/>
                  <a:t>10</a:t>
                </a:r>
                <a:r>
                  <a:rPr lang="en-US" altLang="zh-CN" baseline="30000" dirty="0"/>
                  <a:t>3</a:t>
                </a:r>
                <a:r>
                  <a:rPr lang="en-US" altLang="zh-CN" dirty="0"/>
                  <a:t>~10</a:t>
                </a:r>
                <a:r>
                  <a:rPr lang="en-US" altLang="zh-CN" baseline="30000" dirty="0"/>
                  <a:t>4</a:t>
                </a:r>
                <a:r>
                  <a:rPr lang="zh-CN" altLang="en-US" dirty="0"/>
                  <a:t>规模的网络</a:t>
                </a:r>
                <a:endParaRPr lang="zh-CN" altLang="en-US"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t="-2233" b="5"/>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阻塞流算法</a:t>
            </a:r>
            <a:endParaRPr lang="zh-CN" altLang="en-US" dirty="0"/>
          </a:p>
        </p:txBody>
      </p:sp>
      <p:sp>
        <p:nvSpPr>
          <p:cNvPr id="5" name="文本占位符 4"/>
          <p:cNvSpPr>
            <a:spLocks noGrp="1"/>
          </p:cNvSpPr>
          <p:nvPr>
            <p:ph type="body" idx="1"/>
          </p:nvPr>
        </p:nvSpPr>
        <p:spPr/>
        <p:txBody>
          <a:bodyPr/>
          <a:lstStyle/>
          <a:p>
            <a:r>
              <a:rPr lang="zh-CN" altLang="en-US" dirty="0"/>
              <a:t>求解</a:t>
            </a:r>
            <a:r>
              <a:rPr lang="zh-CN" altLang="en-US" dirty="0" smtClean="0"/>
              <a:t>最大流</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err="1"/>
              <a:t>Dinic</a:t>
            </a:r>
            <a:r>
              <a:rPr lang="zh-CN" altLang="en-US" dirty="0"/>
              <a:t>算法</a:t>
            </a:r>
            <a:endParaRPr lang="zh-CN" altLang="en-US" dirty="0"/>
          </a:p>
        </p:txBody>
      </p:sp>
      <p:sp>
        <p:nvSpPr>
          <p:cNvPr id="5" name="文本占位符 4"/>
          <p:cNvSpPr>
            <a:spLocks noGrp="1"/>
          </p:cNvSpPr>
          <p:nvPr>
            <p:ph type="body" idx="1"/>
          </p:nvPr>
        </p:nvSpPr>
        <p:spPr/>
        <p:txBody>
          <a:bodyPr/>
          <a:lstStyle/>
          <a:p>
            <a:r>
              <a:rPr lang="zh-CN" altLang="en-US" dirty="0"/>
              <a:t>求解最大</a:t>
            </a:r>
            <a:r>
              <a:rPr lang="zh-CN" altLang="en-US" dirty="0" smtClean="0"/>
              <a:t>流</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Dinic</a:t>
            </a:r>
            <a:r>
              <a:rPr lang="zh-CN" altLang="en-US" dirty="0"/>
              <a:t>算法</a:t>
            </a:r>
            <a:endParaRPr lang="zh-CN" altLang="en-US" dirty="0"/>
          </a:p>
        </p:txBody>
      </p:sp>
      <p:sp>
        <p:nvSpPr>
          <p:cNvPr id="3" name="内容占位符 2"/>
          <p:cNvSpPr>
            <a:spLocks noGrp="1"/>
          </p:cNvSpPr>
          <p:nvPr>
            <p:ph idx="1"/>
          </p:nvPr>
        </p:nvSpPr>
        <p:spPr>
          <a:xfrm>
            <a:off x="431371" y="963590"/>
            <a:ext cx="11613145" cy="5731500"/>
          </a:xfrm>
        </p:spPr>
        <p:txBody>
          <a:bodyPr/>
          <a:lstStyle/>
          <a:p>
            <a:r>
              <a:rPr lang="zh-CN" altLang="en-US" sz="2800" dirty="0"/>
              <a:t>它由 </a:t>
            </a:r>
            <a:r>
              <a:rPr lang="zh-CN" altLang="en-US" sz="2800" dirty="0" smtClean="0"/>
              <a:t>苏联人 </a:t>
            </a:r>
            <a:r>
              <a:rPr lang="en-US" altLang="zh-CN" sz="2800" dirty="0" err="1" smtClean="0"/>
              <a:t>Dinitz</a:t>
            </a:r>
            <a:r>
              <a:rPr lang="en-US" altLang="zh-CN" sz="2800" dirty="0" smtClean="0"/>
              <a:t> </a:t>
            </a:r>
            <a:r>
              <a:rPr lang="zh-CN" altLang="en-US" sz="2800" dirty="0"/>
              <a:t>在 </a:t>
            </a:r>
            <a:r>
              <a:rPr lang="en-US" altLang="zh-CN" sz="2800" dirty="0"/>
              <a:t>1970 </a:t>
            </a:r>
            <a:r>
              <a:rPr lang="zh-CN" altLang="en-US" sz="2800" dirty="0" smtClean="0"/>
              <a:t>年发表了</a:t>
            </a:r>
            <a:r>
              <a:rPr lang="en-US" altLang="zh-CN" sz="2800" dirty="0" smtClean="0"/>
              <a:t>4</a:t>
            </a:r>
            <a:r>
              <a:rPr lang="zh-CN" altLang="en-US" sz="2800" dirty="0" smtClean="0"/>
              <a:t>页天书。被以色列人</a:t>
            </a:r>
            <a:r>
              <a:rPr lang="en-US" altLang="zh-CN" sz="2800" dirty="0"/>
              <a:t>Shimon Even </a:t>
            </a:r>
            <a:r>
              <a:rPr lang="zh-CN" altLang="en-US" sz="2800" dirty="0" smtClean="0"/>
              <a:t>和美国人 </a:t>
            </a:r>
            <a:r>
              <a:rPr lang="en-US" altLang="zh-CN" sz="2800" b="1" dirty="0" smtClean="0"/>
              <a:t>Robert </a:t>
            </a:r>
            <a:r>
              <a:rPr lang="en-US" altLang="zh-CN" sz="2800" b="1" dirty="0" err="1"/>
              <a:t>Endre</a:t>
            </a:r>
            <a:r>
              <a:rPr lang="en-US" altLang="zh-CN" sz="2800" b="1" dirty="0"/>
              <a:t>. </a:t>
            </a:r>
            <a:r>
              <a:rPr lang="en-US" altLang="zh-CN" sz="2800" b="1" dirty="0" err="1" smtClean="0"/>
              <a:t>Tarjan</a:t>
            </a:r>
            <a:r>
              <a:rPr lang="en-US" altLang="zh-CN" sz="2800" dirty="0" smtClean="0"/>
              <a:t> </a:t>
            </a:r>
            <a:r>
              <a:rPr lang="zh-CN" altLang="en-US" sz="2800" dirty="0" smtClean="0"/>
              <a:t>发现、看懂并做了一些改进，</a:t>
            </a:r>
            <a:r>
              <a:rPr lang="en-US" altLang="zh-CN" sz="2800" dirty="0"/>
              <a:t>1975</a:t>
            </a:r>
            <a:r>
              <a:rPr lang="zh-CN" altLang="en-US" sz="2800" dirty="0" smtClean="0"/>
              <a:t>发表于美国工业与应用数学学会杂志上。</a:t>
            </a:r>
            <a:endParaRPr lang="en-US" altLang="zh-CN" sz="2800" dirty="0" smtClean="0"/>
          </a:p>
          <a:p>
            <a:r>
              <a:rPr lang="zh-CN" altLang="en-US" sz="2800" dirty="0" smtClean="0"/>
              <a:t>算法的核心概念：</a:t>
            </a:r>
            <a:endParaRPr lang="en-US" altLang="zh-CN" sz="2800" dirty="0" smtClean="0"/>
          </a:p>
          <a:p>
            <a:pPr lvl="1" indent="-342900">
              <a:buFont typeface="Wingdings" panose="05000000000000000000" pitchFamily="2" charset="2"/>
              <a:buChar char="Ø"/>
            </a:pPr>
            <a:r>
              <a:rPr lang="zh-CN" altLang="en-US" sz="2400" dirty="0" smtClean="0"/>
              <a:t>阻塞流</a:t>
            </a:r>
            <a:r>
              <a:rPr lang="en-US" altLang="zh-CN" sz="2400" dirty="0" smtClean="0"/>
              <a:t>(Blocking Flow)</a:t>
            </a:r>
            <a:r>
              <a:rPr lang="zh-CN" altLang="en-US" sz="2400" dirty="0" smtClean="0"/>
              <a:t>  </a:t>
            </a:r>
            <a:endParaRPr lang="en-US" altLang="zh-CN" sz="2400" dirty="0" smtClean="0"/>
          </a:p>
          <a:p>
            <a:pPr lvl="1" indent="-342900">
              <a:buFont typeface="Wingdings" panose="05000000000000000000" pitchFamily="2" charset="2"/>
              <a:buChar char="Ø"/>
            </a:pPr>
            <a:r>
              <a:rPr lang="zh-CN" altLang="en-US" sz="2400" dirty="0" smtClean="0"/>
              <a:t>分层图</a:t>
            </a:r>
            <a:r>
              <a:rPr lang="en-US" altLang="zh-CN" sz="2400" dirty="0" smtClean="0"/>
              <a:t>(Level Graph)</a:t>
            </a:r>
            <a:r>
              <a:rPr lang="zh-CN" altLang="en-US" sz="2400" dirty="0" smtClean="0"/>
              <a:t>：少走弯路</a:t>
            </a:r>
            <a:endParaRPr lang="en-US" altLang="zh-CN" sz="2400" dirty="0" smtClean="0"/>
          </a:p>
          <a:p>
            <a:pPr lvl="1" indent="-342900">
              <a:buFont typeface="Wingdings" panose="05000000000000000000" pitchFamily="2" charset="2"/>
              <a:buChar char="Ø"/>
            </a:pPr>
            <a:r>
              <a:rPr lang="zh-CN" altLang="en-US" sz="2400" dirty="0"/>
              <a:t>多路增广：在某点</a:t>
            </a:r>
            <a:r>
              <a:rPr lang="en-US" altLang="zh-CN" sz="2400" dirty="0"/>
              <a:t>DFS</a:t>
            </a:r>
            <a:r>
              <a:rPr lang="zh-CN" altLang="en-US" sz="2400" dirty="0"/>
              <a:t>找到一条增广路后，如果还剩下多余的流量未用，继续在该点</a:t>
            </a:r>
            <a:r>
              <a:rPr lang="en-US" altLang="zh-CN" sz="2400" dirty="0"/>
              <a:t>DFS</a:t>
            </a:r>
            <a:r>
              <a:rPr lang="zh-CN" altLang="en-US" sz="2400" dirty="0"/>
              <a:t>尝试找到更多增广路</a:t>
            </a:r>
            <a:r>
              <a:rPr lang="zh-CN" altLang="en-US" sz="2400" dirty="0" smtClean="0"/>
              <a:t>。计算流量的方法要调整一下，每次返回该点的总流量（容量</a:t>
            </a:r>
            <a:r>
              <a:rPr lang="en-US" altLang="zh-CN" sz="2400" dirty="0" smtClean="0"/>
              <a:t>-</a:t>
            </a:r>
            <a:r>
              <a:rPr lang="zh-CN" altLang="en-US" sz="2400" dirty="0" smtClean="0"/>
              <a:t>空闲量）。</a:t>
            </a:r>
            <a:endParaRPr lang="en-US" altLang="zh-CN" sz="2400" dirty="0" smtClean="0"/>
          </a:p>
          <a:p>
            <a:pPr lvl="1" indent="-342900">
              <a:buFont typeface="Wingdings" panose="05000000000000000000" pitchFamily="2" charset="2"/>
              <a:buChar char="Ø"/>
            </a:pPr>
            <a:r>
              <a:rPr lang="zh-CN" altLang="en-US" sz="2400" dirty="0"/>
              <a:t>当前弧优化</a:t>
            </a:r>
            <a:r>
              <a:rPr lang="zh-CN" altLang="en-US" sz="2400" dirty="0" smtClean="0"/>
              <a:t>：因为有上面的多路增广，会导致一</a:t>
            </a:r>
            <a:r>
              <a:rPr lang="zh-CN" altLang="en-US" sz="2400" dirty="0"/>
              <a:t>条边增广一次后就不会再次增广了，所以下次增广时不需要再考虑这条边</a:t>
            </a:r>
            <a:r>
              <a:rPr lang="zh-CN" altLang="en-US" sz="2400" dirty="0" smtClean="0"/>
              <a:t>。可以把</a:t>
            </a:r>
            <a:r>
              <a:rPr lang="en-US" altLang="zh-CN" sz="2400" dirty="0"/>
              <a:t>head</a:t>
            </a:r>
            <a:r>
              <a:rPr lang="zh-CN" altLang="en-US" sz="2400" dirty="0"/>
              <a:t>数组复制一份</a:t>
            </a:r>
            <a:r>
              <a:rPr lang="zh-CN" altLang="en-US" sz="2400" dirty="0" smtClean="0"/>
              <a:t>，不断</a:t>
            </a:r>
            <a:r>
              <a:rPr lang="zh-CN" altLang="en-US" sz="2400" dirty="0"/>
              <a:t>更新增广的起点</a:t>
            </a:r>
            <a:r>
              <a:rPr lang="zh-CN" altLang="en-US" sz="2400" dirty="0" smtClean="0"/>
              <a:t>。</a:t>
            </a:r>
            <a:endParaRPr lang="en-US" altLang="zh-CN" sz="2400" dirty="0" smtClean="0"/>
          </a:p>
          <a:p>
            <a:pPr lvl="1" indent="-342900">
              <a:buFont typeface="Wingdings" panose="05000000000000000000" pitchFamily="2" charset="2"/>
              <a:buChar char="Ø"/>
            </a:pPr>
            <a:r>
              <a:rPr lang="zh-CN" altLang="en-US" sz="2400" dirty="0"/>
              <a:t>时间复杂</a:t>
            </a:r>
            <a:r>
              <a:rPr lang="zh-CN" altLang="en-US" sz="2400" dirty="0" smtClean="0"/>
              <a:t>度</a:t>
            </a:r>
            <a:r>
              <a:rPr lang="en-US" altLang="zh-CN" sz="2400" dirty="0" smtClean="0">
                <a:latin typeface="Cambria" panose="02040503050406030204" pitchFamily="18" charset="0"/>
                <a:ea typeface="Cambria" panose="02040503050406030204" pitchFamily="18" charset="0"/>
              </a:rPr>
              <a:t>O(V</a:t>
            </a:r>
            <a:r>
              <a:rPr lang="en-US" altLang="zh-CN" sz="2400" baseline="30000" dirty="0" smtClean="0">
                <a:latin typeface="Cambria" panose="02040503050406030204" pitchFamily="18" charset="0"/>
                <a:ea typeface="Cambria" panose="02040503050406030204" pitchFamily="18" charset="0"/>
              </a:rPr>
              <a:t>2</a:t>
            </a:r>
            <a:r>
              <a:rPr lang="en-US" altLang="zh-CN" sz="2400" dirty="0" smtClean="0">
                <a:latin typeface="Cambria" panose="02040503050406030204" pitchFamily="18" charset="0"/>
                <a:ea typeface="Cambria" panose="02040503050406030204" pitchFamily="18" charset="0"/>
              </a:rPr>
              <a:t>E)</a:t>
            </a:r>
            <a:r>
              <a:rPr lang="zh-CN" altLang="en-US" sz="2400" dirty="0" smtClean="0">
                <a:latin typeface="Cambria" panose="02040503050406030204" pitchFamily="18" charset="0"/>
                <a:ea typeface="Cambria" panose="02040503050406030204" pitchFamily="18" charset="0"/>
              </a:rPr>
              <a:t>，</a:t>
            </a:r>
            <a:r>
              <a:rPr lang="zh-CN" altLang="en-US" sz="2400" dirty="0" smtClean="0"/>
              <a:t>一般能够处理</a:t>
            </a:r>
            <a:r>
              <a:rPr lang="en-US" altLang="zh-CN" sz="2400" dirty="0" smtClean="0"/>
              <a:t>10</a:t>
            </a:r>
            <a:r>
              <a:rPr lang="en-US" altLang="zh-CN" sz="2400" baseline="30000" dirty="0" smtClean="0"/>
              <a:t>4</a:t>
            </a:r>
            <a:r>
              <a:rPr lang="en-US" altLang="zh-CN" sz="2400" dirty="0" smtClean="0"/>
              <a:t>~10</a:t>
            </a:r>
            <a:r>
              <a:rPr lang="en-US" altLang="zh-CN" sz="2400" baseline="30000" dirty="0"/>
              <a:t>5</a:t>
            </a:r>
            <a:r>
              <a:rPr lang="zh-CN" altLang="en-US" sz="2400" dirty="0" smtClean="0"/>
              <a:t>规模的网络</a:t>
            </a:r>
            <a:endParaRPr lang="zh-CN" altLang="en-US" sz="24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6200907" y="3271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7162685" y="21852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7162570" y="449585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8593954" y="22141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7856863" y="328625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8593954" y="455765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9542315" y="327181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6220553" y="3249011"/>
            <a:ext cx="480000" cy="276999"/>
          </a:xfrm>
          <a:prstGeom prst="rect">
            <a:avLst/>
          </a:prstGeom>
          <a:noFill/>
        </p:spPr>
        <p:txBody>
          <a:bodyPr wrap="square" rtlCol="0">
            <a:spAutoFit/>
          </a:bodyPr>
          <a:lstStyle/>
          <a:p>
            <a:r>
              <a:rPr lang="en-US" altLang="zh-CN" baseline="-25000" dirty="0" smtClean="0">
                <a:solidFill>
                  <a:schemeClr val="bg1"/>
                </a:solidFill>
                <a:latin typeface="Consolas" panose="020B0609020204030204" pitchFamily="49" charset="0"/>
              </a:rPr>
              <a:t>S</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8592219" y="1914809"/>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0" name="文本框 59"/>
          <p:cNvSpPr txBox="1"/>
          <p:nvPr/>
        </p:nvSpPr>
        <p:spPr>
          <a:xfrm>
            <a:off x="8592219" y="478436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87" name="文本框 86"/>
          <p:cNvSpPr txBox="1"/>
          <p:nvPr/>
        </p:nvSpPr>
        <p:spPr>
          <a:xfrm>
            <a:off x="7171150" y="212181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7133277" y="441503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8536509" y="2164819"/>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7814166" y="322247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8536509" y="450832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9484870" y="322247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8" name="椭圆 7"/>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83561"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1445339" y="19325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1445224" y="424317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2876608" y="19614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2154265"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2876608" y="43049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3824969"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31" name="直接箭头连接符 30"/>
          <p:cNvCxnSpPr>
            <a:endCxn id="21" idx="1"/>
          </p:cNvCxnSpPr>
          <p:nvPr/>
        </p:nvCxnSpPr>
        <p:spPr>
          <a:xfrm flipV="1">
            <a:off x="2485258" y="320379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95991" y="183234"/>
            <a:ext cx="8072937" cy="1108222"/>
          </a:xfrm>
        </p:spPr>
        <p:txBody>
          <a:bodyPr/>
          <a:lstStyle/>
          <a:p>
            <a:pPr fontAlgn="base"/>
            <a:r>
              <a:rPr lang="zh-CN" altLang="en-US" dirty="0"/>
              <a:t>分层图（</a:t>
            </a:r>
            <a:r>
              <a:rPr lang="en-US" altLang="zh-CN" dirty="0"/>
              <a:t>Level Graph</a:t>
            </a:r>
            <a:r>
              <a:rPr lang="zh-CN" altLang="en-US" dirty="0"/>
              <a:t>）</a:t>
            </a:r>
            <a:endParaRPr lang="zh-CN" altLang="en-US" dirty="0"/>
          </a:p>
        </p:txBody>
      </p:sp>
      <p:cxnSp>
        <p:nvCxnSpPr>
          <p:cNvPr id="22" name="直接箭头连接符 21"/>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1798511" y="214613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1790884" y="448963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3116608" y="3349480"/>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44" name="文本框 4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sp>
        <p:nvSpPr>
          <p:cNvPr id="52" name="文本框 51"/>
          <p:cNvSpPr txBox="1"/>
          <p:nvPr/>
        </p:nvSpPr>
        <p:spPr>
          <a:xfrm>
            <a:off x="7179615" y="1828774"/>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7179615" y="472256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8" name="文本框 57"/>
          <p:cNvSpPr txBox="1"/>
          <p:nvPr/>
        </p:nvSpPr>
        <p:spPr>
          <a:xfrm>
            <a:off x="7912290" y="2973420"/>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9870259" y="321089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6396591" y="2414504"/>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6358223" y="3586443"/>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7514122" y="2335212"/>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7447315" y="3600886"/>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V="1">
            <a:off x="7506495" y="4705826"/>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8862509" y="3540366"/>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8877834" y="2427383"/>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7477222" y="246450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8192653" y="3428268"/>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2"/>
                                        </p:tgtEl>
                                        <p:attrNameLst>
                                          <p:attrName>stroke.color</p:attrName>
                                        </p:attrNameLst>
                                      </p:cBhvr>
                                      <p:to>
                                        <a:schemeClr val="accent2"/>
                                      </p:to>
                                    </p:animClr>
                                    <p:set>
                                      <p:cBhvr>
                                        <p:cTn id="7" dur="2000" fill="hold"/>
                                        <p:tgtEl>
                                          <p:spTgt spid="22"/>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23"/>
                                        </p:tgtEl>
                                        <p:attrNameLst>
                                          <p:attrName>stroke.color</p:attrName>
                                        </p:attrNameLst>
                                      </p:cBhvr>
                                      <p:to>
                                        <a:schemeClr val="accent2"/>
                                      </p:to>
                                    </p:animClr>
                                    <p:set>
                                      <p:cBhvr>
                                        <p:cTn id="10" dur="2000" fill="hold"/>
                                        <p:tgtEl>
                                          <p:spTgt spid="23"/>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par>
                                <p:cTn id="16" presetID="22" presetClass="entr" presetSubtype="1"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up)">
                                      <p:cBhvr>
                                        <p:cTn id="18" dur="500"/>
                                        <p:tgtEl>
                                          <p:spTgt spid="64"/>
                                        </p:tgtEl>
                                      </p:cBhvr>
                                    </p:animEffect>
                                  </p:childTnLst>
                                </p:cTn>
                              </p:par>
                            </p:childTnLst>
                          </p:cTn>
                        </p:par>
                        <p:par>
                          <p:cTn id="19" fill="hold">
                            <p:stCondLst>
                              <p:cond delay="500"/>
                            </p:stCondLst>
                            <p:childTnLst>
                              <p:par>
                                <p:cTn id="20" presetID="7" presetClass="emph" presetSubtype="2" fill="hold" nodeType="afterEffect">
                                  <p:stCondLst>
                                    <p:cond delay="0"/>
                                  </p:stCondLst>
                                  <p:childTnLst>
                                    <p:animClr clrSpc="rgb" dir="cw">
                                      <p:cBhvr>
                                        <p:cTn id="21" dur="250" fill="hold"/>
                                        <p:tgtEl>
                                          <p:spTgt spid="63"/>
                                        </p:tgtEl>
                                        <p:attrNameLst>
                                          <p:attrName>stroke.color</p:attrName>
                                        </p:attrNameLst>
                                      </p:cBhvr>
                                      <p:to>
                                        <a:schemeClr val="accent2"/>
                                      </p:to>
                                    </p:animClr>
                                    <p:set>
                                      <p:cBhvr>
                                        <p:cTn id="22" dur="250" fill="hold"/>
                                        <p:tgtEl>
                                          <p:spTgt spid="63"/>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50" fill="hold"/>
                                        <p:tgtEl>
                                          <p:spTgt spid="64"/>
                                        </p:tgtEl>
                                        <p:attrNameLst>
                                          <p:attrName>stroke.color</p:attrName>
                                        </p:attrNameLst>
                                      </p:cBhvr>
                                      <p:to>
                                        <a:schemeClr val="accent2"/>
                                      </p:to>
                                    </p:animClr>
                                    <p:set>
                                      <p:cBhvr>
                                        <p:cTn id="25" dur="250" fill="hold"/>
                                        <p:tgtEl>
                                          <p:spTgt spid="64"/>
                                        </p:tgtEl>
                                        <p:attrNameLst>
                                          <p:attrName>stroke.on</p:attrName>
                                        </p:attrNameLst>
                                      </p:cBhvr>
                                      <p:to>
                                        <p:strVal val="tru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8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4"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500"/>
                                        <p:tgtEl>
                                          <p:spTgt spid="69"/>
                                        </p:tgtEl>
                                      </p:cBhvr>
                                    </p:animEffect>
                                  </p:childTnLst>
                                </p:cTn>
                              </p:par>
                              <p:par>
                                <p:cTn id="50" presetID="22" presetClass="entr" presetSubtype="4"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down)">
                                      <p:cBhvr>
                                        <p:cTn id="52" dur="500"/>
                                        <p:tgtEl>
                                          <p:spTgt spid="66"/>
                                        </p:tgtEl>
                                      </p:cBhvr>
                                    </p:animEffect>
                                  </p:childTnLst>
                                </p:cTn>
                              </p:par>
                              <p:par>
                                <p:cTn id="53" presetID="22" presetClass="entr" presetSubtype="1"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up)">
                                      <p:cBhvr>
                                        <p:cTn id="55" dur="500"/>
                                        <p:tgtEl>
                                          <p:spTgt spid="75"/>
                                        </p:tgtEl>
                                      </p:cBhvr>
                                    </p:animEffect>
                                  </p:childTnLst>
                                </p:cTn>
                              </p:par>
                            </p:childTnLst>
                          </p:cTn>
                        </p:par>
                        <p:par>
                          <p:cTn id="56" fill="hold">
                            <p:stCondLst>
                              <p:cond delay="500"/>
                            </p:stCondLst>
                            <p:childTnLst>
                              <p:par>
                                <p:cTn id="57" presetID="7" presetClass="emph" presetSubtype="2" fill="hold" nodeType="afterEffect">
                                  <p:stCondLst>
                                    <p:cond delay="0"/>
                                  </p:stCondLst>
                                  <p:childTnLst>
                                    <p:animClr clrSpc="rgb" dir="cw">
                                      <p:cBhvr>
                                        <p:cTn id="58" dur="250" fill="hold"/>
                                        <p:tgtEl>
                                          <p:spTgt spid="68"/>
                                        </p:tgtEl>
                                        <p:attrNameLst>
                                          <p:attrName>stroke.color</p:attrName>
                                        </p:attrNameLst>
                                      </p:cBhvr>
                                      <p:to>
                                        <a:schemeClr val="accent2"/>
                                      </p:to>
                                    </p:animClr>
                                    <p:set>
                                      <p:cBhvr>
                                        <p:cTn id="59" dur="250" fill="hold"/>
                                        <p:tgtEl>
                                          <p:spTgt spid="68"/>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250" fill="hold"/>
                                        <p:tgtEl>
                                          <p:spTgt spid="75"/>
                                        </p:tgtEl>
                                        <p:attrNameLst>
                                          <p:attrName>stroke.color</p:attrName>
                                        </p:attrNameLst>
                                      </p:cBhvr>
                                      <p:to>
                                        <a:schemeClr val="accent2"/>
                                      </p:to>
                                    </p:animClr>
                                    <p:set>
                                      <p:cBhvr>
                                        <p:cTn id="62" dur="250" fill="hold"/>
                                        <p:tgtEl>
                                          <p:spTgt spid="75"/>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250" fill="hold"/>
                                        <p:tgtEl>
                                          <p:spTgt spid="69"/>
                                        </p:tgtEl>
                                        <p:attrNameLst>
                                          <p:attrName>stroke.color</p:attrName>
                                        </p:attrNameLst>
                                      </p:cBhvr>
                                      <p:to>
                                        <a:schemeClr val="accent2"/>
                                      </p:to>
                                    </p:animClr>
                                    <p:set>
                                      <p:cBhvr>
                                        <p:cTn id="65" dur="250" fill="hold"/>
                                        <p:tgtEl>
                                          <p:spTgt spid="69"/>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250" fill="hold"/>
                                        <p:tgtEl>
                                          <p:spTgt spid="66"/>
                                        </p:tgtEl>
                                        <p:attrNameLst>
                                          <p:attrName>stroke.color</p:attrName>
                                        </p:attrNameLst>
                                      </p:cBhvr>
                                      <p:to>
                                        <a:schemeClr val="accent2"/>
                                      </p:to>
                                    </p:animClr>
                                    <p:set>
                                      <p:cBhvr>
                                        <p:cTn id="68" dur="250" fill="hold"/>
                                        <p:tgtEl>
                                          <p:spTgt spid="66"/>
                                        </p:tgtEl>
                                        <p:attrNameLst>
                                          <p:attrName>stroke.on</p:attrName>
                                        </p:attrNameLst>
                                      </p:cBhvr>
                                      <p:to>
                                        <p:strVal val="true"/>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89"/>
                                        </p:tgtEl>
                                        <p:attrNameLst>
                                          <p:attrName>style.visibility</p:attrName>
                                        </p:attrNameLst>
                                      </p:cBhvr>
                                      <p:to>
                                        <p:strVal val="visible"/>
                                      </p:to>
                                    </p:set>
                                  </p:childTnLst>
                                </p:cTn>
                              </p:par>
                            </p:childTnLst>
                          </p:cTn>
                        </p:par>
                        <p:par>
                          <p:cTn id="78" fill="hold">
                            <p:stCondLst>
                              <p:cond delay="1000"/>
                            </p:stCondLst>
                            <p:childTnLst>
                              <p:par>
                                <p:cTn id="79" presetID="1" presetClass="entr" presetSubtype="0"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childTnLst>
                          </p:cTn>
                        </p:par>
                        <p:par>
                          <p:cTn id="84" fill="hold">
                            <p:stCondLst>
                              <p:cond delay="1000"/>
                            </p:stCondLst>
                            <p:childTnLst>
                              <p:par>
                                <p:cTn id="85" presetID="1" presetClass="entr" presetSubtype="0"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par>
                          <p:cTn id="87" fill="hold">
                            <p:stCondLst>
                              <p:cond delay="1000"/>
                            </p:stCondLst>
                            <p:childTnLst>
                              <p:par>
                                <p:cTn id="88" presetID="1"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wipe(up)">
                                      <p:cBhvr>
                                        <p:cTn id="100" dur="500"/>
                                        <p:tgtEl>
                                          <p:spTgt spid="74"/>
                                        </p:tgtEl>
                                      </p:cBhvr>
                                    </p:animEffect>
                                  </p:childTnLst>
                                </p:cTn>
                              </p:par>
                              <p:par>
                                <p:cTn id="101" presetID="22" presetClass="entr" presetSubtype="8" fill="hold"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par>
                                <p:cTn id="104" presetID="22" presetClass="entr" presetSubtype="4"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down)">
                                      <p:cBhvr>
                                        <p:cTn id="106" dur="500"/>
                                        <p:tgtEl>
                                          <p:spTgt spid="71"/>
                                        </p:tgtEl>
                                      </p:cBhvr>
                                    </p:animEffect>
                                  </p:childTnLst>
                                </p:cTn>
                              </p:par>
                            </p:childTnLst>
                          </p:cTn>
                        </p:par>
                        <p:par>
                          <p:cTn id="107" fill="hold">
                            <p:stCondLst>
                              <p:cond delay="500"/>
                            </p:stCondLst>
                            <p:childTnLst>
                              <p:par>
                                <p:cTn id="108" presetID="7" presetClass="emph" presetSubtype="2" fill="hold" nodeType="afterEffect">
                                  <p:stCondLst>
                                    <p:cond delay="0"/>
                                  </p:stCondLst>
                                  <p:childTnLst>
                                    <p:animClr clrSpc="rgb" dir="cw">
                                      <p:cBhvr>
                                        <p:cTn id="109" dur="250" fill="hold"/>
                                        <p:tgtEl>
                                          <p:spTgt spid="74"/>
                                        </p:tgtEl>
                                        <p:attrNameLst>
                                          <p:attrName>stroke.color</p:attrName>
                                        </p:attrNameLst>
                                      </p:cBhvr>
                                      <p:to>
                                        <a:schemeClr val="accent2"/>
                                      </p:to>
                                    </p:animClr>
                                    <p:set>
                                      <p:cBhvr>
                                        <p:cTn id="110" dur="250" fill="hold"/>
                                        <p:tgtEl>
                                          <p:spTgt spid="74"/>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250" fill="hold"/>
                                        <p:tgtEl>
                                          <p:spTgt spid="76"/>
                                        </p:tgtEl>
                                        <p:attrNameLst>
                                          <p:attrName>stroke.color</p:attrName>
                                        </p:attrNameLst>
                                      </p:cBhvr>
                                      <p:to>
                                        <a:schemeClr val="accent2"/>
                                      </p:to>
                                    </p:animClr>
                                    <p:set>
                                      <p:cBhvr>
                                        <p:cTn id="113" dur="250" fill="hold"/>
                                        <p:tgtEl>
                                          <p:spTgt spid="76"/>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250" fill="hold"/>
                                        <p:tgtEl>
                                          <p:spTgt spid="71"/>
                                        </p:tgtEl>
                                        <p:attrNameLst>
                                          <p:attrName>stroke.color</p:attrName>
                                        </p:attrNameLst>
                                      </p:cBhvr>
                                      <p:to>
                                        <a:schemeClr val="accent2"/>
                                      </p:to>
                                    </p:animClr>
                                    <p:set>
                                      <p:cBhvr>
                                        <p:cTn id="116" dur="250" fill="hold"/>
                                        <p:tgtEl>
                                          <p:spTgt spid="71"/>
                                        </p:tgtEl>
                                        <p:attrNameLst>
                                          <p:attrName>stroke.on</p:attrName>
                                        </p:attrNameLst>
                                      </p:cBhvr>
                                      <p:to>
                                        <p:strVal val="true"/>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childTnLst>
                                </p:cTn>
                              </p:par>
                            </p:childTnLst>
                          </p:cTn>
                        </p:par>
                        <p:par>
                          <p:cTn id="120" fill="hold">
                            <p:stCondLst>
                              <p:cond delay="1000"/>
                            </p:stCondLst>
                            <p:childTnLst>
                              <p:par>
                                <p:cTn id="121" presetID="1" presetClass="entr" presetSubtype="0" fill="hold" grpId="0" nodeType="after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childTnLst>
                          </p:cTn>
                        </p:par>
                        <p:par>
                          <p:cTn id="123" fill="hold">
                            <p:stCondLst>
                              <p:cond delay="1000"/>
                            </p:stCondLst>
                            <p:childTnLst>
                              <p:par>
                                <p:cTn id="124" presetID="1" presetClass="entr" presetSubtype="0" fill="hold" grpId="0" nodeType="afterEffect">
                                  <p:stCondLst>
                                    <p:cond delay="0"/>
                                  </p:stCondLst>
                                  <p:childTnLst>
                                    <p:set>
                                      <p:cBhvr>
                                        <p:cTn id="125"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5" grpId="0" animBg="1"/>
      <p:bldP spid="57" grpId="0" animBg="1"/>
      <p:bldP spid="59" grpId="0" animBg="1"/>
      <p:bldP spid="61" grpId="0" animBg="1"/>
      <p:bldP spid="56" grpId="0"/>
      <p:bldP spid="60" grpId="0"/>
      <p:bldP spid="87" grpId="0"/>
      <p:bldP spid="88" grpId="0"/>
      <p:bldP spid="89" grpId="0"/>
      <p:bldP spid="90" grpId="0"/>
      <p:bldP spid="91" grpId="0"/>
      <p:bldP spid="92" grpId="0"/>
      <p:bldP spid="52" grpId="0"/>
      <p:bldP spid="54" grpId="0"/>
      <p:bldP spid="58" grpId="0"/>
      <p:bldP spid="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创建分层图</a:t>
            </a:r>
            <a:endParaRPr lang="zh-CN" altLang="en-US" dirty="0"/>
          </a:p>
        </p:txBody>
      </p:sp>
      <p:sp>
        <p:nvSpPr>
          <p:cNvPr id="3" name="内容占位符 2"/>
          <p:cNvSpPr>
            <a:spLocks noGrp="1"/>
          </p:cNvSpPr>
          <p:nvPr>
            <p:ph idx="1"/>
          </p:nvPr>
        </p:nvSpPr>
        <p:spPr/>
        <p:txBody>
          <a:bodyPr>
            <a:normAutofit fontScale="55000" lnSpcReduction="20000"/>
          </a:bodyPr>
          <a:lstStyle/>
          <a:p>
            <a:pPr marL="0" indent="0">
              <a:buNone/>
            </a:pPr>
            <a:r>
              <a:rPr lang="en-US" altLang="zh-CN" dirty="0">
                <a:latin typeface="Consolas" panose="020B0609020204030204" pitchFamily="49" charset="0"/>
              </a:rPr>
              <a:t>inline </a:t>
            </a:r>
            <a:r>
              <a:rPr lang="en-US" altLang="zh-CN" dirty="0" err="1">
                <a:latin typeface="Consolas" panose="020B0609020204030204" pitchFamily="49" charset="0"/>
              </a:rPr>
              <a:t>bool</a:t>
            </a:r>
            <a:r>
              <a:rPr lang="en-US" altLang="zh-CN" dirty="0">
                <a:latin typeface="Consolas" panose="020B0609020204030204" pitchFamily="49" charset="0"/>
              </a:rPr>
              <a:t> </a:t>
            </a:r>
            <a:r>
              <a:rPr lang="en-US" altLang="zh-CN" dirty="0" err="1" smtClean="0">
                <a:latin typeface="Consolas" panose="020B0609020204030204" pitchFamily="49" charset="0"/>
              </a:rPr>
              <a:t>levelgraph</a:t>
            </a:r>
            <a:r>
              <a:rPr lang="en-US" altLang="zh-CN" dirty="0" smtClean="0">
                <a:latin typeface="Consolas" panose="020B0609020204030204" pitchFamily="49" charset="0"/>
              </a:rPr>
              <a:t>() {   // </a:t>
            </a:r>
            <a:r>
              <a:rPr lang="en-US" altLang="zh-CN" dirty="0">
                <a:latin typeface="Consolas" panose="020B0609020204030204" pitchFamily="49" charset="0"/>
              </a:rPr>
              <a:t>BFS</a:t>
            </a:r>
            <a:r>
              <a:rPr lang="zh-CN" altLang="en-US" dirty="0" smtClean="0">
                <a:latin typeface="Consolas" panose="020B0609020204030204" pitchFamily="49" charset="0"/>
              </a:rPr>
              <a:t>分层</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memset</a:t>
            </a:r>
            <a:r>
              <a:rPr lang="en-US" altLang="zh-CN" dirty="0">
                <a:latin typeface="Consolas" panose="020B0609020204030204" pitchFamily="49" charset="0"/>
              </a:rPr>
              <a:t>(lv, -1, </a:t>
            </a:r>
            <a:r>
              <a:rPr lang="en-US" altLang="zh-CN" dirty="0" err="1">
                <a:latin typeface="Consolas" panose="020B0609020204030204" pitchFamily="49" charset="0"/>
              </a:rPr>
              <a:t>sizeof</a:t>
            </a:r>
            <a:r>
              <a:rPr lang="en-US" altLang="zh-CN" dirty="0">
                <a:latin typeface="Consolas" panose="020B0609020204030204" pitchFamily="49" charset="0"/>
              </a:rPr>
              <a:t>(lv</a:t>
            </a:r>
            <a:r>
              <a:rPr lang="en-US" altLang="zh-CN" dirty="0" smtClean="0">
                <a:latin typeface="Consolas" panose="020B0609020204030204" pitchFamily="49" charset="0"/>
              </a:rPr>
              <a:t>));    </a:t>
            </a:r>
            <a:r>
              <a:rPr lang="en-US" altLang="zh-CN" dirty="0">
                <a:latin typeface="Consolas" panose="020B0609020204030204" pitchFamily="49" charset="0"/>
              </a:rPr>
              <a:t>lv[s] = 0</a:t>
            </a:r>
            <a:r>
              <a:rPr lang="en-US" altLang="zh-CN" dirty="0" smtClean="0">
                <a:latin typeface="Consolas" panose="020B0609020204030204" pitchFamily="49" charset="0"/>
              </a:rPr>
              <a:t>;//</a:t>
            </a:r>
            <a:r>
              <a:rPr lang="zh-CN" altLang="en-US" dirty="0" smtClean="0">
                <a:latin typeface="Consolas" panose="020B0609020204030204" pitchFamily="49" charset="0"/>
              </a:rPr>
              <a:t>记录结点的层数，</a:t>
            </a:r>
            <a:r>
              <a:rPr lang="en-US" altLang="zh-CN" dirty="0" smtClean="0">
                <a:latin typeface="Consolas" panose="020B0609020204030204" pitchFamily="49" charset="0"/>
              </a:rPr>
              <a:t>-1</a:t>
            </a:r>
            <a:r>
              <a:rPr lang="zh-CN" altLang="en-US" dirty="0" smtClean="0">
                <a:latin typeface="Consolas" panose="020B0609020204030204" pitchFamily="49" charset="0"/>
              </a:rPr>
              <a:t>未访问</a:t>
            </a:r>
            <a:endParaRPr lang="en-US" altLang="zh-CN" dirty="0" smtClean="0">
              <a:latin typeface="Consolas" panose="020B0609020204030204" pitchFamily="49" charset="0"/>
            </a:endParaRPr>
          </a:p>
          <a:p>
            <a:pPr marL="0" indent="0">
              <a:buNone/>
            </a:pPr>
            <a:r>
              <a:rPr lang="en-US" altLang="zh-CN" dirty="0" smtClean="0">
                <a:latin typeface="Consolas" panose="020B0609020204030204" pitchFamily="49" charset="0"/>
              </a:rPr>
              <a:t>    queue&lt;</a:t>
            </a:r>
            <a:r>
              <a:rPr lang="en-US" altLang="zh-CN" dirty="0" err="1" smtClean="0">
                <a:latin typeface="Consolas" panose="020B0609020204030204" pitchFamily="49" charset="0"/>
              </a:rPr>
              <a:t>int</a:t>
            </a:r>
            <a:r>
              <a:rPr lang="en-US" altLang="zh-CN" dirty="0" smtClean="0">
                <a:latin typeface="Consolas" panose="020B0609020204030204" pitchFamily="49" charset="0"/>
              </a:rPr>
              <a:t>&gt; q;    </a:t>
            </a:r>
            <a:r>
              <a:rPr lang="en-US" altLang="zh-CN" dirty="0" err="1" smtClean="0">
                <a:latin typeface="Consolas" panose="020B0609020204030204" pitchFamily="49" charset="0"/>
              </a:rPr>
              <a:t>q.push</a:t>
            </a:r>
            <a:r>
              <a:rPr lang="en-US" altLang="zh-CN" dirty="0" smtClean="0">
                <a:latin typeface="Consolas" panose="020B0609020204030204" pitchFamily="49" charset="0"/>
              </a:rPr>
              <a:t>(s);//</a:t>
            </a:r>
            <a:r>
              <a:rPr dirty="0" smtClean="0">
                <a:latin typeface="Consolas" panose="020B0609020204030204" pitchFamily="49" charset="0"/>
              </a:rPr>
              <a:t>因为队列没有清空操作，所以直接在函数内部定义</a:t>
            </a:r>
            <a:endParaRPr lang="en-US" altLang="zh-CN" dirty="0" smtClean="0">
              <a:latin typeface="Consolas" panose="020B0609020204030204" pitchFamily="49" charset="0"/>
            </a:endParaRPr>
          </a:p>
          <a:p>
            <a:pPr marL="0" indent="0">
              <a:buNone/>
            </a:pPr>
            <a:r>
              <a:rPr lang="en-US" altLang="zh-CN" dirty="0" smtClean="0">
                <a:latin typeface="Consolas" panose="020B0609020204030204" pitchFamily="49" charset="0"/>
              </a:rPr>
              <a:t>    </a:t>
            </a:r>
            <a:r>
              <a:rPr lang="en-US" altLang="zh-CN" dirty="0">
                <a:latin typeface="Consolas" panose="020B0609020204030204" pitchFamily="49" charset="0"/>
              </a:rPr>
              <a:t>while (!</a:t>
            </a:r>
            <a:r>
              <a:rPr lang="en-US" altLang="zh-CN" dirty="0" err="1">
                <a:latin typeface="Consolas" panose="020B0609020204030204" pitchFamily="49" charset="0"/>
              </a:rPr>
              <a:t>q.empty</a:t>
            </a:r>
            <a:r>
              <a:rPr lang="en-US" altLang="zh-CN" dirty="0" smtClean="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p = </a:t>
            </a:r>
            <a:r>
              <a:rPr lang="en-US" altLang="zh-CN" dirty="0" err="1">
                <a:latin typeface="Consolas" panose="020B0609020204030204" pitchFamily="49" charset="0"/>
              </a:rPr>
              <a:t>q.front</a:t>
            </a:r>
            <a:r>
              <a:rPr lang="en-US" altLang="zh-CN" dirty="0" smtClean="0">
                <a:latin typeface="Consolas" panose="020B0609020204030204" pitchFamily="49" charset="0"/>
              </a:rPr>
              <a:t>();        </a:t>
            </a:r>
            <a:r>
              <a:rPr lang="en-US" altLang="zh-CN" dirty="0" err="1">
                <a:latin typeface="Consolas" panose="020B0609020204030204" pitchFamily="49" charset="0"/>
              </a:rPr>
              <a:t>q.pop</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head[p]; </a:t>
            </a:r>
            <a:r>
              <a:rPr lang="en-US" altLang="zh-CN" dirty="0" err="1">
                <a:latin typeface="Consolas" panose="020B0609020204030204" pitchFamily="49" charset="0"/>
              </a:rPr>
              <a:t>eg</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to = edges[</a:t>
            </a:r>
            <a:r>
              <a:rPr lang="en-US" altLang="zh-CN" dirty="0" err="1">
                <a:latin typeface="Consolas" panose="020B0609020204030204" pitchFamily="49" charset="0"/>
              </a:rPr>
              <a:t>eg</a:t>
            </a:r>
            <a:r>
              <a:rPr lang="en-US" altLang="zh-CN" dirty="0">
                <a:latin typeface="Consolas" panose="020B0609020204030204" pitchFamily="49" charset="0"/>
              </a:rPr>
              <a:t>].to, </a:t>
            </a:r>
            <a:r>
              <a:rPr lang="en-US" altLang="zh-CN" dirty="0" err="1">
                <a:latin typeface="Consolas" panose="020B0609020204030204" pitchFamily="49" charset="0"/>
              </a:rPr>
              <a:t>vol</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a:t>
            </a:r>
            <a:r>
              <a:rPr lang="en-US" altLang="zh-CN" dirty="0" err="1">
                <a:latin typeface="Consolas" panose="020B0609020204030204" pitchFamily="49" charset="0"/>
              </a:rPr>
              <a:t>vol</a:t>
            </a:r>
            <a:r>
              <a:rPr lang="en-US" altLang="zh-CN" dirty="0">
                <a:latin typeface="Consolas" panose="020B0609020204030204" pitchFamily="49" charset="0"/>
              </a:rPr>
              <a:t> &gt; 0 &amp;&amp; lv[to] == -1)</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lv[to] = lv[p] + 1, </a:t>
            </a:r>
            <a:r>
              <a:rPr lang="en-US" altLang="zh-CN" dirty="0" err="1">
                <a:latin typeface="Consolas" panose="020B0609020204030204" pitchFamily="49" charset="0"/>
              </a:rPr>
              <a:t>q.push</a:t>
            </a:r>
            <a:r>
              <a:rPr lang="en-US" altLang="zh-CN" dirty="0">
                <a:latin typeface="Consolas" panose="020B0609020204030204" pitchFamily="49" charset="0"/>
              </a:rPr>
              <a:t>(to);</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lv[t] != -1; // </a:t>
            </a:r>
            <a:r>
              <a:rPr lang="zh-CN" altLang="en-US" dirty="0">
                <a:latin typeface="Consolas" panose="020B0609020204030204" pitchFamily="49" charset="0"/>
              </a:rPr>
              <a:t>如果汇点未访问过说明已经无法达到汇点，此时返回</a:t>
            </a:r>
            <a:r>
              <a:rPr lang="en-US" altLang="zh-CN" dirty="0">
                <a:latin typeface="Consolas" panose="020B0609020204030204" pitchFamily="49" charset="0"/>
              </a:rPr>
              <a:t>false</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295540"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257318" y="18903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257203" y="4200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688587" y="1919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951496" y="29912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688587" y="42626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636948"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文本框 57"/>
          <p:cNvSpPr txBox="1"/>
          <p:nvPr/>
        </p:nvSpPr>
        <p:spPr>
          <a:xfrm>
            <a:off x="7006923" y="267845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87" name="文本框 86"/>
          <p:cNvSpPr txBox="1"/>
          <p:nvPr/>
        </p:nvSpPr>
        <p:spPr>
          <a:xfrm>
            <a:off x="6265783" y="18268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6227910" y="412006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7631142" y="18698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6908799"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7631142" y="42133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8579503"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259030" y="2896570"/>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483561"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8" name="文本框 77"/>
          <p:cNvSpPr txBox="1"/>
          <p:nvPr/>
        </p:nvSpPr>
        <p:spPr>
          <a:xfrm>
            <a:off x="1445339" y="19325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1445224" y="424317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2876608" y="19614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2154265"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6" name="文本框 85"/>
          <p:cNvSpPr txBox="1"/>
          <p:nvPr/>
        </p:nvSpPr>
        <p:spPr>
          <a:xfrm>
            <a:off x="2876608" y="43049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3824969"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a:t>分层图上多路增广</a:t>
            </a:r>
            <a:r>
              <a:rPr lang="zh-CN" altLang="en-US" dirty="0" smtClean="0"/>
              <a:t>寻找阻塞</a:t>
            </a:r>
            <a:r>
              <a:rPr lang="zh-CN" altLang="en-US" dirty="0"/>
              <a:t>流</a:t>
            </a:r>
            <a:endParaRPr lang="zh-CN" altLang="en-US" dirty="0"/>
          </a:p>
        </p:txBody>
      </p:sp>
      <p:sp>
        <p:nvSpPr>
          <p:cNvPr id="52" name="文本框 51"/>
          <p:cNvSpPr txBox="1"/>
          <p:nvPr/>
        </p:nvSpPr>
        <p:spPr>
          <a:xfrm>
            <a:off x="6257203" y="1543428"/>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6274248" y="4427594"/>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6" name="文本框 55"/>
          <p:cNvSpPr txBox="1"/>
          <p:nvPr/>
        </p:nvSpPr>
        <p:spPr>
          <a:xfrm>
            <a:off x="7686852" y="16198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0" name="文本框 59"/>
          <p:cNvSpPr txBox="1"/>
          <p:nvPr/>
        </p:nvSpPr>
        <p:spPr>
          <a:xfrm>
            <a:off x="7686852" y="4489395"/>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8964892" y="291592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5491224" y="2119536"/>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452856" y="3291475"/>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6608755" y="204024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541948" y="3305918"/>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V="1">
            <a:off x="6601128" y="441085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7957142" y="3245398"/>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972467" y="2132415"/>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571855" y="216953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7287286" y="313330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2"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2" idx="1"/>
          </p:cNvCxnSpPr>
          <p:nvPr/>
        </p:nvCxnSpPr>
        <p:spPr>
          <a:xfrm flipV="1">
            <a:off x="1798511" y="214613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83"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86" idx="1"/>
          </p:cNvCxnSpPr>
          <p:nvPr/>
        </p:nvCxnSpPr>
        <p:spPr>
          <a:xfrm flipV="1">
            <a:off x="1790884" y="448963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3"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6" idx="0"/>
            <a:endCxn id="93" idx="3"/>
          </p:cNvCxnSpPr>
          <p:nvPr/>
        </p:nvCxnSpPr>
        <p:spPr>
          <a:xfrm flipV="1">
            <a:off x="3116608" y="3349480"/>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endCxn id="94" idx="1"/>
          </p:cNvCxnSpPr>
          <p:nvPr/>
        </p:nvCxnSpPr>
        <p:spPr>
          <a:xfrm flipV="1">
            <a:off x="2485258" y="320379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108" name="文本框 10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109" name="文本框 10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0" name="文本框 10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1" name="文本框 11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2" name="文本框 11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3" name="文本框 11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4" name="文本框 11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5" name="文本框 11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6" name="文本框 11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7" name="文本框 11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118" name="文本框 11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4"/>
                                        </p:tgtEl>
                                        <p:attrNameLst>
                                          <p:attrName>stroke.color</p:attrName>
                                        </p:attrNameLst>
                                      </p:cBhvr>
                                      <p:to>
                                        <a:schemeClr val="accent2"/>
                                      </p:to>
                                    </p:animClr>
                                    <p:set>
                                      <p:cBhvr>
                                        <p:cTn id="7" dur="250" fill="hold"/>
                                        <p:tgtEl>
                                          <p:spTgt spid="64"/>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69"/>
                                        </p:tgtEl>
                                        <p:attrNameLst>
                                          <p:attrName>stroke.color</p:attrName>
                                        </p:attrNameLst>
                                      </p:cBhvr>
                                      <p:to>
                                        <a:schemeClr val="accent2"/>
                                      </p:to>
                                    </p:animClr>
                                    <p:set>
                                      <p:cBhvr>
                                        <p:cTn id="11" dur="250" fill="hold"/>
                                        <p:tgtEl>
                                          <p:spTgt spid="69"/>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71"/>
                                        </p:tgtEl>
                                        <p:attrNameLst>
                                          <p:attrName>stroke.color</p:attrName>
                                        </p:attrNameLst>
                                      </p:cBhvr>
                                      <p:to>
                                        <a:schemeClr val="accent2"/>
                                      </p:to>
                                    </p:animClr>
                                    <p:set>
                                      <p:cBhvr>
                                        <p:cTn id="15" dur="250" fill="hold"/>
                                        <p:tgtEl>
                                          <p:spTgt spid="7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295540"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257318" y="18903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257203" y="4200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688587" y="1919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951496" y="29912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688587" y="42626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636948"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文本框 59"/>
          <p:cNvSpPr txBox="1"/>
          <p:nvPr/>
        </p:nvSpPr>
        <p:spPr>
          <a:xfrm>
            <a:off x="7807279" y="4489395"/>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87" name="文本框 86"/>
          <p:cNvSpPr txBox="1"/>
          <p:nvPr/>
        </p:nvSpPr>
        <p:spPr>
          <a:xfrm>
            <a:off x="6265783" y="18268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6227910" y="412006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7631142" y="18698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6908799"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7631142" y="42133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8579503"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259030" y="2896570"/>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483561"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8" name="文本框 77"/>
          <p:cNvSpPr txBox="1"/>
          <p:nvPr/>
        </p:nvSpPr>
        <p:spPr>
          <a:xfrm>
            <a:off x="1445339" y="19325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1445224" y="424317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2876608" y="19614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2154265"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6" name="文本框 85"/>
          <p:cNvSpPr txBox="1"/>
          <p:nvPr/>
        </p:nvSpPr>
        <p:spPr>
          <a:xfrm>
            <a:off x="2876608" y="43049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3824969"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4" name="曲线连接符 3"/>
          <p:cNvCxnSpPr/>
          <p:nvPr/>
        </p:nvCxnSpPr>
        <p:spPr>
          <a:xfrm rot="5400000">
            <a:off x="7902614" y="3450992"/>
            <a:ext cx="1112766" cy="840438"/>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47147" y="135759"/>
            <a:ext cx="8072937" cy="1108222"/>
          </a:xfrm>
        </p:spPr>
        <p:txBody>
          <a:bodyPr/>
          <a:lstStyle/>
          <a:p>
            <a:pPr fontAlgn="base"/>
            <a:r>
              <a:rPr lang="zh-CN" altLang="en-US" dirty="0"/>
              <a:t>分层图上多路增广寻找阻塞流</a:t>
            </a:r>
            <a:endParaRPr lang="zh-CN" altLang="en-US" dirty="0"/>
          </a:p>
        </p:txBody>
      </p:sp>
      <p:sp>
        <p:nvSpPr>
          <p:cNvPr id="52" name="文本框 51"/>
          <p:cNvSpPr txBox="1"/>
          <p:nvPr/>
        </p:nvSpPr>
        <p:spPr>
          <a:xfrm>
            <a:off x="6264067" y="1533089"/>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6166930" y="4436210"/>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6" name="文本框 55"/>
          <p:cNvSpPr txBox="1"/>
          <p:nvPr/>
        </p:nvSpPr>
        <p:spPr>
          <a:xfrm>
            <a:off x="7686852" y="16198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58" name="文本框 57"/>
          <p:cNvSpPr txBox="1"/>
          <p:nvPr/>
        </p:nvSpPr>
        <p:spPr>
          <a:xfrm>
            <a:off x="7006923" y="267845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8964892" y="291592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5491224" y="2119536"/>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452856" y="3291475"/>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6608755" y="204024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541948" y="3305918"/>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7957142" y="3245398"/>
            <a:ext cx="725883" cy="106337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972467" y="2132415"/>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571855" y="216953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7287286" y="313330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2"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2" idx="1"/>
          </p:cNvCxnSpPr>
          <p:nvPr/>
        </p:nvCxnSpPr>
        <p:spPr>
          <a:xfrm flipV="1">
            <a:off x="1798511" y="214613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83"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86" idx="1"/>
          </p:cNvCxnSpPr>
          <p:nvPr/>
        </p:nvCxnSpPr>
        <p:spPr>
          <a:xfrm flipV="1">
            <a:off x="1790884" y="448963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3"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6" idx="0"/>
            <a:endCxn id="93" idx="3"/>
          </p:cNvCxnSpPr>
          <p:nvPr/>
        </p:nvCxnSpPr>
        <p:spPr>
          <a:xfrm flipV="1">
            <a:off x="3116608" y="3349480"/>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endCxn id="94" idx="1"/>
          </p:cNvCxnSpPr>
          <p:nvPr/>
        </p:nvCxnSpPr>
        <p:spPr>
          <a:xfrm flipV="1">
            <a:off x="2485258" y="320379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108" name="文本框 10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109" name="文本框 10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0" name="文本框 10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1" name="文本框 11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2" name="文本框 11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3" name="文本框 11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4" name="文本框 11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5" name="文本框 11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6" name="文本框 11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7" name="文本框 11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118" name="文本框 11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sp>
        <p:nvSpPr>
          <p:cNvPr id="5" name="文本框 4"/>
          <p:cNvSpPr txBox="1"/>
          <p:nvPr/>
        </p:nvSpPr>
        <p:spPr>
          <a:xfrm>
            <a:off x="8166852" y="3711673"/>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119" name="文本框 118"/>
          <p:cNvSpPr txBox="1"/>
          <p:nvPr/>
        </p:nvSpPr>
        <p:spPr>
          <a:xfrm>
            <a:off x="8751743" y="383155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7" name="曲线连接符 6"/>
          <p:cNvCxnSpPr>
            <a:stCxn id="91" idx="2"/>
            <a:endCxn id="88" idx="2"/>
          </p:cNvCxnSpPr>
          <p:nvPr/>
        </p:nvCxnSpPr>
        <p:spPr>
          <a:xfrm rot="5400000" flipH="1">
            <a:off x="7122880" y="3834425"/>
            <a:ext cx="93292" cy="1403232"/>
          </a:xfrm>
          <a:prstGeom prst="curvedConnector3">
            <a:avLst>
              <a:gd name="adj1" fmla="val -245037"/>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7000756" y="479692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8"/>
                                        </p:tgtEl>
                                        <p:attrNameLst>
                                          <p:attrName>stroke.color</p:attrName>
                                        </p:attrNameLst>
                                      </p:cBhvr>
                                      <p:to>
                                        <a:srgbClr val="FF0000"/>
                                      </p:to>
                                    </p:animClr>
                                    <p:set>
                                      <p:cBhvr>
                                        <p:cTn id="7" dur="250" fill="hold"/>
                                        <p:tgtEl>
                                          <p:spTgt spid="68"/>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76"/>
                                        </p:tgtEl>
                                        <p:attrNameLst>
                                          <p:attrName>stroke.color</p:attrName>
                                        </p:attrNameLst>
                                      </p:cBhvr>
                                      <p:to>
                                        <a:srgbClr val="FF0000"/>
                                      </p:to>
                                    </p:animClr>
                                    <p:set>
                                      <p:cBhvr>
                                        <p:cTn id="11" dur="250" fill="hold"/>
                                        <p:tgtEl>
                                          <p:spTgt spid="7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295540"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257318" y="18903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257203" y="4200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688587" y="1919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951496" y="29912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688587" y="42626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636948"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文本框 86"/>
          <p:cNvSpPr txBox="1"/>
          <p:nvPr/>
        </p:nvSpPr>
        <p:spPr>
          <a:xfrm>
            <a:off x="6265783" y="18268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6227910" y="412006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7631142" y="18698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6908799"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7631142" y="42133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8579503"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259030" y="2896570"/>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483561"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8" name="文本框 77"/>
          <p:cNvSpPr txBox="1"/>
          <p:nvPr/>
        </p:nvSpPr>
        <p:spPr>
          <a:xfrm>
            <a:off x="1445339" y="19325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1445224" y="424317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2876608" y="19614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2154265"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6" name="文本框 85"/>
          <p:cNvSpPr txBox="1"/>
          <p:nvPr/>
        </p:nvSpPr>
        <p:spPr>
          <a:xfrm>
            <a:off x="2876608" y="43049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3824969"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69" name="曲线连接符 68"/>
          <p:cNvCxnSpPr/>
          <p:nvPr/>
        </p:nvCxnSpPr>
        <p:spPr>
          <a:xfrm rot="5400000">
            <a:off x="7902614" y="3450992"/>
            <a:ext cx="1112766" cy="840438"/>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47147" y="135759"/>
            <a:ext cx="8072937" cy="1108222"/>
          </a:xfrm>
        </p:spPr>
        <p:txBody>
          <a:bodyPr/>
          <a:lstStyle/>
          <a:p>
            <a:pPr fontAlgn="base"/>
            <a:r>
              <a:rPr lang="zh-CN" altLang="en-US" dirty="0"/>
              <a:t>分层图上多路增广寻找阻塞流</a:t>
            </a:r>
            <a:endParaRPr lang="zh-CN" altLang="en-US" dirty="0"/>
          </a:p>
        </p:txBody>
      </p:sp>
      <p:sp>
        <p:nvSpPr>
          <p:cNvPr id="52" name="文本框 51"/>
          <p:cNvSpPr txBox="1"/>
          <p:nvPr/>
        </p:nvSpPr>
        <p:spPr>
          <a:xfrm>
            <a:off x="6264067" y="15454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6086197" y="4427594"/>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6" name="文本框 55"/>
          <p:cNvSpPr txBox="1"/>
          <p:nvPr/>
        </p:nvSpPr>
        <p:spPr>
          <a:xfrm>
            <a:off x="7686852" y="16198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58" name="文本框 57"/>
          <p:cNvSpPr txBox="1"/>
          <p:nvPr/>
        </p:nvSpPr>
        <p:spPr>
          <a:xfrm>
            <a:off x="7006923" y="267845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0" name="文本框 59"/>
          <p:cNvSpPr txBox="1"/>
          <p:nvPr/>
        </p:nvSpPr>
        <p:spPr>
          <a:xfrm>
            <a:off x="7835401" y="449833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8964892" y="291592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5491224" y="2119536"/>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452856" y="3291475"/>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6608755" y="204024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6453771" y="3246069"/>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7957142" y="3245398"/>
            <a:ext cx="725883" cy="106337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972467" y="2132415"/>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571855" y="216953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2"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2" idx="1"/>
          </p:cNvCxnSpPr>
          <p:nvPr/>
        </p:nvCxnSpPr>
        <p:spPr>
          <a:xfrm flipV="1">
            <a:off x="1798511" y="214613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83"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86" idx="1"/>
          </p:cNvCxnSpPr>
          <p:nvPr/>
        </p:nvCxnSpPr>
        <p:spPr>
          <a:xfrm flipV="1">
            <a:off x="1790884" y="448963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3"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6" idx="0"/>
            <a:endCxn id="93" idx="3"/>
          </p:cNvCxnSpPr>
          <p:nvPr/>
        </p:nvCxnSpPr>
        <p:spPr>
          <a:xfrm flipV="1">
            <a:off x="3116608" y="3349480"/>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endCxn id="94" idx="1"/>
          </p:cNvCxnSpPr>
          <p:nvPr/>
        </p:nvCxnSpPr>
        <p:spPr>
          <a:xfrm flipV="1">
            <a:off x="2485258" y="320379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108" name="文本框 10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109" name="文本框 10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0" name="文本框 10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1" name="文本框 11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2" name="文本框 11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3" name="文本框 11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4" name="文本框 11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5" name="文本框 11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6" name="文本框 11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7" name="文本框 11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118" name="文本框 11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sp>
        <p:nvSpPr>
          <p:cNvPr id="76" name="文本框 75"/>
          <p:cNvSpPr txBox="1"/>
          <p:nvPr/>
        </p:nvSpPr>
        <p:spPr>
          <a:xfrm>
            <a:off x="8166852" y="3711673"/>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119" name="文本框 118"/>
          <p:cNvSpPr txBox="1"/>
          <p:nvPr/>
        </p:nvSpPr>
        <p:spPr>
          <a:xfrm>
            <a:off x="8751743" y="383155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0" name="曲线连接符 119"/>
          <p:cNvCxnSpPr/>
          <p:nvPr/>
        </p:nvCxnSpPr>
        <p:spPr>
          <a:xfrm rot="5400000" flipH="1">
            <a:off x="7122880" y="3834425"/>
            <a:ext cx="93292" cy="1403232"/>
          </a:xfrm>
          <a:prstGeom prst="curvedConnector3">
            <a:avLst>
              <a:gd name="adj1" fmla="val -245037"/>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000756" y="479692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4" name="曲线连接符 3"/>
          <p:cNvCxnSpPr/>
          <p:nvPr/>
        </p:nvCxnSpPr>
        <p:spPr>
          <a:xfrm rot="16200000" flipV="1">
            <a:off x="7864792" y="2171842"/>
            <a:ext cx="12700" cy="1670704"/>
          </a:xfrm>
          <a:prstGeom prst="curvedConnector3">
            <a:avLst>
              <a:gd name="adj1" fmla="val 1800000"/>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7749019" y="245635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cxnSp>
        <p:nvCxnSpPr>
          <p:cNvPr id="7" name="曲线连接符 6"/>
          <p:cNvCxnSpPr/>
          <p:nvPr/>
        </p:nvCxnSpPr>
        <p:spPr>
          <a:xfrm rot="5400000">
            <a:off x="6356300" y="3631484"/>
            <a:ext cx="1007890" cy="440889"/>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6946503" y="364689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124" name="文本框 123"/>
          <p:cNvSpPr txBox="1"/>
          <p:nvPr/>
        </p:nvSpPr>
        <p:spPr>
          <a:xfrm>
            <a:off x="6466658" y="3404708"/>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cxnSp>
        <p:nvCxnSpPr>
          <p:cNvPr id="11" name="曲线连接符 10"/>
          <p:cNvCxnSpPr>
            <a:stCxn id="88" idx="1"/>
            <a:endCxn id="49" idx="3"/>
          </p:cNvCxnSpPr>
          <p:nvPr/>
        </p:nvCxnSpPr>
        <p:spPr>
          <a:xfrm rot="10800000">
            <a:off x="5341618" y="3245399"/>
            <a:ext cx="886293" cy="1059331"/>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5246723" y="3822045"/>
            <a:ext cx="284193" cy="369332"/>
          </a:xfrm>
          <a:prstGeom prst="rect">
            <a:avLst/>
          </a:prstGeom>
          <a:noFill/>
        </p:spPr>
        <p:txBody>
          <a:bodyPr wrap="square" rtlCol="0">
            <a:spAutoFit/>
          </a:bodyPr>
          <a:lstStyle/>
          <a:p>
            <a:r>
              <a:rPr lang="en-US" altLang="zh-CN" dirty="0" smtClean="0">
                <a:solidFill>
                  <a:srgbClr val="00B0F0"/>
                </a:solidFill>
              </a:rPr>
              <a:t>9</a:t>
            </a:r>
            <a:endParaRPr lang="zh-CN" altLang="en-US" dirty="0">
              <a:solidFill>
                <a:srgbClr val="00B0F0"/>
              </a:solidFill>
            </a:endParaRPr>
          </a:p>
        </p:txBody>
      </p:sp>
      <p:sp>
        <p:nvSpPr>
          <p:cNvPr id="126" name="文本框 125"/>
          <p:cNvSpPr txBox="1"/>
          <p:nvPr/>
        </p:nvSpPr>
        <p:spPr>
          <a:xfrm>
            <a:off x="5759510" y="3452713"/>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3"/>
                                        </p:tgtEl>
                                        <p:attrNameLst>
                                          <p:attrName>stroke.color</p:attrName>
                                        </p:attrNameLst>
                                      </p:cBhvr>
                                      <p:to>
                                        <a:srgbClr val="7030A0"/>
                                      </p:to>
                                    </p:animClr>
                                    <p:set>
                                      <p:cBhvr>
                                        <p:cTn id="7" dur="250" fill="hold"/>
                                        <p:tgtEl>
                                          <p:spTgt spid="63"/>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66"/>
                                        </p:tgtEl>
                                        <p:attrNameLst>
                                          <p:attrName>stroke.color</p:attrName>
                                        </p:attrNameLst>
                                      </p:cBhvr>
                                      <p:to>
                                        <a:srgbClr val="7030A0"/>
                                      </p:to>
                                    </p:animClr>
                                    <p:set>
                                      <p:cBhvr>
                                        <p:cTn id="11" dur="250" fill="hold"/>
                                        <p:tgtEl>
                                          <p:spTgt spid="66"/>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74"/>
                                        </p:tgtEl>
                                        <p:attrNameLst>
                                          <p:attrName>stroke.color</p:attrName>
                                        </p:attrNameLst>
                                      </p:cBhvr>
                                      <p:to>
                                        <a:srgbClr val="7030A0"/>
                                      </p:to>
                                    </p:animClr>
                                    <p:set>
                                      <p:cBhvr>
                                        <p:cTn id="15" dur="250" fill="hold"/>
                                        <p:tgtEl>
                                          <p:spTgt spid="7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295540"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257318" y="18903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257203" y="4200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688587" y="1919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951496" y="29912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688587" y="42626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636948"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文本框 86"/>
          <p:cNvSpPr txBox="1"/>
          <p:nvPr/>
        </p:nvSpPr>
        <p:spPr>
          <a:xfrm>
            <a:off x="6265783" y="182684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6227910" y="412006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7631142" y="186985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6908799"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7631142" y="421335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8579503" y="292750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259030" y="2896570"/>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483561"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8" name="文本框 77"/>
          <p:cNvSpPr txBox="1"/>
          <p:nvPr/>
        </p:nvSpPr>
        <p:spPr>
          <a:xfrm>
            <a:off x="1445339" y="19325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1445224" y="424317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2876608" y="196146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2154265"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6" name="文本框 85"/>
          <p:cNvSpPr txBox="1"/>
          <p:nvPr/>
        </p:nvSpPr>
        <p:spPr>
          <a:xfrm>
            <a:off x="2876608" y="430497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3824969" y="30191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a:t>分层图上多路增广寻找阻塞流</a:t>
            </a:r>
            <a:endParaRPr lang="zh-CN" altLang="en-US" dirty="0"/>
          </a:p>
        </p:txBody>
      </p:sp>
      <p:sp>
        <p:nvSpPr>
          <p:cNvPr id="52" name="文本框 51"/>
          <p:cNvSpPr txBox="1"/>
          <p:nvPr/>
        </p:nvSpPr>
        <p:spPr>
          <a:xfrm>
            <a:off x="6257203" y="1495490"/>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6158376" y="4437235"/>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6" name="文本框 55"/>
          <p:cNvSpPr txBox="1"/>
          <p:nvPr/>
        </p:nvSpPr>
        <p:spPr>
          <a:xfrm>
            <a:off x="7686852" y="16198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58" name="文本框 57"/>
          <p:cNvSpPr txBox="1"/>
          <p:nvPr/>
        </p:nvSpPr>
        <p:spPr>
          <a:xfrm>
            <a:off x="7006923" y="267845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0" name="文本框 59"/>
          <p:cNvSpPr txBox="1"/>
          <p:nvPr/>
        </p:nvSpPr>
        <p:spPr>
          <a:xfrm>
            <a:off x="7788140" y="454851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8964892" y="291592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5491224" y="2119536"/>
            <a:ext cx="772843" cy="8792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452856" y="3291475"/>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541948" y="3305918"/>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7957142" y="3245398"/>
            <a:ext cx="725883" cy="106337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972467" y="2132415"/>
            <a:ext cx="776021" cy="87251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571855" y="216953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2"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2" idx="1"/>
          </p:cNvCxnSpPr>
          <p:nvPr/>
        </p:nvCxnSpPr>
        <p:spPr>
          <a:xfrm flipV="1">
            <a:off x="1798511" y="2146134"/>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83"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86" idx="1"/>
          </p:cNvCxnSpPr>
          <p:nvPr/>
        </p:nvCxnSpPr>
        <p:spPr>
          <a:xfrm flipV="1">
            <a:off x="1790884" y="4489638"/>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3"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6" idx="0"/>
            <a:endCxn id="93" idx="3"/>
          </p:cNvCxnSpPr>
          <p:nvPr/>
        </p:nvCxnSpPr>
        <p:spPr>
          <a:xfrm flipV="1">
            <a:off x="3116608" y="3349480"/>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endCxn id="94" idx="1"/>
          </p:cNvCxnSpPr>
          <p:nvPr/>
        </p:nvCxnSpPr>
        <p:spPr>
          <a:xfrm flipV="1">
            <a:off x="2485258" y="3203790"/>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108" name="文本框 10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109" name="文本框 10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0" name="文本框 10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1" name="文本框 11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2" name="文本框 11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3" name="文本框 11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4" name="文本框 11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5" name="文本框 11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6" name="文本框 11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7" name="文本框 11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118" name="文本框 11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sp>
        <p:nvSpPr>
          <p:cNvPr id="3" name="矩形 2"/>
          <p:cNvSpPr/>
          <p:nvPr/>
        </p:nvSpPr>
        <p:spPr>
          <a:xfrm>
            <a:off x="2979625" y="5499968"/>
            <a:ext cx="6734646" cy="923330"/>
          </a:xfrm>
          <a:prstGeom prst="rect">
            <a:avLst/>
          </a:prstGeom>
        </p:spPr>
        <p:txBody>
          <a:bodyPr wrap="square">
            <a:spAutoFit/>
          </a:bodyPr>
          <a:lstStyle/>
          <a:p>
            <a:r>
              <a:rPr lang="zh-CN" altLang="en-US" dirty="0" smtClean="0"/>
              <a:t>小结：算法要点</a:t>
            </a:r>
            <a:endParaRPr lang="en-US" altLang="zh-CN" dirty="0" smtClean="0"/>
          </a:p>
          <a:p>
            <a:r>
              <a:rPr lang="en-US" altLang="zh-CN" dirty="0" smtClean="0"/>
              <a:t>1</a:t>
            </a:r>
            <a:r>
              <a:rPr lang="zh-CN" altLang="en-US" dirty="0" smtClean="0"/>
              <a:t>、记录当前</a:t>
            </a:r>
            <a:r>
              <a:rPr lang="zh-CN" altLang="en-US" dirty="0"/>
              <a:t>点的剩余流量</a:t>
            </a:r>
            <a:r>
              <a:rPr lang="zh-CN" altLang="en-US" dirty="0" smtClean="0"/>
              <a:t>减少</a:t>
            </a:r>
            <a:endParaRPr lang="en-US" altLang="zh-CN" dirty="0" smtClean="0"/>
          </a:p>
          <a:p>
            <a:r>
              <a:rPr lang="en-US" altLang="zh-CN" dirty="0" smtClean="0"/>
              <a:t>2</a:t>
            </a:r>
            <a:r>
              <a:rPr lang="zh-CN" altLang="en-US" dirty="0" smtClean="0"/>
              <a:t>、阻塞流的计算方法</a:t>
            </a:r>
            <a:r>
              <a:rPr lang="zh-CN" altLang="en-US" dirty="0"/>
              <a:t>（容量</a:t>
            </a:r>
            <a:r>
              <a:rPr lang="en-US" altLang="zh-CN" dirty="0"/>
              <a:t>-</a:t>
            </a:r>
            <a:r>
              <a:rPr lang="zh-CN" altLang="en-US" dirty="0"/>
              <a:t>空闲量</a:t>
            </a:r>
            <a:r>
              <a:rPr lang="zh-CN" altLang="en-US" dirty="0" smtClean="0"/>
              <a:t>）</a:t>
            </a:r>
            <a:r>
              <a:rPr lang="en-US" altLang="zh-CN" dirty="0" smtClean="0"/>
              <a:t>20+13-8-11=14</a:t>
            </a:r>
            <a:endParaRPr lang="zh-CN" altLang="en-US" dirty="0"/>
          </a:p>
        </p:txBody>
      </p:sp>
      <p:cxnSp>
        <p:nvCxnSpPr>
          <p:cNvPr id="69" name="曲线连接符 68"/>
          <p:cNvCxnSpPr/>
          <p:nvPr/>
        </p:nvCxnSpPr>
        <p:spPr>
          <a:xfrm rot="5400000">
            <a:off x="7902614" y="3450992"/>
            <a:ext cx="1112766" cy="840438"/>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8166852" y="3711673"/>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119" name="文本框 118"/>
          <p:cNvSpPr txBox="1"/>
          <p:nvPr/>
        </p:nvSpPr>
        <p:spPr>
          <a:xfrm>
            <a:off x="8751743" y="383155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0" name="曲线连接符 119"/>
          <p:cNvCxnSpPr/>
          <p:nvPr/>
        </p:nvCxnSpPr>
        <p:spPr>
          <a:xfrm rot="5400000" flipH="1">
            <a:off x="7122880" y="3846186"/>
            <a:ext cx="93292" cy="1403232"/>
          </a:xfrm>
          <a:prstGeom prst="curvedConnector3">
            <a:avLst>
              <a:gd name="adj1" fmla="val -245037"/>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000756" y="479692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2" name="曲线连接符 121"/>
          <p:cNvCxnSpPr/>
          <p:nvPr/>
        </p:nvCxnSpPr>
        <p:spPr>
          <a:xfrm rot="16200000" flipV="1">
            <a:off x="7864792" y="2171842"/>
            <a:ext cx="12700" cy="1670704"/>
          </a:xfrm>
          <a:prstGeom prst="curvedConnector3">
            <a:avLst>
              <a:gd name="adj1" fmla="val 1800000"/>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7749019" y="245635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cxnSp>
        <p:nvCxnSpPr>
          <p:cNvPr id="124" name="曲线连接符 123"/>
          <p:cNvCxnSpPr/>
          <p:nvPr/>
        </p:nvCxnSpPr>
        <p:spPr>
          <a:xfrm rot="5400000">
            <a:off x="6356300" y="3631484"/>
            <a:ext cx="1007890" cy="440889"/>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6946503" y="364689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126" name="文本框 125"/>
          <p:cNvSpPr txBox="1"/>
          <p:nvPr/>
        </p:nvSpPr>
        <p:spPr>
          <a:xfrm>
            <a:off x="6466658" y="3404708"/>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cxnSp>
        <p:nvCxnSpPr>
          <p:cNvPr id="127" name="曲线连接符 126"/>
          <p:cNvCxnSpPr/>
          <p:nvPr/>
        </p:nvCxnSpPr>
        <p:spPr>
          <a:xfrm rot="10800000">
            <a:off x="5341618" y="3245399"/>
            <a:ext cx="886293" cy="1059331"/>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5246723" y="3822045"/>
            <a:ext cx="284193" cy="369332"/>
          </a:xfrm>
          <a:prstGeom prst="rect">
            <a:avLst/>
          </a:prstGeom>
          <a:noFill/>
        </p:spPr>
        <p:txBody>
          <a:bodyPr wrap="square" rtlCol="0">
            <a:spAutoFit/>
          </a:bodyPr>
          <a:lstStyle/>
          <a:p>
            <a:r>
              <a:rPr lang="en-US" altLang="zh-CN" dirty="0" smtClean="0">
                <a:solidFill>
                  <a:srgbClr val="00B0F0"/>
                </a:solidFill>
              </a:rPr>
              <a:t>9</a:t>
            </a:r>
            <a:endParaRPr lang="zh-CN" altLang="en-US" dirty="0">
              <a:solidFill>
                <a:srgbClr val="00B0F0"/>
              </a:solidFill>
            </a:endParaRPr>
          </a:p>
        </p:txBody>
      </p:sp>
      <p:sp>
        <p:nvSpPr>
          <p:cNvPr id="129" name="文本框 128"/>
          <p:cNvSpPr txBox="1"/>
          <p:nvPr/>
        </p:nvSpPr>
        <p:spPr>
          <a:xfrm>
            <a:off x="5759510" y="3452713"/>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cxnSp>
        <p:nvCxnSpPr>
          <p:cNvPr id="5" name="曲线连接符 4"/>
          <p:cNvCxnSpPr/>
          <p:nvPr/>
        </p:nvCxnSpPr>
        <p:spPr>
          <a:xfrm rot="16200000" flipV="1">
            <a:off x="7978861" y="2118145"/>
            <a:ext cx="872990" cy="708361"/>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8574052" y="2098327"/>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p:nvPr/>
        </p:nvCxnSpPr>
        <p:spPr>
          <a:xfrm rot="16200000" flipV="1">
            <a:off x="7067095" y="1224507"/>
            <a:ext cx="43006" cy="1365359"/>
          </a:xfrm>
          <a:prstGeom prst="curvedConnector3">
            <a:avLst>
              <a:gd name="adj1" fmla="val 585823"/>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069931" y="138016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sp>
        <p:nvSpPr>
          <p:cNvPr id="132" name="文本框 131"/>
          <p:cNvSpPr txBox="1"/>
          <p:nvPr/>
        </p:nvSpPr>
        <p:spPr>
          <a:xfrm>
            <a:off x="8088883" y="2245360"/>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133" name="文本框 132"/>
          <p:cNvSpPr txBox="1"/>
          <p:nvPr/>
        </p:nvSpPr>
        <p:spPr>
          <a:xfrm>
            <a:off x="5428416" y="1989173"/>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4" name="曲线连接符 13"/>
          <p:cNvCxnSpPr/>
          <p:nvPr/>
        </p:nvCxnSpPr>
        <p:spPr>
          <a:xfrm rot="10800000" flipV="1">
            <a:off x="5404964" y="1951638"/>
            <a:ext cx="782122" cy="1008572"/>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5857224" y="2372181"/>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295540"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257318" y="189030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257203" y="42008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7688587" y="191918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951496" y="29912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7688587" y="42626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8636948" y="297684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532610"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494388" y="19943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494273" y="43049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2925657" y="20232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2188566" y="30953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925657" y="43667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3874018" y="30809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文本框 59"/>
          <p:cNvSpPr txBox="1"/>
          <p:nvPr/>
        </p:nvSpPr>
        <p:spPr>
          <a:xfrm>
            <a:off x="7749019" y="4577322"/>
            <a:ext cx="519121"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62" name="文本框 61"/>
          <p:cNvSpPr txBox="1"/>
          <p:nvPr/>
        </p:nvSpPr>
        <p:spPr>
          <a:xfrm>
            <a:off x="8925771" y="2944729"/>
            <a:ext cx="519121"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87" name="文本框 86"/>
          <p:cNvSpPr txBox="1"/>
          <p:nvPr/>
        </p:nvSpPr>
        <p:spPr>
          <a:xfrm>
            <a:off x="6226662" y="1855651"/>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6188789" y="4148869"/>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7592021" y="1898657"/>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6869678" y="2956313"/>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7592021" y="4242161"/>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8540382" y="2956313"/>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219039" y="2925376"/>
            <a:ext cx="530661"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444440" y="3047930"/>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78" name="文本框 77"/>
          <p:cNvSpPr txBox="1"/>
          <p:nvPr/>
        </p:nvSpPr>
        <p:spPr>
          <a:xfrm>
            <a:off x="1406218" y="1961396"/>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1406103" y="4271977"/>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2837487" y="1990274"/>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2115144" y="3047930"/>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6" name="文本框 85"/>
          <p:cNvSpPr txBox="1"/>
          <p:nvPr/>
        </p:nvSpPr>
        <p:spPr>
          <a:xfrm>
            <a:off x="2837487" y="4333778"/>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4" name="文本框 93"/>
          <p:cNvSpPr txBox="1"/>
          <p:nvPr/>
        </p:nvSpPr>
        <p:spPr>
          <a:xfrm>
            <a:off x="3785848" y="3047930"/>
            <a:ext cx="51912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52" name="文本框 51"/>
          <p:cNvSpPr txBox="1"/>
          <p:nvPr/>
        </p:nvSpPr>
        <p:spPr>
          <a:xfrm>
            <a:off x="6257203" y="1495490"/>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4" name="文本框 53"/>
          <p:cNvSpPr txBox="1"/>
          <p:nvPr/>
        </p:nvSpPr>
        <p:spPr>
          <a:xfrm>
            <a:off x="6158376" y="4437235"/>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56" name="文本框 55"/>
          <p:cNvSpPr txBox="1"/>
          <p:nvPr/>
        </p:nvSpPr>
        <p:spPr>
          <a:xfrm>
            <a:off x="7686852" y="161984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58" name="文本框 57"/>
          <p:cNvSpPr txBox="1"/>
          <p:nvPr/>
        </p:nvSpPr>
        <p:spPr>
          <a:xfrm>
            <a:off x="7006923" y="267845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cxnSp>
        <p:nvCxnSpPr>
          <p:cNvPr id="63" name="直接箭头连接符 62"/>
          <p:cNvCxnSpPr/>
          <p:nvPr/>
        </p:nvCxnSpPr>
        <p:spPr>
          <a:xfrm flipV="1">
            <a:off x="5491224" y="2119536"/>
            <a:ext cx="772843" cy="8792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5452856" y="3291475"/>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6541948" y="3305918"/>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7957142" y="3245398"/>
            <a:ext cx="725883" cy="106337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7972467" y="2132415"/>
            <a:ext cx="776021" cy="87251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571855" y="216953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728294" y="22236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2" idx="4"/>
          </p:cNvCxnSpPr>
          <p:nvPr/>
        </p:nvCxnSpPr>
        <p:spPr>
          <a:xfrm>
            <a:off x="689926" y="33955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808905" y="2262946"/>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2" idx="1"/>
          </p:cNvCxnSpPr>
          <p:nvPr/>
        </p:nvCxnSpPr>
        <p:spPr>
          <a:xfrm>
            <a:off x="1798511" y="2153516"/>
            <a:ext cx="1038976" cy="214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665560" y="2331418"/>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83" idx="4"/>
          </p:cNvCxnSpPr>
          <p:nvPr/>
        </p:nvCxnSpPr>
        <p:spPr>
          <a:xfrm flipV="1">
            <a:off x="1779018" y="34100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86" idx="1"/>
          </p:cNvCxnSpPr>
          <p:nvPr/>
        </p:nvCxnSpPr>
        <p:spPr>
          <a:xfrm>
            <a:off x="1790884" y="4490806"/>
            <a:ext cx="1046603" cy="27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3" idx="5"/>
          </p:cNvCxnSpPr>
          <p:nvPr/>
        </p:nvCxnSpPr>
        <p:spPr>
          <a:xfrm>
            <a:off x="2457121" y="336392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6" idx="0"/>
            <a:endCxn id="93" idx="3"/>
          </p:cNvCxnSpPr>
          <p:nvPr/>
        </p:nvCxnSpPr>
        <p:spPr>
          <a:xfrm flipV="1">
            <a:off x="3097048" y="3349480"/>
            <a:ext cx="823047" cy="9842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endCxn id="94" idx="1"/>
          </p:cNvCxnSpPr>
          <p:nvPr/>
        </p:nvCxnSpPr>
        <p:spPr>
          <a:xfrm flipV="1">
            <a:off x="2485258" y="3232596"/>
            <a:ext cx="1300590" cy="147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2457121" y="230192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209537" y="22364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09986" y="2389890"/>
            <a:ext cx="725662" cy="369332"/>
          </a:xfrm>
          <a:prstGeom prst="rect">
            <a:avLst/>
          </a:prstGeom>
          <a:noFill/>
        </p:spPr>
        <p:txBody>
          <a:bodyPr wrap="square" rtlCol="0">
            <a:spAutoFit/>
          </a:bodyPr>
          <a:lstStyle/>
          <a:p>
            <a:r>
              <a:rPr lang="en-US" altLang="zh-CN" dirty="0" smtClean="0"/>
              <a:t>13</a:t>
            </a:r>
            <a:endParaRPr lang="zh-CN" altLang="en-US" dirty="0"/>
          </a:p>
        </p:txBody>
      </p:sp>
      <p:sp>
        <p:nvSpPr>
          <p:cNvPr id="108" name="文本框 107"/>
          <p:cNvSpPr txBox="1"/>
          <p:nvPr/>
        </p:nvSpPr>
        <p:spPr>
          <a:xfrm>
            <a:off x="686386" y="3786069"/>
            <a:ext cx="456284" cy="369332"/>
          </a:xfrm>
          <a:prstGeom prst="rect">
            <a:avLst/>
          </a:prstGeom>
          <a:noFill/>
        </p:spPr>
        <p:txBody>
          <a:bodyPr wrap="square" rtlCol="0">
            <a:spAutoFit/>
          </a:bodyPr>
          <a:lstStyle/>
          <a:p>
            <a:r>
              <a:rPr lang="en-US" altLang="zh-CN" dirty="0" smtClean="0"/>
              <a:t>20</a:t>
            </a:r>
            <a:endParaRPr lang="zh-CN" altLang="en-US" dirty="0"/>
          </a:p>
        </p:txBody>
      </p:sp>
      <p:sp>
        <p:nvSpPr>
          <p:cNvPr id="109" name="文本框 108"/>
          <p:cNvSpPr txBox="1"/>
          <p:nvPr/>
        </p:nvSpPr>
        <p:spPr>
          <a:xfrm>
            <a:off x="1162831" y="2980169"/>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0" name="文本框 109"/>
          <p:cNvSpPr txBox="1"/>
          <p:nvPr/>
        </p:nvSpPr>
        <p:spPr>
          <a:xfrm>
            <a:off x="2135318" y="1801093"/>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1" name="文本框 110"/>
          <p:cNvSpPr txBox="1"/>
          <p:nvPr/>
        </p:nvSpPr>
        <p:spPr>
          <a:xfrm>
            <a:off x="1970915" y="2386849"/>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2" name="文本框 111"/>
          <p:cNvSpPr txBox="1"/>
          <p:nvPr/>
        </p:nvSpPr>
        <p:spPr>
          <a:xfrm>
            <a:off x="2602543" y="2656890"/>
            <a:ext cx="725662" cy="369332"/>
          </a:xfrm>
          <a:prstGeom prst="rect">
            <a:avLst/>
          </a:prstGeom>
          <a:noFill/>
        </p:spPr>
        <p:txBody>
          <a:bodyPr wrap="square" rtlCol="0">
            <a:spAutoFit/>
          </a:bodyPr>
          <a:lstStyle/>
          <a:p>
            <a:r>
              <a:rPr lang="en-US" altLang="zh-CN" dirty="0" smtClean="0"/>
              <a:t>6</a:t>
            </a:r>
            <a:endParaRPr lang="zh-CN" altLang="en-US" dirty="0"/>
          </a:p>
        </p:txBody>
      </p:sp>
      <p:sp>
        <p:nvSpPr>
          <p:cNvPr id="113" name="文本框 112"/>
          <p:cNvSpPr txBox="1"/>
          <p:nvPr/>
        </p:nvSpPr>
        <p:spPr>
          <a:xfrm>
            <a:off x="1960013" y="3805674"/>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4" name="文本框 113"/>
          <p:cNvSpPr txBox="1"/>
          <p:nvPr/>
        </p:nvSpPr>
        <p:spPr>
          <a:xfrm>
            <a:off x="2083096" y="4193972"/>
            <a:ext cx="725662" cy="369332"/>
          </a:xfrm>
          <a:prstGeom prst="rect">
            <a:avLst/>
          </a:prstGeom>
          <a:noFill/>
        </p:spPr>
        <p:txBody>
          <a:bodyPr wrap="square" rtlCol="0">
            <a:spAutoFit/>
          </a:bodyPr>
          <a:lstStyle/>
          <a:p>
            <a:r>
              <a:rPr lang="en-US" altLang="zh-CN" dirty="0" smtClean="0"/>
              <a:t>5</a:t>
            </a:r>
            <a:endParaRPr lang="zh-CN" altLang="en-US" dirty="0"/>
          </a:p>
        </p:txBody>
      </p:sp>
      <p:sp>
        <p:nvSpPr>
          <p:cNvPr id="115" name="文本框 114"/>
          <p:cNvSpPr txBox="1"/>
          <p:nvPr/>
        </p:nvSpPr>
        <p:spPr>
          <a:xfrm>
            <a:off x="2689216" y="35270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6" name="文本框 115"/>
          <p:cNvSpPr txBox="1"/>
          <p:nvPr/>
        </p:nvSpPr>
        <p:spPr>
          <a:xfrm>
            <a:off x="3042889" y="2907585"/>
            <a:ext cx="725662" cy="369332"/>
          </a:xfrm>
          <a:prstGeom prst="rect">
            <a:avLst/>
          </a:prstGeom>
          <a:noFill/>
        </p:spPr>
        <p:txBody>
          <a:bodyPr wrap="square" rtlCol="0">
            <a:spAutoFit/>
          </a:bodyPr>
          <a:lstStyle/>
          <a:p>
            <a:r>
              <a:rPr lang="en-US" altLang="zh-CN" dirty="0" smtClean="0"/>
              <a:t>4</a:t>
            </a:r>
            <a:endParaRPr lang="zh-CN" altLang="en-US" dirty="0"/>
          </a:p>
        </p:txBody>
      </p:sp>
      <p:sp>
        <p:nvSpPr>
          <p:cNvPr id="117" name="文本框 116"/>
          <p:cNvSpPr txBox="1"/>
          <p:nvPr/>
        </p:nvSpPr>
        <p:spPr>
          <a:xfrm>
            <a:off x="3528220" y="2317306"/>
            <a:ext cx="725662" cy="369332"/>
          </a:xfrm>
          <a:prstGeom prst="rect">
            <a:avLst/>
          </a:prstGeom>
          <a:noFill/>
        </p:spPr>
        <p:txBody>
          <a:bodyPr wrap="square" rtlCol="0">
            <a:spAutoFit/>
          </a:bodyPr>
          <a:lstStyle/>
          <a:p>
            <a:r>
              <a:rPr lang="en-US" altLang="zh-CN" dirty="0" smtClean="0"/>
              <a:t>9</a:t>
            </a:r>
            <a:endParaRPr lang="zh-CN" altLang="en-US" dirty="0"/>
          </a:p>
        </p:txBody>
      </p:sp>
      <p:sp>
        <p:nvSpPr>
          <p:cNvPr id="118" name="文本框 117"/>
          <p:cNvSpPr txBox="1"/>
          <p:nvPr/>
        </p:nvSpPr>
        <p:spPr>
          <a:xfrm>
            <a:off x="3485428" y="3742874"/>
            <a:ext cx="725662" cy="369332"/>
          </a:xfrm>
          <a:prstGeom prst="rect">
            <a:avLst/>
          </a:prstGeom>
          <a:noFill/>
        </p:spPr>
        <p:txBody>
          <a:bodyPr wrap="square" rtlCol="0">
            <a:spAutoFit/>
          </a:bodyPr>
          <a:lstStyle/>
          <a:p>
            <a:r>
              <a:rPr lang="en-US" altLang="zh-CN" dirty="0" smtClean="0"/>
              <a:t>10</a:t>
            </a:r>
            <a:endParaRPr lang="zh-CN" altLang="en-US" dirty="0"/>
          </a:p>
        </p:txBody>
      </p:sp>
      <p:cxnSp>
        <p:nvCxnSpPr>
          <p:cNvPr id="69" name="曲线连接符 68"/>
          <p:cNvCxnSpPr/>
          <p:nvPr/>
        </p:nvCxnSpPr>
        <p:spPr>
          <a:xfrm rot="5400000">
            <a:off x="7902614" y="3450992"/>
            <a:ext cx="1112766" cy="840438"/>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8166852" y="3711673"/>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119" name="文本框 118"/>
          <p:cNvSpPr txBox="1"/>
          <p:nvPr/>
        </p:nvSpPr>
        <p:spPr>
          <a:xfrm>
            <a:off x="8751743" y="383155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0" name="曲线连接符 119"/>
          <p:cNvCxnSpPr/>
          <p:nvPr/>
        </p:nvCxnSpPr>
        <p:spPr>
          <a:xfrm rot="5400000" flipH="1">
            <a:off x="7122880" y="3846186"/>
            <a:ext cx="93292" cy="1403232"/>
          </a:xfrm>
          <a:prstGeom prst="curvedConnector3">
            <a:avLst>
              <a:gd name="adj1" fmla="val -245037"/>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000756" y="479692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2" name="曲线连接符 121"/>
          <p:cNvCxnSpPr/>
          <p:nvPr/>
        </p:nvCxnSpPr>
        <p:spPr>
          <a:xfrm rot="16200000" flipV="1">
            <a:off x="7864792" y="2171842"/>
            <a:ext cx="12700" cy="1670704"/>
          </a:xfrm>
          <a:prstGeom prst="curvedConnector3">
            <a:avLst>
              <a:gd name="adj1" fmla="val 1800000"/>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7749019" y="245635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cxnSp>
        <p:nvCxnSpPr>
          <p:cNvPr id="124" name="曲线连接符 123"/>
          <p:cNvCxnSpPr/>
          <p:nvPr/>
        </p:nvCxnSpPr>
        <p:spPr>
          <a:xfrm rot="5400000">
            <a:off x="6356300" y="3631484"/>
            <a:ext cx="1007890" cy="440889"/>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6946503" y="3646892"/>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126" name="文本框 125"/>
          <p:cNvSpPr txBox="1"/>
          <p:nvPr/>
        </p:nvSpPr>
        <p:spPr>
          <a:xfrm>
            <a:off x="6466658" y="3404708"/>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cxnSp>
        <p:nvCxnSpPr>
          <p:cNvPr id="127" name="曲线连接符 126"/>
          <p:cNvCxnSpPr/>
          <p:nvPr/>
        </p:nvCxnSpPr>
        <p:spPr>
          <a:xfrm rot="10800000">
            <a:off x="5341618" y="3245399"/>
            <a:ext cx="886293" cy="1059331"/>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5246723" y="3822045"/>
            <a:ext cx="284193" cy="369332"/>
          </a:xfrm>
          <a:prstGeom prst="rect">
            <a:avLst/>
          </a:prstGeom>
          <a:noFill/>
        </p:spPr>
        <p:txBody>
          <a:bodyPr wrap="square" rtlCol="0">
            <a:spAutoFit/>
          </a:bodyPr>
          <a:lstStyle/>
          <a:p>
            <a:r>
              <a:rPr lang="en-US" altLang="zh-CN" dirty="0" smtClean="0">
                <a:solidFill>
                  <a:srgbClr val="00B0F0"/>
                </a:solidFill>
              </a:rPr>
              <a:t>9</a:t>
            </a:r>
            <a:endParaRPr lang="zh-CN" altLang="en-US" dirty="0">
              <a:solidFill>
                <a:srgbClr val="00B0F0"/>
              </a:solidFill>
            </a:endParaRPr>
          </a:p>
        </p:txBody>
      </p:sp>
      <p:sp>
        <p:nvSpPr>
          <p:cNvPr id="129" name="文本框 128"/>
          <p:cNvSpPr txBox="1"/>
          <p:nvPr/>
        </p:nvSpPr>
        <p:spPr>
          <a:xfrm>
            <a:off x="5759510" y="3452713"/>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cxnSp>
        <p:nvCxnSpPr>
          <p:cNvPr id="5" name="曲线连接符 4"/>
          <p:cNvCxnSpPr/>
          <p:nvPr/>
        </p:nvCxnSpPr>
        <p:spPr>
          <a:xfrm rot="16200000" flipV="1">
            <a:off x="7978861" y="2118145"/>
            <a:ext cx="872990" cy="708361"/>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8574052" y="2098327"/>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p:nvPr/>
        </p:nvCxnSpPr>
        <p:spPr>
          <a:xfrm rot="16200000" flipV="1">
            <a:off x="7067095" y="1224507"/>
            <a:ext cx="43006" cy="1365359"/>
          </a:xfrm>
          <a:prstGeom prst="curvedConnector3">
            <a:avLst>
              <a:gd name="adj1" fmla="val 585823"/>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069931" y="1380166"/>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sp>
        <p:nvSpPr>
          <p:cNvPr id="132" name="文本框 131"/>
          <p:cNvSpPr txBox="1"/>
          <p:nvPr/>
        </p:nvSpPr>
        <p:spPr>
          <a:xfrm>
            <a:off x="8088883" y="2245360"/>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133" name="文本框 132"/>
          <p:cNvSpPr txBox="1"/>
          <p:nvPr/>
        </p:nvSpPr>
        <p:spPr>
          <a:xfrm>
            <a:off x="5428416" y="1989173"/>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4" name="曲线连接符 13"/>
          <p:cNvCxnSpPr/>
          <p:nvPr/>
        </p:nvCxnSpPr>
        <p:spPr>
          <a:xfrm rot="10800000" flipV="1">
            <a:off x="5404964" y="1951638"/>
            <a:ext cx="782122" cy="1008572"/>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5857224" y="2372181"/>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135" name="直接箭头连接符 134"/>
          <p:cNvCxnSpPr/>
          <p:nvPr/>
        </p:nvCxnSpPr>
        <p:spPr>
          <a:xfrm flipV="1">
            <a:off x="6385113" y="2214152"/>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6088232" y="2892835"/>
            <a:ext cx="725662" cy="369332"/>
          </a:xfrm>
          <a:prstGeom prst="rect">
            <a:avLst/>
          </a:prstGeom>
          <a:noFill/>
        </p:spPr>
        <p:txBody>
          <a:bodyPr wrap="square" rtlCol="0">
            <a:spAutoFit/>
          </a:bodyPr>
          <a:lstStyle/>
          <a:p>
            <a:r>
              <a:rPr lang="en-US" altLang="zh-CN" dirty="0" smtClean="0"/>
              <a:t>4</a:t>
            </a:r>
            <a:endParaRPr lang="zh-CN" altLang="en-US" dirty="0"/>
          </a:p>
        </p:txBody>
      </p:sp>
      <p:cxnSp>
        <p:nvCxnSpPr>
          <p:cNvPr id="137" name="直接箭头连接符 136"/>
          <p:cNvCxnSpPr/>
          <p:nvPr/>
        </p:nvCxnSpPr>
        <p:spPr>
          <a:xfrm flipV="1">
            <a:off x="7187867" y="2125002"/>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7194079" y="2243376"/>
            <a:ext cx="725662" cy="369332"/>
          </a:xfrm>
          <a:prstGeom prst="rect">
            <a:avLst/>
          </a:prstGeom>
          <a:noFill/>
        </p:spPr>
        <p:txBody>
          <a:bodyPr wrap="square" rtlCol="0">
            <a:spAutoFit/>
          </a:bodyPr>
          <a:lstStyle/>
          <a:p>
            <a:r>
              <a:rPr lang="en-US" altLang="zh-CN" dirty="0" smtClean="0"/>
              <a:t>6</a:t>
            </a:r>
            <a:endParaRPr lang="zh-CN" altLang="en-US" dirty="0"/>
          </a:p>
        </p:txBody>
      </p:sp>
      <p:cxnSp>
        <p:nvCxnSpPr>
          <p:cNvPr id="139" name="直接箭头连接符 138"/>
          <p:cNvCxnSpPr/>
          <p:nvPr/>
        </p:nvCxnSpPr>
        <p:spPr>
          <a:xfrm>
            <a:off x="7197470" y="3264643"/>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7429565" y="3427727"/>
            <a:ext cx="725662" cy="369332"/>
          </a:xfrm>
          <a:prstGeom prst="rect">
            <a:avLst/>
          </a:prstGeom>
          <a:noFill/>
        </p:spPr>
        <p:txBody>
          <a:bodyPr wrap="square" rtlCol="0">
            <a:spAutoFit/>
          </a:bodyPr>
          <a:lstStyle/>
          <a:p>
            <a:r>
              <a:rPr lang="en-US" altLang="zh-CN" dirty="0" smtClean="0"/>
              <a:t>4</a:t>
            </a:r>
            <a:endParaRPr lang="zh-CN" altLang="en-US" dirty="0"/>
          </a:p>
        </p:txBody>
      </p:sp>
      <p:sp>
        <p:nvSpPr>
          <p:cNvPr id="4" name="文本框 3"/>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09"/>
                                        </p:tgtEl>
                                        <p:attrNameLst>
                                          <p:attrName>stroke.color</p:attrName>
                                        </p:attrNameLst>
                                      </p:cBhvr>
                                      <p:to>
                                        <a:schemeClr val="accent2"/>
                                      </p:to>
                                    </p:animClr>
                                    <p:set>
                                      <p:cBhvr>
                                        <p:cTn id="7" dur="2000" fill="hold"/>
                                        <p:tgtEl>
                                          <p:spTgt spid="109"/>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99"/>
                                        </p:tgtEl>
                                        <p:attrNameLst>
                                          <p:attrName>stroke.color</p:attrName>
                                        </p:attrNameLst>
                                      </p:cBhvr>
                                      <p:to>
                                        <a:schemeClr val="accent2"/>
                                      </p:to>
                                    </p:animClr>
                                    <p:set>
                                      <p:cBhvr>
                                        <p:cTn id="10" dur="2000" fill="hold"/>
                                        <p:tgtEl>
                                          <p:spTgt spid="99"/>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12"/>
                                        </p:tgtEl>
                                        <p:attrNameLst>
                                          <p:attrName>stroke.color</p:attrName>
                                        </p:attrNameLst>
                                      </p:cBhvr>
                                      <p:to>
                                        <a:schemeClr val="accent2"/>
                                      </p:to>
                                    </p:animClr>
                                    <p:set>
                                      <p:cBhvr>
                                        <p:cTn id="13" dur="2000" fill="hold"/>
                                        <p:tgtEl>
                                          <p:spTgt spid="1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05"/>
                                        </p:tgtEl>
                                        <p:attrNameLst>
                                          <p:attrName>stroke.color</p:attrName>
                                        </p:attrNameLst>
                                      </p:cBhvr>
                                      <p:to>
                                        <a:schemeClr val="accent2"/>
                                      </p:to>
                                    </p:animClr>
                                    <p:set>
                                      <p:cBhvr>
                                        <p:cTn id="16" dur="2000" fill="hold"/>
                                        <p:tgtEl>
                                          <p:spTgt spid="105"/>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02"/>
                                        </p:tgtEl>
                                        <p:attrNameLst>
                                          <p:attrName>stroke.color</p:attrName>
                                        </p:attrNameLst>
                                      </p:cBhvr>
                                      <p:to>
                                        <a:schemeClr val="accent2"/>
                                      </p:to>
                                    </p:animClr>
                                    <p:set>
                                      <p:cBhvr>
                                        <p:cTn id="19" dur="2000" fill="hold"/>
                                        <p:tgtEl>
                                          <p:spTgt spid="102"/>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15"/>
                                        </p:tgtEl>
                                        <p:attrNameLst>
                                          <p:attrName>stroke.color</p:attrName>
                                        </p:attrNameLst>
                                      </p:cBhvr>
                                      <p:to>
                                        <a:schemeClr val="accent2"/>
                                      </p:to>
                                    </p:animClr>
                                    <p:set>
                                      <p:cBhvr>
                                        <p:cTn id="22" dur="2000" fill="hold"/>
                                        <p:tgtEl>
                                          <p:spTgt spid="115"/>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down)">
                                      <p:cBhvr>
                                        <p:cTn id="27" dur="500"/>
                                        <p:tgtEl>
                                          <p:spTgt spid="1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wipe(down)">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wipe(up)">
                                      <p:cBhvr>
                                        <p:cTn id="37" dur="500"/>
                                        <p:tgtEl>
                                          <p:spTgt spid="13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8" grpId="0"/>
      <p:bldP spid="1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605553" y="29571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1567331" y="187064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1567216" y="41812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2998600" y="189952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261509" y="297162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2998600" y="42430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3946961" y="29571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4" name="椭圆 193"/>
          <p:cNvSpPr/>
          <p:nvPr/>
        </p:nvSpPr>
        <p:spPr>
          <a:xfrm>
            <a:off x="6662224" y="29175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7624002" y="18309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7623887" y="41415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9055271" y="185986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8318180" y="29319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9055271" y="420337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10003632" y="29175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文本框 86"/>
          <p:cNvSpPr txBox="1"/>
          <p:nvPr/>
        </p:nvSpPr>
        <p:spPr>
          <a:xfrm>
            <a:off x="1575796" y="180718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8" name="文本框 87"/>
          <p:cNvSpPr txBox="1"/>
          <p:nvPr/>
        </p:nvSpPr>
        <p:spPr>
          <a:xfrm>
            <a:off x="1537923" y="410039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9" name="文本框 88"/>
          <p:cNvSpPr txBox="1"/>
          <p:nvPr/>
        </p:nvSpPr>
        <p:spPr>
          <a:xfrm>
            <a:off x="2941155" y="185018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90" name="文本框 89"/>
          <p:cNvSpPr txBox="1"/>
          <p:nvPr/>
        </p:nvSpPr>
        <p:spPr>
          <a:xfrm>
            <a:off x="2218812" y="290784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91" name="文本框 90"/>
          <p:cNvSpPr txBox="1"/>
          <p:nvPr/>
        </p:nvSpPr>
        <p:spPr>
          <a:xfrm>
            <a:off x="2941155" y="41936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92" name="文本框 91"/>
          <p:cNvSpPr txBox="1"/>
          <p:nvPr/>
        </p:nvSpPr>
        <p:spPr>
          <a:xfrm>
            <a:off x="3889516" y="290784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569043" y="2876905"/>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98" name="文本框 197"/>
          <p:cNvSpPr txBox="1"/>
          <p:nvPr/>
        </p:nvSpPr>
        <p:spPr>
          <a:xfrm>
            <a:off x="7525060" y="4377917"/>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8373607" y="2619134"/>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10331576" y="2856605"/>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sp>
        <p:nvSpPr>
          <p:cNvPr id="212" name="文本框 211"/>
          <p:cNvSpPr txBox="1"/>
          <p:nvPr/>
        </p:nvSpPr>
        <p:spPr>
          <a:xfrm>
            <a:off x="7581821" y="1777742"/>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7594594" y="4060745"/>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4" name="文本框 213"/>
          <p:cNvSpPr txBox="1"/>
          <p:nvPr/>
        </p:nvSpPr>
        <p:spPr>
          <a:xfrm>
            <a:off x="8997826" y="1810533"/>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8275483" y="2868189"/>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8997826" y="41540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9946187" y="2868189"/>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6625714" y="2837252"/>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cxnSp>
        <p:nvCxnSpPr>
          <p:cNvPr id="63" name="直接箭头连接符 62"/>
          <p:cNvCxnSpPr/>
          <p:nvPr/>
        </p:nvCxnSpPr>
        <p:spPr>
          <a:xfrm flipV="1">
            <a:off x="801237" y="209987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49" idx="4"/>
          </p:cNvCxnSpPr>
          <p:nvPr/>
        </p:nvCxnSpPr>
        <p:spPr>
          <a:xfrm>
            <a:off x="762869" y="327181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57" idx="4"/>
          </p:cNvCxnSpPr>
          <p:nvPr/>
        </p:nvCxnSpPr>
        <p:spPr>
          <a:xfrm flipV="1">
            <a:off x="1851961" y="328625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9" idx="7"/>
            <a:endCxn id="61" idx="3"/>
          </p:cNvCxnSpPr>
          <p:nvPr/>
        </p:nvCxnSpPr>
        <p:spPr>
          <a:xfrm flipV="1">
            <a:off x="3267155" y="3225733"/>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3282480" y="211275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881868" y="2149873"/>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曲线连接符 68"/>
          <p:cNvCxnSpPr/>
          <p:nvPr/>
        </p:nvCxnSpPr>
        <p:spPr>
          <a:xfrm rot="5400000">
            <a:off x="3212627" y="3431327"/>
            <a:ext cx="1112766" cy="840438"/>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3476865" y="3692008"/>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119" name="文本框 118"/>
          <p:cNvSpPr txBox="1"/>
          <p:nvPr/>
        </p:nvSpPr>
        <p:spPr>
          <a:xfrm>
            <a:off x="4061756" y="3811893"/>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0" name="曲线连接符 119"/>
          <p:cNvCxnSpPr/>
          <p:nvPr/>
        </p:nvCxnSpPr>
        <p:spPr>
          <a:xfrm rot="5400000" flipH="1">
            <a:off x="2432893" y="3826521"/>
            <a:ext cx="93292" cy="1403232"/>
          </a:xfrm>
          <a:prstGeom prst="curvedConnector3">
            <a:avLst>
              <a:gd name="adj1" fmla="val -245037"/>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2310769" y="4777261"/>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22" name="曲线连接符 121"/>
          <p:cNvCxnSpPr/>
          <p:nvPr/>
        </p:nvCxnSpPr>
        <p:spPr>
          <a:xfrm rot="16200000" flipV="1">
            <a:off x="3174805" y="2152177"/>
            <a:ext cx="12700" cy="1670704"/>
          </a:xfrm>
          <a:prstGeom prst="curvedConnector3">
            <a:avLst>
              <a:gd name="adj1" fmla="val 1800000"/>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3078412" y="2467790"/>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cxnSp>
        <p:nvCxnSpPr>
          <p:cNvPr id="124" name="曲线连接符 123"/>
          <p:cNvCxnSpPr/>
          <p:nvPr/>
        </p:nvCxnSpPr>
        <p:spPr>
          <a:xfrm rot="5400000">
            <a:off x="1666313" y="3611819"/>
            <a:ext cx="1007890" cy="440889"/>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2256516" y="3627227"/>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126" name="文本框 125"/>
          <p:cNvSpPr txBox="1"/>
          <p:nvPr/>
        </p:nvSpPr>
        <p:spPr>
          <a:xfrm>
            <a:off x="1776671" y="3385043"/>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cxnSp>
        <p:nvCxnSpPr>
          <p:cNvPr id="127" name="曲线连接符 126"/>
          <p:cNvCxnSpPr/>
          <p:nvPr/>
        </p:nvCxnSpPr>
        <p:spPr>
          <a:xfrm rot="10800000">
            <a:off x="651631" y="3225734"/>
            <a:ext cx="886293" cy="105933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556736" y="3802380"/>
            <a:ext cx="284193" cy="369332"/>
          </a:xfrm>
          <a:prstGeom prst="rect">
            <a:avLst/>
          </a:prstGeom>
          <a:noFill/>
        </p:spPr>
        <p:txBody>
          <a:bodyPr wrap="square" rtlCol="0">
            <a:spAutoFit/>
          </a:bodyPr>
          <a:lstStyle/>
          <a:p>
            <a:r>
              <a:rPr lang="en-US" altLang="zh-CN" dirty="0" smtClean="0">
                <a:solidFill>
                  <a:srgbClr val="00B0F0"/>
                </a:solidFill>
              </a:rPr>
              <a:t>9</a:t>
            </a:r>
            <a:endParaRPr lang="zh-CN" altLang="en-US" dirty="0">
              <a:solidFill>
                <a:srgbClr val="00B0F0"/>
              </a:solidFill>
            </a:endParaRPr>
          </a:p>
        </p:txBody>
      </p:sp>
      <p:sp>
        <p:nvSpPr>
          <p:cNvPr id="129" name="文本框 128"/>
          <p:cNvSpPr txBox="1"/>
          <p:nvPr/>
        </p:nvSpPr>
        <p:spPr>
          <a:xfrm>
            <a:off x="1069523" y="3433048"/>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cxnSp>
        <p:nvCxnSpPr>
          <p:cNvPr id="5" name="曲线连接符 4"/>
          <p:cNvCxnSpPr/>
          <p:nvPr/>
        </p:nvCxnSpPr>
        <p:spPr>
          <a:xfrm rot="16200000" flipV="1">
            <a:off x="3288874" y="2098480"/>
            <a:ext cx="872990" cy="70836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3884065" y="2078662"/>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 name="曲线连接符 9"/>
          <p:cNvCxnSpPr/>
          <p:nvPr/>
        </p:nvCxnSpPr>
        <p:spPr>
          <a:xfrm rot="16200000" flipV="1">
            <a:off x="2377108" y="1204842"/>
            <a:ext cx="43006" cy="1365359"/>
          </a:xfrm>
          <a:prstGeom prst="curvedConnector3">
            <a:avLst>
              <a:gd name="adj1" fmla="val 58582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2379944" y="1360501"/>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sp>
        <p:nvSpPr>
          <p:cNvPr id="132" name="文本框 131"/>
          <p:cNvSpPr txBox="1"/>
          <p:nvPr/>
        </p:nvSpPr>
        <p:spPr>
          <a:xfrm>
            <a:off x="3398896" y="2225695"/>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133" name="文本框 132"/>
          <p:cNvSpPr txBox="1"/>
          <p:nvPr/>
        </p:nvSpPr>
        <p:spPr>
          <a:xfrm>
            <a:off x="738429" y="196950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4" name="曲线连接符 13"/>
          <p:cNvCxnSpPr/>
          <p:nvPr/>
        </p:nvCxnSpPr>
        <p:spPr>
          <a:xfrm rot="10800000" flipV="1">
            <a:off x="714977" y="1931973"/>
            <a:ext cx="782122" cy="1008572"/>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1167237" y="2352516"/>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135" name="直接箭头连接符 134"/>
          <p:cNvCxnSpPr/>
          <p:nvPr/>
        </p:nvCxnSpPr>
        <p:spPr>
          <a:xfrm flipV="1">
            <a:off x="1695126" y="2194487"/>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398245" y="2873170"/>
            <a:ext cx="725662" cy="369332"/>
          </a:xfrm>
          <a:prstGeom prst="rect">
            <a:avLst/>
          </a:prstGeom>
          <a:noFill/>
        </p:spPr>
        <p:txBody>
          <a:bodyPr wrap="square" rtlCol="0">
            <a:spAutoFit/>
          </a:bodyPr>
          <a:lstStyle/>
          <a:p>
            <a:r>
              <a:rPr lang="en-US" altLang="zh-CN" dirty="0" smtClean="0"/>
              <a:t>4</a:t>
            </a:r>
            <a:endParaRPr lang="zh-CN" altLang="en-US" dirty="0"/>
          </a:p>
        </p:txBody>
      </p:sp>
      <p:cxnSp>
        <p:nvCxnSpPr>
          <p:cNvPr id="137" name="直接箭头连接符 136"/>
          <p:cNvCxnSpPr/>
          <p:nvPr/>
        </p:nvCxnSpPr>
        <p:spPr>
          <a:xfrm flipV="1">
            <a:off x="2497880" y="2105337"/>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2504092" y="2223711"/>
            <a:ext cx="357916" cy="369332"/>
          </a:xfrm>
          <a:prstGeom prst="rect">
            <a:avLst/>
          </a:prstGeom>
          <a:noFill/>
        </p:spPr>
        <p:txBody>
          <a:bodyPr wrap="square" rtlCol="0">
            <a:spAutoFit/>
          </a:bodyPr>
          <a:lstStyle/>
          <a:p>
            <a:r>
              <a:rPr lang="en-US" altLang="zh-CN" dirty="0" smtClean="0"/>
              <a:t>6</a:t>
            </a:r>
            <a:endParaRPr lang="zh-CN" altLang="en-US" dirty="0"/>
          </a:p>
        </p:txBody>
      </p:sp>
      <p:cxnSp>
        <p:nvCxnSpPr>
          <p:cNvPr id="139" name="直接箭头连接符 138"/>
          <p:cNvCxnSpPr/>
          <p:nvPr/>
        </p:nvCxnSpPr>
        <p:spPr>
          <a:xfrm>
            <a:off x="2507483" y="3244978"/>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2739578" y="3408062"/>
            <a:ext cx="725662" cy="369332"/>
          </a:xfrm>
          <a:prstGeom prst="rect">
            <a:avLst/>
          </a:prstGeom>
          <a:noFill/>
        </p:spPr>
        <p:txBody>
          <a:bodyPr wrap="square" rtlCol="0">
            <a:spAutoFit/>
          </a:bodyPr>
          <a:lstStyle/>
          <a:p>
            <a:r>
              <a:rPr lang="en-US" altLang="zh-CN" dirty="0" smtClean="0"/>
              <a:t>4</a:t>
            </a:r>
            <a:endParaRPr lang="zh-CN" altLang="en-US" dirty="0"/>
          </a:p>
        </p:txBody>
      </p:sp>
      <p:sp>
        <p:nvSpPr>
          <p:cNvPr id="196" name="文本框 195"/>
          <p:cNvSpPr txBox="1"/>
          <p:nvPr/>
        </p:nvSpPr>
        <p:spPr>
          <a:xfrm>
            <a:off x="7623887" y="1436172"/>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0" name="文本框 199"/>
          <p:cNvSpPr txBox="1"/>
          <p:nvPr/>
        </p:nvSpPr>
        <p:spPr>
          <a:xfrm>
            <a:off x="9053536" y="1560523"/>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4" name="文本框 203"/>
          <p:cNvSpPr txBox="1"/>
          <p:nvPr/>
        </p:nvSpPr>
        <p:spPr>
          <a:xfrm>
            <a:off x="9087454" y="4489923"/>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6857908" y="2060218"/>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6819540" y="3232157"/>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a:endCxn id="201" idx="4"/>
          </p:cNvCxnSpPr>
          <p:nvPr/>
        </p:nvCxnSpPr>
        <p:spPr>
          <a:xfrm flipV="1">
            <a:off x="7908632" y="3246600"/>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9323826" y="3186080"/>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9339151" y="2073097"/>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p:cNvCxnSpPr/>
          <p:nvPr/>
        </p:nvCxnSpPr>
        <p:spPr>
          <a:xfrm>
            <a:off x="7938539" y="2110220"/>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9533536" y="3652355"/>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229" name="文本框 228"/>
          <p:cNvSpPr txBox="1"/>
          <p:nvPr/>
        </p:nvSpPr>
        <p:spPr>
          <a:xfrm>
            <a:off x="7984258" y="3404817"/>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7126194" y="3393395"/>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sp>
        <p:nvSpPr>
          <p:cNvPr id="237" name="文本框 236"/>
          <p:cNvSpPr txBox="1"/>
          <p:nvPr/>
        </p:nvSpPr>
        <p:spPr>
          <a:xfrm>
            <a:off x="9455567" y="2186042"/>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240" name="文本框 239"/>
          <p:cNvSpPr txBox="1"/>
          <p:nvPr/>
        </p:nvSpPr>
        <p:spPr>
          <a:xfrm>
            <a:off x="7223908" y="2312863"/>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243" name="直接箭头连接符 242"/>
          <p:cNvCxnSpPr/>
          <p:nvPr/>
        </p:nvCxnSpPr>
        <p:spPr>
          <a:xfrm flipV="1">
            <a:off x="8554551" y="2065684"/>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8560763" y="2184058"/>
            <a:ext cx="264232" cy="369332"/>
          </a:xfrm>
          <a:prstGeom prst="rect">
            <a:avLst/>
          </a:prstGeom>
          <a:noFill/>
        </p:spPr>
        <p:txBody>
          <a:bodyPr wrap="square" rtlCol="0">
            <a:spAutoFit/>
          </a:bodyPr>
          <a:lstStyle/>
          <a:p>
            <a:r>
              <a:rPr lang="en-US" altLang="zh-CN" dirty="0" smtClean="0"/>
              <a:t>6</a:t>
            </a:r>
            <a:endParaRPr lang="zh-CN" altLang="en-US" dirty="0"/>
          </a:p>
        </p:txBody>
      </p:sp>
      <p:cxnSp>
        <p:nvCxnSpPr>
          <p:cNvPr id="245" name="直接箭头连接符 244"/>
          <p:cNvCxnSpPr/>
          <p:nvPr/>
        </p:nvCxnSpPr>
        <p:spPr>
          <a:xfrm>
            <a:off x="8564154" y="3205325"/>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文本框 245"/>
          <p:cNvSpPr txBox="1"/>
          <p:nvPr/>
        </p:nvSpPr>
        <p:spPr>
          <a:xfrm>
            <a:off x="8796249" y="3368409"/>
            <a:ext cx="725662" cy="369332"/>
          </a:xfrm>
          <a:prstGeom prst="rect">
            <a:avLst/>
          </a:prstGeom>
          <a:noFill/>
        </p:spPr>
        <p:txBody>
          <a:bodyPr wrap="square" rtlCol="0">
            <a:spAutoFit/>
          </a:bodyPr>
          <a:lstStyle/>
          <a:p>
            <a:r>
              <a:rPr lang="en-US" altLang="zh-CN" dirty="0" smtClean="0"/>
              <a:t>4</a:t>
            </a:r>
            <a:endParaRPr lang="zh-CN" altLang="en-US" dirty="0"/>
          </a:p>
        </p:txBody>
      </p:sp>
      <p:sp>
        <p:nvSpPr>
          <p:cNvPr id="3" name="右箭头 2"/>
          <p:cNvSpPr/>
          <p:nvPr/>
        </p:nvSpPr>
        <p:spPr>
          <a:xfrm>
            <a:off x="4808751" y="3202849"/>
            <a:ext cx="1524000" cy="38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89274" y="2884326"/>
            <a:ext cx="1027937" cy="369332"/>
          </a:xfrm>
          <a:prstGeom prst="rect">
            <a:avLst/>
          </a:prstGeom>
          <a:noFill/>
        </p:spPr>
        <p:txBody>
          <a:bodyPr wrap="square" rtlCol="0">
            <a:spAutoFit/>
          </a:bodyPr>
          <a:lstStyle/>
          <a:p>
            <a:r>
              <a:rPr lang="zh-CN" altLang="en-US" dirty="0"/>
              <a:t>分层</a:t>
            </a:r>
            <a:endParaRPr lang="zh-CN" altLang="en-US" dirty="0"/>
          </a:p>
        </p:txBody>
      </p:sp>
      <p:sp>
        <p:nvSpPr>
          <p:cNvPr id="247" name="文本框 246"/>
          <p:cNvSpPr txBox="1"/>
          <p:nvPr/>
        </p:nvSpPr>
        <p:spPr>
          <a:xfrm>
            <a:off x="8116925" y="2298862"/>
            <a:ext cx="352482" cy="369332"/>
          </a:xfrm>
          <a:prstGeom prst="rect">
            <a:avLst/>
          </a:prstGeom>
          <a:noFill/>
        </p:spPr>
        <p:txBody>
          <a:bodyPr wrap="square" rtlCol="0">
            <a:spAutoFit/>
          </a:bodyPr>
          <a:lstStyle/>
          <a:p>
            <a:r>
              <a:rPr lang="en-US" altLang="zh-CN" dirty="0" smtClean="0"/>
              <a:t>6</a:t>
            </a:r>
            <a:endParaRPr lang="zh-CN" altLang="en-US" dirty="0"/>
          </a:p>
        </p:txBody>
      </p:sp>
      <p:sp>
        <p:nvSpPr>
          <p:cNvPr id="248" name="文本框 247"/>
          <p:cNvSpPr txBox="1"/>
          <p:nvPr/>
        </p:nvSpPr>
        <p:spPr>
          <a:xfrm>
            <a:off x="2033404" y="2234552"/>
            <a:ext cx="346540" cy="369332"/>
          </a:xfrm>
          <a:prstGeom prst="rect">
            <a:avLst/>
          </a:prstGeom>
          <a:noFill/>
        </p:spPr>
        <p:txBody>
          <a:bodyPr wrap="square" rtlCol="0">
            <a:spAutoFit/>
          </a:bodyPr>
          <a:lstStyle/>
          <a:p>
            <a:r>
              <a:rPr lang="en-US" altLang="zh-CN" dirty="0" smtClean="0"/>
              <a:t>6</a:t>
            </a:r>
            <a:endParaRPr lang="zh-CN" altLang="en-US" dirty="0"/>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3"/>
                                        </p:tgtEl>
                                        <p:attrNameLst>
                                          <p:attrName>stroke.color</p:attrName>
                                        </p:attrNameLst>
                                      </p:cBhvr>
                                      <p:to>
                                        <a:schemeClr val="accent2"/>
                                      </p:to>
                                    </p:animClr>
                                    <p:set>
                                      <p:cBhvr>
                                        <p:cTn id="7" dur="250" fill="hold"/>
                                        <p:tgtEl>
                                          <p:spTgt spid="63"/>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64"/>
                                        </p:tgtEl>
                                        <p:attrNameLst>
                                          <p:attrName>stroke.color</p:attrName>
                                        </p:attrNameLst>
                                      </p:cBhvr>
                                      <p:to>
                                        <a:schemeClr val="accent2"/>
                                      </p:to>
                                    </p:animClr>
                                    <p:set>
                                      <p:cBhvr>
                                        <p:cTn id="10" dur="250" fill="hold"/>
                                        <p:tgtEl>
                                          <p:spTgt spid="64"/>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wipe(left)">
                                      <p:cBhvr>
                                        <p:cTn id="15" dur="500"/>
                                        <p:tgtEl>
                                          <p:spTgt spid="19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7"/>
                                        </p:tgtEl>
                                        <p:attrNameLst>
                                          <p:attrName>style.visibility</p:attrName>
                                        </p:attrNameLst>
                                      </p:cBhvr>
                                      <p:to>
                                        <p:strVal val="visible"/>
                                      </p:to>
                                    </p:set>
                                    <p:animEffect transition="in" filter="wipe(left)">
                                      <p:cBhvr>
                                        <p:cTn id="21" dur="500"/>
                                        <p:tgtEl>
                                          <p:spTgt spid="19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wipe(left)">
                                      <p:cBhvr>
                                        <p:cTn id="24" dur="500"/>
                                        <p:tgtEl>
                                          <p:spTgt spid="198"/>
                                        </p:tgtEl>
                                      </p:cBhvr>
                                    </p:animEffect>
                                  </p:childTnLst>
                                </p:cTn>
                              </p:par>
                              <p:par>
                                <p:cTn id="25" presetID="22" presetClass="entr" presetSubtype="8"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left)">
                                      <p:cBhvr>
                                        <p:cTn id="27" dur="500"/>
                                        <p:tgtEl>
                                          <p:spTgt spid="207"/>
                                        </p:tgtEl>
                                      </p:cBhvr>
                                    </p:animEffect>
                                  </p:childTnLst>
                                </p:cTn>
                              </p:par>
                              <p:par>
                                <p:cTn id="28" presetID="22" presetClass="entr" presetSubtype="8"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animEffect transition="in" filter="wipe(left)">
                                      <p:cBhvr>
                                        <p:cTn id="30" dur="500"/>
                                        <p:tgtEl>
                                          <p:spTgt spid="20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2"/>
                                        </p:tgtEl>
                                        <p:attrNameLst>
                                          <p:attrName>style.visibility</p:attrName>
                                        </p:attrNameLst>
                                      </p:cBhvr>
                                      <p:to>
                                        <p:strVal val="visible"/>
                                      </p:to>
                                    </p:set>
                                    <p:animEffect transition="in" filter="wipe(left)">
                                      <p:cBhvr>
                                        <p:cTn id="33" dur="500"/>
                                        <p:tgtEl>
                                          <p:spTgt spid="21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wipe(left)">
                                      <p:cBhvr>
                                        <p:cTn id="36" dur="500"/>
                                        <p:tgtEl>
                                          <p:spTgt spid="2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wipe(left)">
                                      <p:cBhvr>
                                        <p:cTn id="39" dur="500"/>
                                        <p:tgtEl>
                                          <p:spTgt spid="2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0"/>
                                        </p:tgtEl>
                                        <p:attrNameLst>
                                          <p:attrName>style.visibility</p:attrName>
                                        </p:attrNameLst>
                                      </p:cBhvr>
                                      <p:to>
                                        <p:strVal val="visible"/>
                                      </p:to>
                                    </p:set>
                                    <p:animEffect transition="in" filter="wipe(left)">
                                      <p:cBhvr>
                                        <p:cTn id="42" dur="500"/>
                                        <p:tgtEl>
                                          <p:spTgt spid="240"/>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50" fill="hold"/>
                                        <p:tgtEl>
                                          <p:spTgt spid="75"/>
                                        </p:tgtEl>
                                        <p:attrNameLst>
                                          <p:attrName>stroke.color</p:attrName>
                                        </p:attrNameLst>
                                      </p:cBhvr>
                                      <p:to>
                                        <a:schemeClr val="accent2"/>
                                      </p:to>
                                    </p:animClr>
                                    <p:set>
                                      <p:cBhvr>
                                        <p:cTn id="47" dur="250" fill="hold"/>
                                        <p:tgtEl>
                                          <p:spTgt spid="75"/>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250" fill="hold"/>
                                        <p:tgtEl>
                                          <p:spTgt spid="68"/>
                                        </p:tgtEl>
                                        <p:attrNameLst>
                                          <p:attrName>stroke.color</p:attrName>
                                        </p:attrNameLst>
                                      </p:cBhvr>
                                      <p:to>
                                        <a:schemeClr val="accent2"/>
                                      </p:to>
                                    </p:animClr>
                                    <p:set>
                                      <p:cBhvr>
                                        <p:cTn id="50" dur="250" fill="hold"/>
                                        <p:tgtEl>
                                          <p:spTgt spid="68"/>
                                        </p:tgtEl>
                                        <p:attrNameLst>
                                          <p:attrName>stroke.on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1"/>
                                        </p:tgtEl>
                                        <p:attrNameLst>
                                          <p:attrName>style.visibility</p:attrName>
                                        </p:attrNameLst>
                                      </p:cBhvr>
                                      <p:to>
                                        <p:strVal val="visible"/>
                                      </p:to>
                                    </p:set>
                                    <p:animEffect transition="in" filter="wipe(left)">
                                      <p:cBhvr>
                                        <p:cTn id="55" dur="500"/>
                                        <p:tgtEl>
                                          <p:spTgt spid="20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7"/>
                                        </p:tgtEl>
                                        <p:attrNameLst>
                                          <p:attrName>style.visibility</p:attrName>
                                        </p:attrNameLst>
                                      </p:cBhvr>
                                      <p:to>
                                        <p:strVal val="visible"/>
                                      </p:to>
                                    </p:set>
                                    <p:animEffect transition="in" filter="wipe(left)">
                                      <p:cBhvr>
                                        <p:cTn id="58" dur="500"/>
                                        <p:tgtEl>
                                          <p:spTgt spid="24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2"/>
                                        </p:tgtEl>
                                        <p:attrNameLst>
                                          <p:attrName>style.visibility</p:attrName>
                                        </p:attrNameLst>
                                      </p:cBhvr>
                                      <p:to>
                                        <p:strVal val="visible"/>
                                      </p:to>
                                    </p:set>
                                    <p:animEffect transition="in" filter="wipe(left)">
                                      <p:cBhvr>
                                        <p:cTn id="61" dur="500"/>
                                        <p:tgtEl>
                                          <p:spTgt spid="202"/>
                                        </p:tgtEl>
                                      </p:cBhvr>
                                    </p:animEffect>
                                  </p:childTnLst>
                                </p:cTn>
                              </p:par>
                              <p:par>
                                <p:cTn id="62" presetID="22" presetClass="entr" presetSubtype="8" fill="hold" nodeType="withEffect">
                                  <p:stCondLst>
                                    <p:cond delay="0"/>
                                  </p:stCondLst>
                                  <p:childTnLst>
                                    <p:set>
                                      <p:cBhvr>
                                        <p:cTn id="63" dur="1" fill="hold">
                                          <p:stCondLst>
                                            <p:cond delay="0"/>
                                          </p:stCondLst>
                                        </p:cTn>
                                        <p:tgtEl>
                                          <p:spTgt spid="218"/>
                                        </p:tgtEl>
                                        <p:attrNameLst>
                                          <p:attrName>style.visibility</p:attrName>
                                        </p:attrNameLst>
                                      </p:cBhvr>
                                      <p:to>
                                        <p:strVal val="visible"/>
                                      </p:to>
                                    </p:set>
                                    <p:animEffect transition="in" filter="wipe(left)">
                                      <p:cBhvr>
                                        <p:cTn id="64" dur="500"/>
                                        <p:tgtEl>
                                          <p:spTgt spid="218"/>
                                        </p:tgtEl>
                                      </p:cBhvr>
                                    </p:animEffect>
                                  </p:childTnLst>
                                </p:cTn>
                              </p:par>
                              <p:par>
                                <p:cTn id="65" presetID="22" presetClass="entr" presetSubtype="8" fill="hold" nodeType="withEffect">
                                  <p:stCondLst>
                                    <p:cond delay="0"/>
                                  </p:stCondLst>
                                  <p:childTnLst>
                                    <p:set>
                                      <p:cBhvr>
                                        <p:cTn id="66" dur="1" fill="hold">
                                          <p:stCondLst>
                                            <p:cond delay="0"/>
                                          </p:stCondLst>
                                        </p:cTn>
                                        <p:tgtEl>
                                          <p:spTgt spid="209"/>
                                        </p:tgtEl>
                                        <p:attrNameLst>
                                          <p:attrName>style.visibility</p:attrName>
                                        </p:attrNameLst>
                                      </p:cBhvr>
                                      <p:to>
                                        <p:strVal val="visible"/>
                                      </p:to>
                                    </p:set>
                                    <p:animEffect transition="in" filter="wipe(left)">
                                      <p:cBhvr>
                                        <p:cTn id="67" dur="500"/>
                                        <p:tgtEl>
                                          <p:spTgt spid="2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9"/>
                                        </p:tgtEl>
                                        <p:attrNameLst>
                                          <p:attrName>style.visibility</p:attrName>
                                        </p:attrNameLst>
                                      </p:cBhvr>
                                      <p:to>
                                        <p:strVal val="visible"/>
                                      </p:to>
                                    </p:set>
                                    <p:animEffect transition="in" filter="wipe(left)">
                                      <p:cBhvr>
                                        <p:cTn id="70" dur="500"/>
                                        <p:tgtEl>
                                          <p:spTgt spid="22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15"/>
                                        </p:tgtEl>
                                        <p:attrNameLst>
                                          <p:attrName>style.visibility</p:attrName>
                                        </p:attrNameLst>
                                      </p:cBhvr>
                                      <p:to>
                                        <p:strVal val="visible"/>
                                      </p:to>
                                    </p:set>
                                    <p:animEffect transition="in" filter="wipe(down)">
                                      <p:cBhvr>
                                        <p:cTn id="73" dur="500"/>
                                        <p:tgtEl>
                                          <p:spTgt spid="215"/>
                                        </p:tgtEl>
                                      </p:cBhvr>
                                    </p:animEffect>
                                  </p:childTnLst>
                                </p:cTn>
                              </p:par>
                            </p:childTnLst>
                          </p:cTn>
                        </p:par>
                      </p:childTnLst>
                    </p:cTn>
                  </p:par>
                  <p:par>
                    <p:cTn id="74" fill="hold">
                      <p:stCondLst>
                        <p:cond delay="indefinite"/>
                      </p:stCondLst>
                      <p:childTnLst>
                        <p:par>
                          <p:cTn id="75" fill="hold">
                            <p:stCondLst>
                              <p:cond delay="0"/>
                            </p:stCondLst>
                            <p:childTnLst>
                              <p:par>
                                <p:cTn id="76" presetID="7" presetClass="emph" presetSubtype="2" fill="hold" nodeType="clickEffect">
                                  <p:stCondLst>
                                    <p:cond delay="0"/>
                                  </p:stCondLst>
                                  <p:childTnLst>
                                    <p:animClr clrSpc="rgb" dir="cw">
                                      <p:cBhvr>
                                        <p:cTn id="77" dur="250" fill="hold"/>
                                        <p:tgtEl>
                                          <p:spTgt spid="137"/>
                                        </p:tgtEl>
                                        <p:attrNameLst>
                                          <p:attrName>stroke.color</p:attrName>
                                        </p:attrNameLst>
                                      </p:cBhvr>
                                      <p:to>
                                        <a:schemeClr val="accent2"/>
                                      </p:to>
                                    </p:animClr>
                                    <p:set>
                                      <p:cBhvr>
                                        <p:cTn id="78" dur="250" fill="hold"/>
                                        <p:tgtEl>
                                          <p:spTgt spid="137"/>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250" fill="hold"/>
                                        <p:tgtEl>
                                          <p:spTgt spid="139"/>
                                        </p:tgtEl>
                                        <p:attrNameLst>
                                          <p:attrName>stroke.color</p:attrName>
                                        </p:attrNameLst>
                                      </p:cBhvr>
                                      <p:to>
                                        <a:schemeClr val="accent2"/>
                                      </p:to>
                                    </p:animClr>
                                    <p:set>
                                      <p:cBhvr>
                                        <p:cTn id="81" dur="250" fill="hold"/>
                                        <p:tgtEl>
                                          <p:spTgt spid="139"/>
                                        </p:tgtEl>
                                        <p:attrNameLst>
                                          <p:attrName>stroke.on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99"/>
                                        </p:tgtEl>
                                        <p:attrNameLst>
                                          <p:attrName>style.visibility</p:attrName>
                                        </p:attrNameLst>
                                      </p:cBhvr>
                                      <p:to>
                                        <p:strVal val="visible"/>
                                      </p:to>
                                    </p:set>
                                    <p:animEffect transition="in" filter="wipe(left)">
                                      <p:cBhvr>
                                        <p:cTn id="86" dur="500"/>
                                        <p:tgtEl>
                                          <p:spTgt spid="19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00"/>
                                        </p:tgtEl>
                                        <p:attrNameLst>
                                          <p:attrName>style.visibility</p:attrName>
                                        </p:attrNameLst>
                                      </p:cBhvr>
                                      <p:to>
                                        <p:strVal val="visible"/>
                                      </p:to>
                                    </p:set>
                                    <p:animEffect transition="in" filter="wipe(left)">
                                      <p:cBhvr>
                                        <p:cTn id="89" dur="500"/>
                                        <p:tgtEl>
                                          <p:spTgt spid="20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03"/>
                                        </p:tgtEl>
                                        <p:attrNameLst>
                                          <p:attrName>style.visibility</p:attrName>
                                        </p:attrNameLst>
                                      </p:cBhvr>
                                      <p:to>
                                        <p:strVal val="visible"/>
                                      </p:to>
                                    </p:set>
                                    <p:animEffect transition="in" filter="wipe(left)">
                                      <p:cBhvr>
                                        <p:cTn id="92" dur="500"/>
                                        <p:tgtEl>
                                          <p:spTgt spid="20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04"/>
                                        </p:tgtEl>
                                        <p:attrNameLst>
                                          <p:attrName>style.visibility</p:attrName>
                                        </p:attrNameLst>
                                      </p:cBhvr>
                                      <p:to>
                                        <p:strVal val="visible"/>
                                      </p:to>
                                    </p:set>
                                    <p:animEffect transition="in" filter="wipe(left)">
                                      <p:cBhvr>
                                        <p:cTn id="95" dur="500"/>
                                        <p:tgtEl>
                                          <p:spTgt spid="20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14"/>
                                        </p:tgtEl>
                                        <p:attrNameLst>
                                          <p:attrName>style.visibility</p:attrName>
                                        </p:attrNameLst>
                                      </p:cBhvr>
                                      <p:to>
                                        <p:strVal val="visible"/>
                                      </p:to>
                                    </p:set>
                                    <p:animEffect transition="in" filter="wipe(left)">
                                      <p:cBhvr>
                                        <p:cTn id="98" dur="500"/>
                                        <p:tgtEl>
                                          <p:spTgt spid="21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16"/>
                                        </p:tgtEl>
                                        <p:attrNameLst>
                                          <p:attrName>style.visibility</p:attrName>
                                        </p:attrNameLst>
                                      </p:cBhvr>
                                      <p:to>
                                        <p:strVal val="visible"/>
                                      </p:to>
                                    </p:set>
                                    <p:animEffect transition="in" filter="wipe(left)">
                                      <p:cBhvr>
                                        <p:cTn id="101" dur="500"/>
                                        <p:tgtEl>
                                          <p:spTgt spid="216"/>
                                        </p:tgtEl>
                                      </p:cBhvr>
                                    </p:animEffect>
                                  </p:childTnLst>
                                </p:cTn>
                              </p:par>
                              <p:par>
                                <p:cTn id="102" presetID="22" presetClass="entr" presetSubtype="8" fill="hold" nodeType="withEffect">
                                  <p:stCondLst>
                                    <p:cond delay="0"/>
                                  </p:stCondLst>
                                  <p:childTnLst>
                                    <p:set>
                                      <p:cBhvr>
                                        <p:cTn id="103" dur="1" fill="hold">
                                          <p:stCondLst>
                                            <p:cond delay="0"/>
                                          </p:stCondLst>
                                        </p:cTn>
                                        <p:tgtEl>
                                          <p:spTgt spid="243"/>
                                        </p:tgtEl>
                                        <p:attrNameLst>
                                          <p:attrName>style.visibility</p:attrName>
                                        </p:attrNameLst>
                                      </p:cBhvr>
                                      <p:to>
                                        <p:strVal val="visible"/>
                                      </p:to>
                                    </p:set>
                                    <p:animEffect transition="in" filter="wipe(left)">
                                      <p:cBhvr>
                                        <p:cTn id="104" dur="500"/>
                                        <p:tgtEl>
                                          <p:spTgt spid="24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44"/>
                                        </p:tgtEl>
                                        <p:attrNameLst>
                                          <p:attrName>style.visibility</p:attrName>
                                        </p:attrNameLst>
                                      </p:cBhvr>
                                      <p:to>
                                        <p:strVal val="visible"/>
                                      </p:to>
                                    </p:set>
                                    <p:animEffect transition="in" filter="wipe(left)">
                                      <p:cBhvr>
                                        <p:cTn id="107" dur="500"/>
                                        <p:tgtEl>
                                          <p:spTgt spid="244"/>
                                        </p:tgtEl>
                                      </p:cBhvr>
                                    </p:animEffect>
                                  </p:childTnLst>
                                </p:cTn>
                              </p:par>
                              <p:par>
                                <p:cTn id="108" presetID="22" presetClass="entr" presetSubtype="8" fill="hold" nodeType="withEffect">
                                  <p:stCondLst>
                                    <p:cond delay="0"/>
                                  </p:stCondLst>
                                  <p:childTnLst>
                                    <p:set>
                                      <p:cBhvr>
                                        <p:cTn id="109" dur="1" fill="hold">
                                          <p:stCondLst>
                                            <p:cond delay="0"/>
                                          </p:stCondLst>
                                        </p:cTn>
                                        <p:tgtEl>
                                          <p:spTgt spid="245"/>
                                        </p:tgtEl>
                                        <p:attrNameLst>
                                          <p:attrName>style.visibility</p:attrName>
                                        </p:attrNameLst>
                                      </p:cBhvr>
                                      <p:to>
                                        <p:strVal val="visible"/>
                                      </p:to>
                                    </p:set>
                                    <p:animEffect transition="in" filter="wipe(left)">
                                      <p:cBhvr>
                                        <p:cTn id="110" dur="500"/>
                                        <p:tgtEl>
                                          <p:spTgt spid="245"/>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46"/>
                                        </p:tgtEl>
                                        <p:attrNameLst>
                                          <p:attrName>style.visibility</p:attrName>
                                        </p:attrNameLst>
                                      </p:cBhvr>
                                      <p:to>
                                        <p:strVal val="visible"/>
                                      </p:to>
                                    </p:set>
                                    <p:animEffect transition="in" filter="wipe(left)">
                                      <p:cBhvr>
                                        <p:cTn id="113" dur="500"/>
                                        <p:tgtEl>
                                          <p:spTgt spid="246"/>
                                        </p:tgtEl>
                                      </p:cBhvr>
                                    </p:animEffect>
                                  </p:childTnLst>
                                </p:cTn>
                              </p:par>
                            </p:childTnLst>
                          </p:cTn>
                        </p:par>
                      </p:childTnLst>
                    </p:cTn>
                  </p:par>
                  <p:par>
                    <p:cTn id="114" fill="hold">
                      <p:stCondLst>
                        <p:cond delay="indefinite"/>
                      </p:stCondLst>
                      <p:childTnLst>
                        <p:par>
                          <p:cTn id="115" fill="hold">
                            <p:stCondLst>
                              <p:cond delay="0"/>
                            </p:stCondLst>
                            <p:childTnLst>
                              <p:par>
                                <p:cTn id="116" presetID="7" presetClass="emph" presetSubtype="2" fill="hold" nodeType="clickEffect">
                                  <p:stCondLst>
                                    <p:cond delay="0"/>
                                  </p:stCondLst>
                                  <p:childTnLst>
                                    <p:animClr clrSpc="rgb" dir="cw">
                                      <p:cBhvr>
                                        <p:cTn id="117" dur="250" fill="hold"/>
                                        <p:tgtEl>
                                          <p:spTgt spid="74"/>
                                        </p:tgtEl>
                                        <p:attrNameLst>
                                          <p:attrName>stroke.color</p:attrName>
                                        </p:attrNameLst>
                                      </p:cBhvr>
                                      <p:to>
                                        <a:schemeClr val="accent2"/>
                                      </p:to>
                                    </p:animClr>
                                    <p:set>
                                      <p:cBhvr>
                                        <p:cTn id="118" dur="250" fill="hold"/>
                                        <p:tgtEl>
                                          <p:spTgt spid="74"/>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250" fill="hold"/>
                                        <p:tgtEl>
                                          <p:spTgt spid="71"/>
                                        </p:tgtEl>
                                        <p:attrNameLst>
                                          <p:attrName>stroke.color</p:attrName>
                                        </p:attrNameLst>
                                      </p:cBhvr>
                                      <p:to>
                                        <a:schemeClr val="accent2"/>
                                      </p:to>
                                    </p:animClr>
                                    <p:set>
                                      <p:cBhvr>
                                        <p:cTn id="121" dur="250" fill="hold"/>
                                        <p:tgtEl>
                                          <p:spTgt spid="71"/>
                                        </p:tgtEl>
                                        <p:attrNameLst>
                                          <p:attrName>stroke.on</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05"/>
                                        </p:tgtEl>
                                        <p:attrNameLst>
                                          <p:attrName>style.visibility</p:attrName>
                                        </p:attrNameLst>
                                      </p:cBhvr>
                                      <p:to>
                                        <p:strVal val="visible"/>
                                      </p:to>
                                    </p:set>
                                    <p:animEffect transition="in" filter="wipe(left)">
                                      <p:cBhvr>
                                        <p:cTn id="126" dur="500"/>
                                        <p:tgtEl>
                                          <p:spTgt spid="205"/>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06"/>
                                        </p:tgtEl>
                                        <p:attrNameLst>
                                          <p:attrName>style.visibility</p:attrName>
                                        </p:attrNameLst>
                                      </p:cBhvr>
                                      <p:to>
                                        <p:strVal val="visible"/>
                                      </p:to>
                                    </p:set>
                                    <p:animEffect transition="in" filter="wipe(left)">
                                      <p:cBhvr>
                                        <p:cTn id="129" dur="500"/>
                                        <p:tgtEl>
                                          <p:spTgt spid="206"/>
                                        </p:tgtEl>
                                      </p:cBhvr>
                                    </p:animEffect>
                                  </p:childTnLst>
                                </p:cTn>
                              </p:par>
                              <p:par>
                                <p:cTn id="130" presetID="22" presetClass="entr" presetSubtype="8" fill="hold" nodeType="withEffect">
                                  <p:stCondLst>
                                    <p:cond delay="0"/>
                                  </p:stCondLst>
                                  <p:childTnLst>
                                    <p:set>
                                      <p:cBhvr>
                                        <p:cTn id="131" dur="1" fill="hold">
                                          <p:stCondLst>
                                            <p:cond delay="0"/>
                                          </p:stCondLst>
                                        </p:cTn>
                                        <p:tgtEl>
                                          <p:spTgt spid="210"/>
                                        </p:tgtEl>
                                        <p:attrNameLst>
                                          <p:attrName>style.visibility</p:attrName>
                                        </p:attrNameLst>
                                      </p:cBhvr>
                                      <p:to>
                                        <p:strVal val="visible"/>
                                      </p:to>
                                    </p:set>
                                    <p:animEffect transition="in" filter="wipe(left)">
                                      <p:cBhvr>
                                        <p:cTn id="132" dur="500"/>
                                        <p:tgtEl>
                                          <p:spTgt spid="210"/>
                                        </p:tgtEl>
                                      </p:cBhvr>
                                    </p:animEffect>
                                  </p:childTnLst>
                                </p:cTn>
                              </p:par>
                              <p:par>
                                <p:cTn id="133" presetID="22" presetClass="entr" presetSubtype="8" fill="hold" nodeType="withEffect">
                                  <p:stCondLst>
                                    <p:cond delay="0"/>
                                  </p:stCondLst>
                                  <p:childTnLst>
                                    <p:set>
                                      <p:cBhvr>
                                        <p:cTn id="134" dur="1" fill="hold">
                                          <p:stCondLst>
                                            <p:cond delay="0"/>
                                          </p:stCondLst>
                                        </p:cTn>
                                        <p:tgtEl>
                                          <p:spTgt spid="211"/>
                                        </p:tgtEl>
                                        <p:attrNameLst>
                                          <p:attrName>style.visibility</p:attrName>
                                        </p:attrNameLst>
                                      </p:cBhvr>
                                      <p:to>
                                        <p:strVal val="visible"/>
                                      </p:to>
                                    </p:set>
                                    <p:animEffect transition="in" filter="wipe(left)">
                                      <p:cBhvr>
                                        <p:cTn id="135" dur="500"/>
                                        <p:tgtEl>
                                          <p:spTgt spid="211"/>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217"/>
                                        </p:tgtEl>
                                        <p:attrNameLst>
                                          <p:attrName>style.visibility</p:attrName>
                                        </p:attrNameLst>
                                      </p:cBhvr>
                                      <p:to>
                                        <p:strVal val="visible"/>
                                      </p:to>
                                    </p:set>
                                    <p:animEffect transition="in" filter="wipe(left)">
                                      <p:cBhvr>
                                        <p:cTn id="138" dur="500"/>
                                        <p:tgtEl>
                                          <p:spTgt spid="217"/>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221"/>
                                        </p:tgtEl>
                                        <p:attrNameLst>
                                          <p:attrName>style.visibility</p:attrName>
                                        </p:attrNameLst>
                                      </p:cBhvr>
                                      <p:to>
                                        <p:strVal val="visible"/>
                                      </p:to>
                                    </p:set>
                                    <p:animEffect transition="in" filter="wipe(left)">
                                      <p:cBhvr>
                                        <p:cTn id="141" dur="500"/>
                                        <p:tgtEl>
                                          <p:spTgt spid="221"/>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37"/>
                                        </p:tgtEl>
                                        <p:attrNameLst>
                                          <p:attrName>style.visibility</p:attrName>
                                        </p:attrNameLst>
                                      </p:cBhvr>
                                      <p:to>
                                        <p:strVal val="visible"/>
                                      </p:to>
                                    </p:set>
                                    <p:animEffect transition="in" filter="wipe(left)">
                                      <p:cBhvr>
                                        <p:cTn id="144"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7" grpId="0" animBg="1"/>
      <p:bldP spid="199" grpId="0" animBg="1"/>
      <p:bldP spid="201" grpId="0" animBg="1"/>
      <p:bldP spid="203" grpId="0" animBg="1"/>
      <p:bldP spid="205" grpId="0" animBg="1"/>
      <p:bldP spid="198" grpId="0"/>
      <p:bldP spid="202" grpId="0"/>
      <p:bldP spid="206" grpId="0"/>
      <p:bldP spid="212" grpId="0"/>
      <p:bldP spid="213" grpId="0"/>
      <p:bldP spid="214" grpId="0"/>
      <p:bldP spid="215" grpId="0"/>
      <p:bldP spid="216" grpId="0"/>
      <p:bldP spid="217" grpId="0"/>
      <p:bldP spid="196" grpId="0"/>
      <p:bldP spid="200" grpId="0"/>
      <p:bldP spid="204" grpId="0"/>
      <p:bldP spid="221" grpId="0"/>
      <p:bldP spid="229" grpId="0"/>
      <p:bldP spid="232" grpId="0"/>
      <p:bldP spid="237" grpId="0"/>
      <p:bldP spid="240" grpId="0"/>
      <p:bldP spid="244" grpId="0"/>
      <p:bldP spid="246" grpId="0"/>
      <p:bldP spid="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9" idx="1"/>
          </p:cNvCxnSpPr>
          <p:nvPr/>
        </p:nvCxnSpPr>
        <p:spPr>
          <a:xfrm flipV="1">
            <a:off x="6392381" y="3457251"/>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5287883" y="2753682"/>
            <a:ext cx="456284" cy="369332"/>
          </a:xfrm>
          <a:prstGeom prst="rect">
            <a:avLst/>
          </a:prstGeom>
          <a:noFill/>
        </p:spPr>
        <p:txBody>
          <a:bodyPr wrap="square" rtlCol="0">
            <a:spAutoFit/>
          </a:bodyPr>
          <a:lstStyle/>
          <a:p>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4" name="文本框 43"/>
          <p:cNvSpPr txBox="1"/>
          <p:nvPr/>
        </p:nvSpPr>
        <p:spPr>
          <a:xfrm>
            <a:off x="6684593" y="3161585"/>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086925" y="2710487"/>
            <a:ext cx="725662" cy="369332"/>
          </a:xfrm>
          <a:prstGeom prst="rect">
            <a:avLst/>
          </a:prstGeom>
          <a:noFill/>
        </p:spPr>
        <p:txBody>
          <a:bodyPr wrap="square" rtlCol="0">
            <a:spAutoFit/>
          </a:bodyPr>
          <a:lstStyle/>
          <a:p>
            <a:r>
              <a:rPr lang="en-US" altLang="zh-CN" dirty="0" smtClean="0"/>
              <a:t>10</a:t>
            </a:r>
            <a:endParaRPr lang="zh-CN" altLang="en-US" dirty="0"/>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49" name="文本框 48"/>
          <p:cNvSpPr txBox="1"/>
          <p:nvPr/>
        </p:nvSpPr>
        <p:spPr>
          <a:xfrm>
            <a:off x="990829" y="5534543"/>
            <a:ext cx="5276228"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v3v6v7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5</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3"/>
                                        </p:tgtEl>
                                        <p:attrNameLst>
                                          <p:attrName>stroke.color</p:attrName>
                                        </p:attrNameLst>
                                      </p:cBhvr>
                                      <p:to>
                                        <a:schemeClr val="accent2"/>
                                      </p:to>
                                    </p:animClr>
                                    <p:set>
                                      <p:cBhvr>
                                        <p:cTn id="7" dur="250" fill="hold"/>
                                        <p:tgtEl>
                                          <p:spTgt spid="23"/>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8"/>
                                        </p:tgtEl>
                                        <p:attrNameLst>
                                          <p:attrName>stroke.color</p:attrName>
                                        </p:attrNameLst>
                                      </p:cBhvr>
                                      <p:to>
                                        <a:schemeClr val="accent2"/>
                                      </p:to>
                                    </p:animClr>
                                    <p:set>
                                      <p:cBhvr>
                                        <p:cTn id="11" dur="250" fill="hold"/>
                                        <p:tgtEl>
                                          <p:spTgt spid="28"/>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30"/>
                                        </p:tgtEl>
                                        <p:attrNameLst>
                                          <p:attrName>stroke.color</p:attrName>
                                        </p:attrNameLst>
                                      </p:cBhvr>
                                      <p:to>
                                        <a:schemeClr val="accent2"/>
                                      </p:to>
                                    </p:animClr>
                                    <p:set>
                                      <p:cBhvr>
                                        <p:cTn id="15" dur="250" fill="hold"/>
                                        <p:tgtEl>
                                          <p:spTgt spid="30"/>
                                        </p:tgtEl>
                                        <p:attrNameLst>
                                          <p:attrName>stroke.on</p:attrName>
                                        </p:attrNameLst>
                                      </p:cBhvr>
                                      <p:to>
                                        <p:strVal val="true"/>
                                      </p:to>
                                    </p:se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椭圆 193"/>
          <p:cNvSpPr/>
          <p:nvPr/>
        </p:nvSpPr>
        <p:spPr>
          <a:xfrm>
            <a:off x="4027179"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4988957" y="16388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4988842" y="39493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6420226" y="16676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5683135" y="27397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6420226" y="40111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7368587"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文本框 197"/>
          <p:cNvSpPr txBox="1"/>
          <p:nvPr/>
        </p:nvSpPr>
        <p:spPr>
          <a:xfrm>
            <a:off x="4890015" y="418572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12" name="文本框 211"/>
          <p:cNvSpPr txBox="1"/>
          <p:nvPr/>
        </p:nvSpPr>
        <p:spPr>
          <a:xfrm>
            <a:off x="4946776" y="1585551"/>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4959549" y="3868554"/>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4" name="文本框 213"/>
          <p:cNvSpPr txBox="1"/>
          <p:nvPr/>
        </p:nvSpPr>
        <p:spPr>
          <a:xfrm>
            <a:off x="6362781" y="1618342"/>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5640438" y="2675998"/>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6362781" y="39618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7311142" y="2675998"/>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3990669" y="264506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196" name="文本框 195"/>
          <p:cNvSpPr txBox="1"/>
          <p:nvPr/>
        </p:nvSpPr>
        <p:spPr>
          <a:xfrm>
            <a:off x="4988842" y="12439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0" name="文本框 199"/>
          <p:cNvSpPr txBox="1"/>
          <p:nvPr/>
        </p:nvSpPr>
        <p:spPr>
          <a:xfrm>
            <a:off x="6418491" y="1368332"/>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5738562" y="242694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204" name="文本框 203"/>
          <p:cNvSpPr txBox="1"/>
          <p:nvPr/>
        </p:nvSpPr>
        <p:spPr>
          <a:xfrm>
            <a:off x="6452409" y="4297732"/>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7696531" y="2664414"/>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4222863" y="1868027"/>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4184495" y="3039966"/>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a:endCxn id="201" idx="4"/>
          </p:cNvCxnSpPr>
          <p:nvPr/>
        </p:nvCxnSpPr>
        <p:spPr>
          <a:xfrm flipV="1">
            <a:off x="5273587" y="3054409"/>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6688781" y="2993889"/>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6704106" y="1880906"/>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p:cNvCxnSpPr/>
          <p:nvPr/>
        </p:nvCxnSpPr>
        <p:spPr>
          <a:xfrm>
            <a:off x="5303494" y="191802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6898491" y="3460164"/>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229" name="文本框 228"/>
          <p:cNvSpPr txBox="1"/>
          <p:nvPr/>
        </p:nvSpPr>
        <p:spPr>
          <a:xfrm>
            <a:off x="5349213" y="3212626"/>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4491149" y="3201204"/>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sp>
        <p:nvSpPr>
          <p:cNvPr id="237" name="文本框 236"/>
          <p:cNvSpPr txBox="1"/>
          <p:nvPr/>
        </p:nvSpPr>
        <p:spPr>
          <a:xfrm>
            <a:off x="6820522" y="1993851"/>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240" name="文本框 239"/>
          <p:cNvSpPr txBox="1"/>
          <p:nvPr/>
        </p:nvSpPr>
        <p:spPr>
          <a:xfrm>
            <a:off x="4588863" y="2120672"/>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243" name="直接箭头连接符 242"/>
          <p:cNvCxnSpPr/>
          <p:nvPr/>
        </p:nvCxnSpPr>
        <p:spPr>
          <a:xfrm flipV="1">
            <a:off x="5919506" y="1873493"/>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5925718" y="1991867"/>
            <a:ext cx="264232" cy="369332"/>
          </a:xfrm>
          <a:prstGeom prst="rect">
            <a:avLst/>
          </a:prstGeom>
          <a:noFill/>
        </p:spPr>
        <p:txBody>
          <a:bodyPr wrap="square" rtlCol="0">
            <a:spAutoFit/>
          </a:bodyPr>
          <a:lstStyle/>
          <a:p>
            <a:r>
              <a:rPr lang="en-US" altLang="zh-CN" dirty="0" smtClean="0"/>
              <a:t>6</a:t>
            </a:r>
            <a:endParaRPr lang="zh-CN" altLang="en-US" dirty="0"/>
          </a:p>
        </p:txBody>
      </p:sp>
      <p:cxnSp>
        <p:nvCxnSpPr>
          <p:cNvPr id="245" name="直接箭头连接符 244"/>
          <p:cNvCxnSpPr/>
          <p:nvPr/>
        </p:nvCxnSpPr>
        <p:spPr>
          <a:xfrm>
            <a:off x="5929109" y="3013134"/>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文本框 245"/>
          <p:cNvSpPr txBox="1"/>
          <p:nvPr/>
        </p:nvSpPr>
        <p:spPr>
          <a:xfrm>
            <a:off x="6161204" y="3176218"/>
            <a:ext cx="725662" cy="369332"/>
          </a:xfrm>
          <a:prstGeom prst="rect">
            <a:avLst/>
          </a:prstGeom>
          <a:noFill/>
        </p:spPr>
        <p:txBody>
          <a:bodyPr wrap="square" rtlCol="0">
            <a:spAutoFit/>
          </a:bodyPr>
          <a:lstStyle/>
          <a:p>
            <a:r>
              <a:rPr lang="en-US" altLang="zh-CN" dirty="0" smtClean="0"/>
              <a:t>4</a:t>
            </a:r>
            <a:endParaRPr lang="zh-CN" altLang="en-US" dirty="0"/>
          </a:p>
        </p:txBody>
      </p:sp>
      <p:sp>
        <p:nvSpPr>
          <p:cNvPr id="247" name="文本框 246"/>
          <p:cNvSpPr txBox="1"/>
          <p:nvPr/>
        </p:nvSpPr>
        <p:spPr>
          <a:xfrm>
            <a:off x="5481880" y="2106671"/>
            <a:ext cx="352482" cy="369332"/>
          </a:xfrm>
          <a:prstGeom prst="rect">
            <a:avLst/>
          </a:prstGeom>
          <a:noFill/>
        </p:spPr>
        <p:txBody>
          <a:bodyPr wrap="square" rtlCol="0">
            <a:spAutoFit/>
          </a:bodyPr>
          <a:lstStyle/>
          <a:p>
            <a:r>
              <a:rPr lang="en-US" altLang="zh-CN" dirty="0" smtClean="0"/>
              <a:t>6</a:t>
            </a:r>
            <a:endParaRPr lang="zh-CN" altLang="en-US" dirty="0"/>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08"/>
                                        </p:tgtEl>
                                        <p:attrNameLst>
                                          <p:attrName>stroke.color</p:attrName>
                                        </p:attrNameLst>
                                      </p:cBhvr>
                                      <p:to>
                                        <a:schemeClr val="accent2"/>
                                      </p:to>
                                    </p:animClr>
                                    <p:set>
                                      <p:cBhvr>
                                        <p:cTn id="7" dur="250" fill="hold"/>
                                        <p:tgtEl>
                                          <p:spTgt spid="20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209"/>
                                        </p:tgtEl>
                                        <p:attrNameLst>
                                          <p:attrName>stroke.color</p:attrName>
                                        </p:attrNameLst>
                                      </p:cBhvr>
                                      <p:to>
                                        <a:schemeClr val="accent2"/>
                                      </p:to>
                                    </p:animClr>
                                    <p:set>
                                      <p:cBhvr>
                                        <p:cTn id="10" dur="250" fill="hold"/>
                                        <p:tgtEl>
                                          <p:spTgt spid="209"/>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50" fill="hold"/>
                                        <p:tgtEl>
                                          <p:spTgt spid="245"/>
                                        </p:tgtEl>
                                        <p:attrNameLst>
                                          <p:attrName>stroke.color</p:attrName>
                                        </p:attrNameLst>
                                      </p:cBhvr>
                                      <p:to>
                                        <a:schemeClr val="accent2"/>
                                      </p:to>
                                    </p:animClr>
                                    <p:set>
                                      <p:cBhvr>
                                        <p:cTn id="13" dur="250" fill="hold"/>
                                        <p:tgtEl>
                                          <p:spTgt spid="245"/>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50" fill="hold"/>
                                        <p:tgtEl>
                                          <p:spTgt spid="210"/>
                                        </p:tgtEl>
                                        <p:attrNameLst>
                                          <p:attrName>stroke.color</p:attrName>
                                        </p:attrNameLst>
                                      </p:cBhvr>
                                      <p:to>
                                        <a:schemeClr val="accent2"/>
                                      </p:to>
                                    </p:animClr>
                                    <p:set>
                                      <p:cBhvr>
                                        <p:cTn id="16" dur="250" fill="hold"/>
                                        <p:tgtEl>
                                          <p:spTgt spid="2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椭圆 198"/>
          <p:cNvSpPr/>
          <p:nvPr/>
        </p:nvSpPr>
        <p:spPr>
          <a:xfrm>
            <a:off x="6420226" y="16676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6420226" y="40111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7368587"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5683135" y="27397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4" name="椭圆 193"/>
          <p:cNvSpPr/>
          <p:nvPr/>
        </p:nvSpPr>
        <p:spPr>
          <a:xfrm>
            <a:off x="4027179"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4988957" y="16388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4988842" y="39493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4" name="文本框 213"/>
          <p:cNvSpPr txBox="1"/>
          <p:nvPr/>
        </p:nvSpPr>
        <p:spPr>
          <a:xfrm>
            <a:off x="6399291" y="1618342"/>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7347652" y="2675998"/>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6362781" y="39618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5640438" y="2675998"/>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2" name="文本框 211"/>
          <p:cNvSpPr txBox="1"/>
          <p:nvPr/>
        </p:nvSpPr>
        <p:spPr>
          <a:xfrm>
            <a:off x="4983286" y="1585551"/>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4959549" y="3868554"/>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4027179" y="264506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cxnSp>
        <p:nvCxnSpPr>
          <p:cNvPr id="245" name="直接箭头连接符 244"/>
          <p:cNvCxnSpPr/>
          <p:nvPr/>
        </p:nvCxnSpPr>
        <p:spPr>
          <a:xfrm>
            <a:off x="5929109" y="3013134"/>
            <a:ext cx="551549" cy="1024394"/>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4" name="曲线连接符 3"/>
          <p:cNvCxnSpPr/>
          <p:nvPr/>
        </p:nvCxnSpPr>
        <p:spPr>
          <a:xfrm rot="5400000">
            <a:off x="6593471" y="3198525"/>
            <a:ext cx="1133378" cy="840438"/>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196" name="文本框 195"/>
          <p:cNvSpPr txBox="1"/>
          <p:nvPr/>
        </p:nvSpPr>
        <p:spPr>
          <a:xfrm>
            <a:off x="4988842" y="12439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98" name="文本框 197"/>
          <p:cNvSpPr txBox="1"/>
          <p:nvPr/>
        </p:nvSpPr>
        <p:spPr>
          <a:xfrm>
            <a:off x="4890015" y="418572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0" name="文本框 199"/>
          <p:cNvSpPr txBox="1"/>
          <p:nvPr/>
        </p:nvSpPr>
        <p:spPr>
          <a:xfrm>
            <a:off x="6418491" y="1368332"/>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5738562" y="242694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204" name="文本框 203"/>
          <p:cNvSpPr txBox="1"/>
          <p:nvPr/>
        </p:nvSpPr>
        <p:spPr>
          <a:xfrm>
            <a:off x="6452409" y="4297732"/>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7696531" y="2664414"/>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4222863" y="1868027"/>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4184495" y="3039966"/>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6688781" y="2993889"/>
            <a:ext cx="725883" cy="1063370"/>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6704106" y="1880906"/>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p:cNvCxnSpPr/>
          <p:nvPr/>
        </p:nvCxnSpPr>
        <p:spPr>
          <a:xfrm>
            <a:off x="5303494" y="191802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6898491" y="3460164"/>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232" name="文本框 231"/>
          <p:cNvSpPr txBox="1"/>
          <p:nvPr/>
        </p:nvSpPr>
        <p:spPr>
          <a:xfrm>
            <a:off x="4491149" y="3201204"/>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237" name="文本框 236"/>
          <p:cNvSpPr txBox="1"/>
          <p:nvPr/>
        </p:nvSpPr>
        <p:spPr>
          <a:xfrm>
            <a:off x="6820522" y="1993851"/>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240" name="文本框 239"/>
          <p:cNvSpPr txBox="1"/>
          <p:nvPr/>
        </p:nvSpPr>
        <p:spPr>
          <a:xfrm>
            <a:off x="4588863" y="2120672"/>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243" name="直接箭头连接符 242"/>
          <p:cNvCxnSpPr/>
          <p:nvPr/>
        </p:nvCxnSpPr>
        <p:spPr>
          <a:xfrm flipV="1">
            <a:off x="5919506" y="1873493"/>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5925718" y="1991867"/>
            <a:ext cx="264232" cy="369332"/>
          </a:xfrm>
          <a:prstGeom prst="rect">
            <a:avLst/>
          </a:prstGeom>
          <a:noFill/>
        </p:spPr>
        <p:txBody>
          <a:bodyPr wrap="square" rtlCol="0">
            <a:spAutoFit/>
          </a:bodyPr>
          <a:lstStyle/>
          <a:p>
            <a:r>
              <a:rPr lang="en-US" altLang="zh-CN" dirty="0" smtClean="0"/>
              <a:t>6</a:t>
            </a:r>
            <a:endParaRPr lang="zh-CN" altLang="en-US" dirty="0"/>
          </a:p>
        </p:txBody>
      </p:sp>
      <p:sp>
        <p:nvSpPr>
          <p:cNvPr id="246" name="文本框 245"/>
          <p:cNvSpPr txBox="1"/>
          <p:nvPr/>
        </p:nvSpPr>
        <p:spPr>
          <a:xfrm>
            <a:off x="6161204" y="3176218"/>
            <a:ext cx="319454"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247" name="文本框 246"/>
          <p:cNvSpPr txBox="1"/>
          <p:nvPr/>
        </p:nvSpPr>
        <p:spPr>
          <a:xfrm>
            <a:off x="5481880" y="2106671"/>
            <a:ext cx="352482" cy="369332"/>
          </a:xfrm>
          <a:prstGeom prst="rect">
            <a:avLst/>
          </a:prstGeom>
          <a:noFill/>
        </p:spPr>
        <p:txBody>
          <a:bodyPr wrap="square" rtlCol="0">
            <a:spAutoFit/>
          </a:bodyPr>
          <a:lstStyle/>
          <a:p>
            <a:r>
              <a:rPr lang="en-US" altLang="zh-CN" dirty="0" smtClean="0"/>
              <a:t>6</a:t>
            </a:r>
            <a:endParaRPr lang="zh-CN" altLang="en-US" dirty="0"/>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cxnSp>
        <p:nvCxnSpPr>
          <p:cNvPr id="6" name="曲线连接符 5"/>
          <p:cNvCxnSpPr>
            <a:stCxn id="216" idx="1"/>
            <a:endCxn id="201" idx="4"/>
          </p:cNvCxnSpPr>
          <p:nvPr/>
        </p:nvCxnSpPr>
        <p:spPr>
          <a:xfrm rot="10800000">
            <a:off x="5840451" y="3054410"/>
            <a:ext cx="522330" cy="1092103"/>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p:nvPr/>
        </p:nvCxnSpPr>
        <p:spPr>
          <a:xfrm rot="10800000" flipV="1">
            <a:off x="5195538" y="2995835"/>
            <a:ext cx="518353" cy="97146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213" idx="1"/>
            <a:endCxn id="194" idx="3"/>
          </p:cNvCxnSpPr>
          <p:nvPr/>
        </p:nvCxnSpPr>
        <p:spPr>
          <a:xfrm rot="10800000">
            <a:off x="4073257" y="2993890"/>
            <a:ext cx="886293" cy="105933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80127" y="3829496"/>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49" name="文本框 48"/>
          <p:cNvSpPr txBox="1"/>
          <p:nvPr/>
        </p:nvSpPr>
        <p:spPr>
          <a:xfrm>
            <a:off x="5779354" y="3564081"/>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0" name="文本框 49"/>
          <p:cNvSpPr txBox="1"/>
          <p:nvPr/>
        </p:nvSpPr>
        <p:spPr>
          <a:xfrm>
            <a:off x="5157834" y="3142468"/>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1" name="文本框 50"/>
          <p:cNvSpPr txBox="1"/>
          <p:nvPr/>
        </p:nvSpPr>
        <p:spPr>
          <a:xfrm>
            <a:off x="4154682" y="3545550"/>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2" name="文本框 51"/>
          <p:cNvSpPr txBox="1"/>
          <p:nvPr/>
        </p:nvSpPr>
        <p:spPr>
          <a:xfrm>
            <a:off x="5927550" y="2743243"/>
            <a:ext cx="1336707" cy="369332"/>
          </a:xfrm>
          <a:prstGeom prst="rect">
            <a:avLst/>
          </a:prstGeom>
          <a:noFill/>
        </p:spPr>
        <p:txBody>
          <a:bodyPr wrap="square" rtlCol="0">
            <a:spAutoFit/>
          </a:bodyPr>
          <a:lstStyle/>
          <a:p>
            <a:r>
              <a:rPr lang="zh-CN" altLang="en-US" dirty="0" smtClean="0"/>
              <a:t>残余流量</a:t>
            </a:r>
            <a:r>
              <a:rPr lang="en-US" altLang="zh-CN" smtClean="0"/>
              <a:t>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07"/>
                                        </p:tgtEl>
                                        <p:attrNameLst>
                                          <p:attrName>stroke.color</p:attrName>
                                        </p:attrNameLst>
                                      </p:cBhvr>
                                      <p:to>
                                        <a:srgbClr val="FF0000"/>
                                      </p:to>
                                    </p:animClr>
                                    <p:set>
                                      <p:cBhvr>
                                        <p:cTn id="7" dur="250" fill="hold"/>
                                        <p:tgtEl>
                                          <p:spTgt spid="20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218"/>
                                        </p:tgtEl>
                                        <p:attrNameLst>
                                          <p:attrName>stroke.color</p:attrName>
                                        </p:attrNameLst>
                                      </p:cBhvr>
                                      <p:to>
                                        <a:srgbClr val="FF0000"/>
                                      </p:to>
                                    </p:animClr>
                                    <p:set>
                                      <p:cBhvr>
                                        <p:cTn id="10" dur="250" fill="hold"/>
                                        <p:tgtEl>
                                          <p:spTgt spid="218"/>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50" fill="hold"/>
                                        <p:tgtEl>
                                          <p:spTgt spid="245"/>
                                        </p:tgtEl>
                                        <p:attrNameLst>
                                          <p:attrName>stroke.color</p:attrName>
                                        </p:attrNameLst>
                                      </p:cBhvr>
                                      <p:to>
                                        <a:srgbClr val="FF0000"/>
                                      </p:to>
                                    </p:animClr>
                                    <p:set>
                                      <p:cBhvr>
                                        <p:cTn id="13" dur="250" fill="hold"/>
                                        <p:tgtEl>
                                          <p:spTgt spid="245"/>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50" fill="hold"/>
                                        <p:tgtEl>
                                          <p:spTgt spid="210"/>
                                        </p:tgtEl>
                                        <p:attrNameLst>
                                          <p:attrName>stroke.color</p:attrName>
                                        </p:attrNameLst>
                                      </p:cBhvr>
                                      <p:to>
                                        <a:srgbClr val="FF0000"/>
                                      </p:to>
                                    </p:animClr>
                                    <p:set>
                                      <p:cBhvr>
                                        <p:cTn id="16" dur="250" fill="hold"/>
                                        <p:tgtEl>
                                          <p:spTgt spid="2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椭圆 193"/>
          <p:cNvSpPr/>
          <p:nvPr/>
        </p:nvSpPr>
        <p:spPr>
          <a:xfrm>
            <a:off x="4027179"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4988957" y="16388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4988842" y="39493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6420226" y="16676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5683135" y="27397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6420226" y="40111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7368587"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8" name="直接箭头连接符 207"/>
          <p:cNvCxnSpPr>
            <a:stCxn id="194" idx="4"/>
          </p:cNvCxnSpPr>
          <p:nvPr/>
        </p:nvCxnSpPr>
        <p:spPr>
          <a:xfrm>
            <a:off x="4184495" y="3039966"/>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6452409" y="4297732"/>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7696531" y="2664414"/>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sp>
        <p:nvSpPr>
          <p:cNvPr id="212" name="文本框 211"/>
          <p:cNvSpPr txBox="1"/>
          <p:nvPr/>
        </p:nvSpPr>
        <p:spPr>
          <a:xfrm>
            <a:off x="4946776" y="1585551"/>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4959549" y="3868554"/>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4" name="文本框 213"/>
          <p:cNvSpPr txBox="1"/>
          <p:nvPr/>
        </p:nvSpPr>
        <p:spPr>
          <a:xfrm>
            <a:off x="6362781" y="1618342"/>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5640438" y="2675998"/>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6362781" y="39618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7311142" y="2675998"/>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3990669" y="264506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196" name="文本框 195"/>
          <p:cNvSpPr txBox="1"/>
          <p:nvPr/>
        </p:nvSpPr>
        <p:spPr>
          <a:xfrm>
            <a:off x="4988842" y="12439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98" name="文本框 197"/>
          <p:cNvSpPr txBox="1"/>
          <p:nvPr/>
        </p:nvSpPr>
        <p:spPr>
          <a:xfrm>
            <a:off x="4890015" y="418572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0" name="文本框 199"/>
          <p:cNvSpPr txBox="1"/>
          <p:nvPr/>
        </p:nvSpPr>
        <p:spPr>
          <a:xfrm>
            <a:off x="6418491" y="1368332"/>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5738562" y="242694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4222863" y="1868027"/>
            <a:ext cx="772843" cy="879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6688781" y="2993889"/>
            <a:ext cx="725883" cy="1063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6704106" y="1880906"/>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p:cNvCxnSpPr/>
          <p:nvPr/>
        </p:nvCxnSpPr>
        <p:spPr>
          <a:xfrm>
            <a:off x="5303494" y="1918029"/>
            <a:ext cx="472178" cy="832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6898491" y="3460164"/>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4491149" y="3201204"/>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237" name="文本框 236"/>
          <p:cNvSpPr txBox="1"/>
          <p:nvPr/>
        </p:nvSpPr>
        <p:spPr>
          <a:xfrm>
            <a:off x="6820522" y="1993851"/>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240" name="文本框 239"/>
          <p:cNvSpPr txBox="1"/>
          <p:nvPr/>
        </p:nvSpPr>
        <p:spPr>
          <a:xfrm>
            <a:off x="4588863" y="2120672"/>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243" name="直接箭头连接符 242"/>
          <p:cNvCxnSpPr/>
          <p:nvPr/>
        </p:nvCxnSpPr>
        <p:spPr>
          <a:xfrm flipV="1">
            <a:off x="5919506" y="1873493"/>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5925718" y="1991867"/>
            <a:ext cx="264232" cy="369332"/>
          </a:xfrm>
          <a:prstGeom prst="rect">
            <a:avLst/>
          </a:prstGeom>
          <a:noFill/>
        </p:spPr>
        <p:txBody>
          <a:bodyPr wrap="square" rtlCol="0">
            <a:spAutoFit/>
          </a:bodyPr>
          <a:lstStyle/>
          <a:p>
            <a:r>
              <a:rPr lang="en-US" altLang="zh-CN" dirty="0" smtClean="0"/>
              <a:t>6</a:t>
            </a:r>
            <a:endParaRPr lang="zh-CN" altLang="en-US" dirty="0"/>
          </a:p>
        </p:txBody>
      </p:sp>
      <p:sp>
        <p:nvSpPr>
          <p:cNvPr id="247" name="文本框 246"/>
          <p:cNvSpPr txBox="1"/>
          <p:nvPr/>
        </p:nvSpPr>
        <p:spPr>
          <a:xfrm>
            <a:off x="5481880" y="2106671"/>
            <a:ext cx="352482" cy="369332"/>
          </a:xfrm>
          <a:prstGeom prst="rect">
            <a:avLst/>
          </a:prstGeom>
          <a:noFill/>
        </p:spPr>
        <p:txBody>
          <a:bodyPr wrap="square" rtlCol="0">
            <a:spAutoFit/>
          </a:bodyPr>
          <a:lstStyle/>
          <a:p>
            <a:r>
              <a:rPr lang="en-US" altLang="zh-CN" dirty="0" smtClean="0"/>
              <a:t>6</a:t>
            </a:r>
            <a:endParaRPr lang="zh-CN" altLang="en-US" dirty="0"/>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cxnSp>
        <p:nvCxnSpPr>
          <p:cNvPr id="4" name="曲线连接符 3"/>
          <p:cNvCxnSpPr/>
          <p:nvPr/>
        </p:nvCxnSpPr>
        <p:spPr>
          <a:xfrm rot="5400000">
            <a:off x="6593471" y="3198525"/>
            <a:ext cx="1133378" cy="84043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曲线连接符 5"/>
          <p:cNvCxnSpPr>
            <a:stCxn id="216" idx="1"/>
            <a:endCxn id="201" idx="4"/>
          </p:cNvCxnSpPr>
          <p:nvPr/>
        </p:nvCxnSpPr>
        <p:spPr>
          <a:xfrm rot="10800000">
            <a:off x="5840451" y="3054410"/>
            <a:ext cx="522330" cy="1092103"/>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p:nvPr/>
        </p:nvCxnSpPr>
        <p:spPr>
          <a:xfrm rot="10800000" flipV="1">
            <a:off x="5195538" y="2995835"/>
            <a:ext cx="518353" cy="97146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213" idx="1"/>
            <a:endCxn id="194" idx="3"/>
          </p:cNvCxnSpPr>
          <p:nvPr/>
        </p:nvCxnSpPr>
        <p:spPr>
          <a:xfrm rot="10800000">
            <a:off x="4073257" y="2993890"/>
            <a:ext cx="886293" cy="105933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80127" y="38294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49" name="文本框 48"/>
          <p:cNvSpPr txBox="1"/>
          <p:nvPr/>
        </p:nvSpPr>
        <p:spPr>
          <a:xfrm>
            <a:off x="5718974" y="35521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0" name="文本框 49"/>
          <p:cNvSpPr txBox="1"/>
          <p:nvPr/>
        </p:nvSpPr>
        <p:spPr>
          <a:xfrm>
            <a:off x="5157834" y="3142468"/>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1" name="文本框 50"/>
          <p:cNvSpPr txBox="1"/>
          <p:nvPr/>
        </p:nvSpPr>
        <p:spPr>
          <a:xfrm>
            <a:off x="4154682" y="3545550"/>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3" name="文本框 2"/>
          <p:cNvSpPr txBox="1"/>
          <p:nvPr/>
        </p:nvSpPr>
        <p:spPr>
          <a:xfrm>
            <a:off x="5927550" y="2743243"/>
            <a:ext cx="1336707" cy="369332"/>
          </a:xfrm>
          <a:prstGeom prst="rect">
            <a:avLst/>
          </a:prstGeom>
          <a:noFill/>
        </p:spPr>
        <p:txBody>
          <a:bodyPr wrap="square" rtlCol="0">
            <a:spAutoFit/>
          </a:bodyPr>
          <a:lstStyle/>
          <a:p>
            <a:r>
              <a:rPr lang="zh-CN" altLang="en-US" dirty="0" smtClean="0"/>
              <a:t>残余流量</a:t>
            </a:r>
            <a:r>
              <a:rPr lang="en-US" altLang="zh-CN" dirty="0" smtClean="0"/>
              <a:t>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43"/>
                                        </p:tgtEl>
                                        <p:attrNameLst>
                                          <p:attrName>stroke.color</p:attrName>
                                        </p:attrNameLst>
                                      </p:cBhvr>
                                      <p:to>
                                        <a:srgbClr val="92D050"/>
                                      </p:to>
                                    </p:animClr>
                                    <p:set>
                                      <p:cBhvr>
                                        <p:cTn id="7" dur="250" fill="hold"/>
                                        <p:tgtEl>
                                          <p:spTgt spid="243"/>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211"/>
                                        </p:tgtEl>
                                        <p:attrNameLst>
                                          <p:attrName>stroke.color</p:attrName>
                                        </p:attrNameLst>
                                      </p:cBhvr>
                                      <p:to>
                                        <a:srgbClr val="92D050"/>
                                      </p:to>
                                    </p:animClr>
                                    <p:set>
                                      <p:cBhvr>
                                        <p:cTn id="10" dur="250" fill="hold"/>
                                        <p:tgtEl>
                                          <p:spTgt spid="21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椭圆 193"/>
          <p:cNvSpPr/>
          <p:nvPr/>
        </p:nvSpPr>
        <p:spPr>
          <a:xfrm>
            <a:off x="4027179"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4988957" y="16388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4988842" y="39493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5683135" y="27397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6420226" y="40111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7368587"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文本框 197"/>
          <p:cNvSpPr txBox="1"/>
          <p:nvPr/>
        </p:nvSpPr>
        <p:spPr>
          <a:xfrm>
            <a:off x="4890015" y="418572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7696531" y="2664414"/>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sp>
        <p:nvSpPr>
          <p:cNvPr id="212" name="文本框 211"/>
          <p:cNvSpPr txBox="1"/>
          <p:nvPr/>
        </p:nvSpPr>
        <p:spPr>
          <a:xfrm>
            <a:off x="4946776" y="1585551"/>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4959549" y="3868554"/>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5640438" y="2675998"/>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6362781" y="39618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7311142" y="2675998"/>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3990669" y="264506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196" name="文本框 195"/>
          <p:cNvSpPr txBox="1"/>
          <p:nvPr/>
        </p:nvSpPr>
        <p:spPr>
          <a:xfrm>
            <a:off x="4988842" y="12439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99" name="椭圆 198"/>
          <p:cNvSpPr/>
          <p:nvPr/>
        </p:nvSpPr>
        <p:spPr>
          <a:xfrm>
            <a:off x="6420226" y="16676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0" name="文本框 199"/>
          <p:cNvSpPr txBox="1"/>
          <p:nvPr/>
        </p:nvSpPr>
        <p:spPr>
          <a:xfrm>
            <a:off x="6418491" y="1368332"/>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5738562" y="242694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204" name="文本框 203"/>
          <p:cNvSpPr txBox="1"/>
          <p:nvPr/>
        </p:nvSpPr>
        <p:spPr>
          <a:xfrm>
            <a:off x="6452409" y="4297732"/>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4222863" y="1868027"/>
            <a:ext cx="772843" cy="879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4184495" y="3039966"/>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6688781" y="2993889"/>
            <a:ext cx="725883" cy="1063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6704106" y="1880906"/>
            <a:ext cx="776021" cy="8725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4" name="文本框 213"/>
          <p:cNvSpPr txBox="1"/>
          <p:nvPr/>
        </p:nvSpPr>
        <p:spPr>
          <a:xfrm>
            <a:off x="6388139" y="1599608"/>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cxnSp>
        <p:nvCxnSpPr>
          <p:cNvPr id="218" name="直接箭头连接符 217"/>
          <p:cNvCxnSpPr/>
          <p:nvPr/>
        </p:nvCxnSpPr>
        <p:spPr>
          <a:xfrm>
            <a:off x="5303494" y="1918029"/>
            <a:ext cx="472178" cy="832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6898491" y="3460164"/>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4491149" y="3201204"/>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237" name="文本框 236"/>
          <p:cNvSpPr txBox="1"/>
          <p:nvPr/>
        </p:nvSpPr>
        <p:spPr>
          <a:xfrm>
            <a:off x="6807923" y="2168158"/>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40" name="文本框 239"/>
          <p:cNvSpPr txBox="1"/>
          <p:nvPr/>
        </p:nvSpPr>
        <p:spPr>
          <a:xfrm>
            <a:off x="4588863" y="2120672"/>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243" name="直接箭头连接符 242"/>
          <p:cNvCxnSpPr/>
          <p:nvPr/>
        </p:nvCxnSpPr>
        <p:spPr>
          <a:xfrm flipV="1">
            <a:off x="5919506" y="1873493"/>
            <a:ext cx="522504" cy="8769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6172723" y="2168158"/>
            <a:ext cx="26423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247" name="文本框 246"/>
          <p:cNvSpPr txBox="1"/>
          <p:nvPr/>
        </p:nvSpPr>
        <p:spPr>
          <a:xfrm>
            <a:off x="5225328" y="2057611"/>
            <a:ext cx="352482" cy="369332"/>
          </a:xfrm>
          <a:prstGeom prst="rect">
            <a:avLst/>
          </a:prstGeom>
          <a:noFill/>
        </p:spPr>
        <p:txBody>
          <a:bodyPr wrap="square" rtlCol="0">
            <a:spAutoFit/>
          </a:bodyPr>
          <a:lstStyle/>
          <a:p>
            <a:r>
              <a:rPr lang="en-US" altLang="zh-CN" dirty="0" smtClean="0"/>
              <a:t>6</a:t>
            </a:r>
            <a:endParaRPr lang="zh-CN" altLang="en-US" dirty="0"/>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a:t>
            </a:r>
            <a:endParaRPr lang="zh-CN" altLang="en-US" dirty="0"/>
          </a:p>
        </p:txBody>
      </p:sp>
      <p:cxnSp>
        <p:nvCxnSpPr>
          <p:cNvPr id="4" name="曲线连接符 3"/>
          <p:cNvCxnSpPr/>
          <p:nvPr/>
        </p:nvCxnSpPr>
        <p:spPr>
          <a:xfrm rot="5400000">
            <a:off x="6593471" y="3198525"/>
            <a:ext cx="1133378" cy="84043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曲线连接符 5"/>
          <p:cNvCxnSpPr>
            <a:stCxn id="216" idx="1"/>
            <a:endCxn id="201" idx="4"/>
          </p:cNvCxnSpPr>
          <p:nvPr/>
        </p:nvCxnSpPr>
        <p:spPr>
          <a:xfrm rot="10800000">
            <a:off x="5840451" y="3054410"/>
            <a:ext cx="522330" cy="1092103"/>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p:nvPr/>
        </p:nvCxnSpPr>
        <p:spPr>
          <a:xfrm rot="10800000" flipV="1">
            <a:off x="5195538" y="2995835"/>
            <a:ext cx="518353" cy="97146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213" idx="1"/>
            <a:endCxn id="194" idx="3"/>
          </p:cNvCxnSpPr>
          <p:nvPr/>
        </p:nvCxnSpPr>
        <p:spPr>
          <a:xfrm rot="10800000">
            <a:off x="4073257" y="2993890"/>
            <a:ext cx="886293" cy="105933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80127" y="38294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49" name="文本框 48"/>
          <p:cNvSpPr txBox="1"/>
          <p:nvPr/>
        </p:nvSpPr>
        <p:spPr>
          <a:xfrm>
            <a:off x="5718974" y="35521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0" name="文本框 49"/>
          <p:cNvSpPr txBox="1"/>
          <p:nvPr/>
        </p:nvSpPr>
        <p:spPr>
          <a:xfrm>
            <a:off x="5157834" y="3142468"/>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1" name="文本框 50"/>
          <p:cNvSpPr txBox="1"/>
          <p:nvPr/>
        </p:nvSpPr>
        <p:spPr>
          <a:xfrm>
            <a:off x="4154682" y="3545550"/>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45" name="文本框 44"/>
          <p:cNvSpPr txBox="1"/>
          <p:nvPr/>
        </p:nvSpPr>
        <p:spPr>
          <a:xfrm>
            <a:off x="7300459" y="1803008"/>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7" name="曲线连接符 6"/>
          <p:cNvCxnSpPr/>
          <p:nvPr/>
        </p:nvCxnSpPr>
        <p:spPr>
          <a:xfrm rot="16200000" flipV="1">
            <a:off x="6721865" y="1861724"/>
            <a:ext cx="872990" cy="697391"/>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a:stCxn id="214" idx="1"/>
            <a:endCxn id="215" idx="0"/>
          </p:cNvCxnSpPr>
          <p:nvPr/>
        </p:nvCxnSpPr>
        <p:spPr>
          <a:xfrm rot="10800000" flipV="1">
            <a:off x="5861949" y="1784274"/>
            <a:ext cx="526190" cy="891724"/>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736069" y="1930824"/>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sp>
        <p:nvSpPr>
          <p:cNvPr id="53" name="文本框 52"/>
          <p:cNvSpPr txBox="1"/>
          <p:nvPr/>
        </p:nvSpPr>
        <p:spPr>
          <a:xfrm>
            <a:off x="5927550" y="2743243"/>
            <a:ext cx="1336707" cy="369332"/>
          </a:xfrm>
          <a:prstGeom prst="rect">
            <a:avLst/>
          </a:prstGeom>
          <a:noFill/>
        </p:spPr>
        <p:txBody>
          <a:bodyPr wrap="square" rtlCol="0">
            <a:spAutoFit/>
          </a:bodyPr>
          <a:lstStyle/>
          <a:p>
            <a:r>
              <a:rPr lang="zh-CN" altLang="en-US" dirty="0" smtClean="0"/>
              <a:t>残余流量</a:t>
            </a:r>
            <a:r>
              <a:rPr lang="en-US" altLang="zh-CN" dirty="0" smtClean="0"/>
              <a:t>0</a:t>
            </a:r>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椭圆 193"/>
          <p:cNvSpPr/>
          <p:nvPr/>
        </p:nvSpPr>
        <p:spPr>
          <a:xfrm>
            <a:off x="4027179"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4988957" y="163880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4988842" y="39493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6420226" y="166767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5683135" y="27397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6420226" y="40111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7368587" y="272533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文本框 211"/>
          <p:cNvSpPr txBox="1"/>
          <p:nvPr/>
        </p:nvSpPr>
        <p:spPr>
          <a:xfrm>
            <a:off x="4976069" y="1585551"/>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4988842" y="3868554"/>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4" name="文本框 213"/>
          <p:cNvSpPr txBox="1"/>
          <p:nvPr/>
        </p:nvSpPr>
        <p:spPr>
          <a:xfrm>
            <a:off x="6362781" y="1618342"/>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5669731" y="2675998"/>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6362781" y="39618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7311142" y="2675998"/>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4019962" y="264506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sp>
        <p:nvSpPr>
          <p:cNvPr id="196" name="文本框 195"/>
          <p:cNvSpPr txBox="1"/>
          <p:nvPr/>
        </p:nvSpPr>
        <p:spPr>
          <a:xfrm>
            <a:off x="4988842" y="12439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98" name="文本框 197"/>
          <p:cNvSpPr txBox="1"/>
          <p:nvPr/>
        </p:nvSpPr>
        <p:spPr>
          <a:xfrm>
            <a:off x="4919308" y="4185726"/>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200" name="文本框 199"/>
          <p:cNvSpPr txBox="1"/>
          <p:nvPr/>
        </p:nvSpPr>
        <p:spPr>
          <a:xfrm>
            <a:off x="6418491" y="1368332"/>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2" name="文本框 201"/>
          <p:cNvSpPr txBox="1"/>
          <p:nvPr/>
        </p:nvSpPr>
        <p:spPr>
          <a:xfrm>
            <a:off x="5738562" y="2426943"/>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204" name="文本框 203"/>
          <p:cNvSpPr txBox="1"/>
          <p:nvPr/>
        </p:nvSpPr>
        <p:spPr>
          <a:xfrm>
            <a:off x="6452409" y="4297732"/>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206" name="文本框 205"/>
          <p:cNvSpPr txBox="1"/>
          <p:nvPr/>
        </p:nvSpPr>
        <p:spPr>
          <a:xfrm>
            <a:off x="7696531" y="2664414"/>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cxnSp>
        <p:nvCxnSpPr>
          <p:cNvPr id="207" name="直接箭头连接符 206"/>
          <p:cNvCxnSpPr/>
          <p:nvPr/>
        </p:nvCxnSpPr>
        <p:spPr>
          <a:xfrm flipV="1">
            <a:off x="4222863" y="1868027"/>
            <a:ext cx="772843" cy="879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4184495" y="3039966"/>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6688781" y="2993889"/>
            <a:ext cx="725883" cy="1063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6704106" y="1880906"/>
            <a:ext cx="776021" cy="8725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6898491" y="3460164"/>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4491149" y="3201204"/>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237" name="文本框 236"/>
          <p:cNvSpPr txBox="1"/>
          <p:nvPr/>
        </p:nvSpPr>
        <p:spPr>
          <a:xfrm>
            <a:off x="6807923" y="2168158"/>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40" name="文本框 239"/>
          <p:cNvSpPr txBox="1"/>
          <p:nvPr/>
        </p:nvSpPr>
        <p:spPr>
          <a:xfrm>
            <a:off x="4588863" y="2120672"/>
            <a:ext cx="7071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243" name="直接箭头连接符 242"/>
          <p:cNvCxnSpPr/>
          <p:nvPr/>
        </p:nvCxnSpPr>
        <p:spPr>
          <a:xfrm flipV="1">
            <a:off x="5919506" y="1873493"/>
            <a:ext cx="522504" cy="8769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6172723" y="2168158"/>
            <a:ext cx="26423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247" name="文本框 246"/>
          <p:cNvSpPr txBox="1"/>
          <p:nvPr/>
        </p:nvSpPr>
        <p:spPr>
          <a:xfrm>
            <a:off x="5231981" y="2286460"/>
            <a:ext cx="352482" cy="369332"/>
          </a:xfrm>
          <a:prstGeom prst="rect">
            <a:avLst/>
          </a:prstGeom>
          <a:noFill/>
        </p:spPr>
        <p:txBody>
          <a:bodyPr wrap="square" rtlCol="0">
            <a:spAutoFit/>
          </a:bodyPr>
          <a:lstStyle/>
          <a:p>
            <a:r>
              <a:rPr lang="en-US" altLang="zh-CN" dirty="0" smtClean="0">
                <a:solidFill>
                  <a:srgbClr val="00B0F0"/>
                </a:solidFill>
              </a:rPr>
              <a:t>6</a:t>
            </a:r>
            <a:endParaRPr lang="zh-CN" altLang="en-US" dirty="0">
              <a:solidFill>
                <a:srgbClr val="00B0F0"/>
              </a:solidFill>
            </a:endParaRPr>
          </a:p>
        </p:txBody>
      </p:sp>
      <p:sp>
        <p:nvSpPr>
          <p:cNvPr id="249" name="文本框 248"/>
          <p:cNvSpPr txBox="1"/>
          <p:nvPr/>
        </p:nvSpPr>
        <p:spPr>
          <a:xfrm>
            <a:off x="2083096" y="5879690"/>
            <a:ext cx="3258521" cy="369332"/>
          </a:xfrm>
          <a:prstGeom prst="rect">
            <a:avLst/>
          </a:prstGeom>
          <a:noFill/>
        </p:spPr>
        <p:txBody>
          <a:bodyPr wrap="square" rtlCol="0">
            <a:spAutoFit/>
          </a:bodyPr>
          <a:lstStyle/>
          <a:p>
            <a:r>
              <a:rPr lang="zh-CN" altLang="en-US" dirty="0" smtClean="0"/>
              <a:t>当前流量</a:t>
            </a:r>
            <a:r>
              <a:rPr lang="en-US" altLang="zh-CN" dirty="0" smtClean="0"/>
              <a:t>14+7</a:t>
            </a:r>
            <a:endParaRPr lang="zh-CN" altLang="en-US" dirty="0"/>
          </a:p>
        </p:txBody>
      </p:sp>
      <p:cxnSp>
        <p:nvCxnSpPr>
          <p:cNvPr id="4" name="曲线连接符 3"/>
          <p:cNvCxnSpPr/>
          <p:nvPr/>
        </p:nvCxnSpPr>
        <p:spPr>
          <a:xfrm rot="5400000">
            <a:off x="6593471" y="3198525"/>
            <a:ext cx="1133378" cy="84043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曲线连接符 5"/>
          <p:cNvCxnSpPr>
            <a:stCxn id="216" idx="1"/>
            <a:endCxn id="201" idx="4"/>
          </p:cNvCxnSpPr>
          <p:nvPr/>
        </p:nvCxnSpPr>
        <p:spPr>
          <a:xfrm rot="10800000">
            <a:off x="5840451" y="3054410"/>
            <a:ext cx="522330" cy="1092103"/>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p:nvPr/>
        </p:nvCxnSpPr>
        <p:spPr>
          <a:xfrm rot="10800000" flipV="1">
            <a:off x="5195538" y="2995835"/>
            <a:ext cx="518353" cy="97146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213" idx="1"/>
            <a:endCxn id="194" idx="3"/>
          </p:cNvCxnSpPr>
          <p:nvPr/>
        </p:nvCxnSpPr>
        <p:spPr>
          <a:xfrm rot="10800000">
            <a:off x="4073256" y="2993890"/>
            <a:ext cx="915586" cy="105933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80127" y="38294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49" name="文本框 48"/>
          <p:cNvSpPr txBox="1"/>
          <p:nvPr/>
        </p:nvSpPr>
        <p:spPr>
          <a:xfrm>
            <a:off x="5718974" y="355219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0" name="文本框 49"/>
          <p:cNvSpPr txBox="1"/>
          <p:nvPr/>
        </p:nvSpPr>
        <p:spPr>
          <a:xfrm>
            <a:off x="5157834" y="3142468"/>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51" name="文本框 50"/>
          <p:cNvSpPr txBox="1"/>
          <p:nvPr/>
        </p:nvSpPr>
        <p:spPr>
          <a:xfrm>
            <a:off x="4154682" y="3545550"/>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45" name="文本框 44"/>
          <p:cNvSpPr txBox="1"/>
          <p:nvPr/>
        </p:nvSpPr>
        <p:spPr>
          <a:xfrm>
            <a:off x="7300459" y="1803008"/>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7" name="曲线连接符 6"/>
          <p:cNvCxnSpPr/>
          <p:nvPr/>
        </p:nvCxnSpPr>
        <p:spPr>
          <a:xfrm rot="16200000" flipV="1">
            <a:off x="6721865" y="1861724"/>
            <a:ext cx="872990" cy="697391"/>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a:stCxn id="214" idx="1"/>
            <a:endCxn id="215" idx="0"/>
          </p:cNvCxnSpPr>
          <p:nvPr/>
        </p:nvCxnSpPr>
        <p:spPr>
          <a:xfrm rot="10800000" flipV="1">
            <a:off x="5891243" y="1803008"/>
            <a:ext cx="471539" cy="872990"/>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736069" y="1930824"/>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9" name="曲线连接符 8"/>
          <p:cNvCxnSpPr>
            <a:stCxn id="215" idx="1"/>
            <a:endCxn id="212" idx="2"/>
          </p:cNvCxnSpPr>
          <p:nvPr/>
        </p:nvCxnSpPr>
        <p:spPr>
          <a:xfrm rot="10800000">
            <a:off x="5188953" y="1954884"/>
            <a:ext cx="480778" cy="905781"/>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曲线连接符 13"/>
          <p:cNvCxnSpPr>
            <a:stCxn id="212" idx="1"/>
          </p:cNvCxnSpPr>
          <p:nvPr/>
        </p:nvCxnSpPr>
        <p:spPr>
          <a:xfrm rot="10800000" flipV="1">
            <a:off x="4101749" y="1770217"/>
            <a:ext cx="874320" cy="977058"/>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4071321" y="1735523"/>
            <a:ext cx="352482" cy="369332"/>
          </a:xfrm>
          <a:prstGeom prst="rect">
            <a:avLst/>
          </a:prstGeom>
          <a:noFill/>
        </p:spPr>
        <p:txBody>
          <a:bodyPr wrap="square" rtlCol="0">
            <a:spAutoFit/>
          </a:bodyPr>
          <a:lstStyle/>
          <a:p>
            <a:r>
              <a:rPr lang="en-US" altLang="zh-CN" dirty="0" smtClean="0">
                <a:solidFill>
                  <a:srgbClr val="00B0F0"/>
                </a:solidFill>
              </a:rPr>
              <a:t>6</a:t>
            </a:r>
            <a:endParaRPr lang="zh-CN" altLang="en-US" dirty="0">
              <a:solidFill>
                <a:srgbClr val="00B0F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椭圆 193"/>
          <p:cNvSpPr/>
          <p:nvPr/>
        </p:nvSpPr>
        <p:spPr>
          <a:xfrm>
            <a:off x="7117028" y="30537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8078806" y="19672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8078691" y="427782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9510075" y="199612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8772984" y="30682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9510075" y="433963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10458436" y="30537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p:cNvSpPr/>
          <p:nvPr/>
        </p:nvSpPr>
        <p:spPr>
          <a:xfrm>
            <a:off x="1802740" y="457872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2764518" y="34921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a:off x="2764403" y="580277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4195787" y="352106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3458696" y="459316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4195787" y="586457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a:off x="5144148" y="457872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椭圆 109"/>
          <p:cNvSpPr/>
          <p:nvPr/>
        </p:nvSpPr>
        <p:spPr>
          <a:xfrm>
            <a:off x="2070710" y="147738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1" name="椭圆 110"/>
          <p:cNvSpPr/>
          <p:nvPr/>
        </p:nvSpPr>
        <p:spPr>
          <a:xfrm>
            <a:off x="3032488" y="39085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3032373" y="270143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p:cNvSpPr/>
          <p:nvPr/>
        </p:nvSpPr>
        <p:spPr>
          <a:xfrm>
            <a:off x="4463757" y="41973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椭圆 116"/>
          <p:cNvSpPr/>
          <p:nvPr/>
        </p:nvSpPr>
        <p:spPr>
          <a:xfrm>
            <a:off x="3726666" y="149183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椭圆 118"/>
          <p:cNvSpPr/>
          <p:nvPr/>
        </p:nvSpPr>
        <p:spPr>
          <a:xfrm>
            <a:off x="4463757" y="276323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椭圆 120"/>
          <p:cNvSpPr/>
          <p:nvPr/>
        </p:nvSpPr>
        <p:spPr>
          <a:xfrm>
            <a:off x="5412118" y="147738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文本框 211"/>
          <p:cNvSpPr txBox="1"/>
          <p:nvPr/>
        </p:nvSpPr>
        <p:spPr>
          <a:xfrm>
            <a:off x="8036625" y="1913999"/>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213" name="文本框 212"/>
          <p:cNvSpPr txBox="1"/>
          <p:nvPr/>
        </p:nvSpPr>
        <p:spPr>
          <a:xfrm>
            <a:off x="8049398" y="4197002"/>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214" name="文本框 213"/>
          <p:cNvSpPr txBox="1"/>
          <p:nvPr/>
        </p:nvSpPr>
        <p:spPr>
          <a:xfrm>
            <a:off x="9452630" y="1946790"/>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215" name="文本框 214"/>
          <p:cNvSpPr txBox="1"/>
          <p:nvPr/>
        </p:nvSpPr>
        <p:spPr>
          <a:xfrm>
            <a:off x="8730287" y="3004446"/>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216" name="文本框 215"/>
          <p:cNvSpPr txBox="1"/>
          <p:nvPr/>
        </p:nvSpPr>
        <p:spPr>
          <a:xfrm>
            <a:off x="9452630" y="429029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7" name="文本框 216"/>
          <p:cNvSpPr txBox="1"/>
          <p:nvPr/>
        </p:nvSpPr>
        <p:spPr>
          <a:xfrm>
            <a:off x="10400991" y="3004446"/>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19" name="文本框 218"/>
          <p:cNvSpPr txBox="1"/>
          <p:nvPr/>
        </p:nvSpPr>
        <p:spPr>
          <a:xfrm>
            <a:off x="7080518" y="2973509"/>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6" name="文本框 65"/>
          <p:cNvSpPr txBox="1"/>
          <p:nvPr/>
        </p:nvSpPr>
        <p:spPr>
          <a:xfrm>
            <a:off x="2772983" y="342872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7" name="文本框 66"/>
          <p:cNvSpPr txBox="1"/>
          <p:nvPr/>
        </p:nvSpPr>
        <p:spPr>
          <a:xfrm>
            <a:off x="2735110" y="572194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68" name="文本框 67"/>
          <p:cNvSpPr txBox="1"/>
          <p:nvPr/>
        </p:nvSpPr>
        <p:spPr>
          <a:xfrm>
            <a:off x="4138342" y="347173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69" name="文本框 68"/>
          <p:cNvSpPr txBox="1"/>
          <p:nvPr/>
        </p:nvSpPr>
        <p:spPr>
          <a:xfrm>
            <a:off x="3415999" y="452938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70" name="文本框 69"/>
          <p:cNvSpPr txBox="1"/>
          <p:nvPr/>
        </p:nvSpPr>
        <p:spPr>
          <a:xfrm>
            <a:off x="4138342" y="581523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71" name="文本框 70"/>
          <p:cNvSpPr txBox="1"/>
          <p:nvPr/>
        </p:nvSpPr>
        <p:spPr>
          <a:xfrm>
            <a:off x="5086703" y="4529388"/>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73" name="文本框 72"/>
          <p:cNvSpPr txBox="1"/>
          <p:nvPr/>
        </p:nvSpPr>
        <p:spPr>
          <a:xfrm>
            <a:off x="1766230" y="4498451"/>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27" name="文本框 126"/>
          <p:cNvSpPr txBox="1"/>
          <p:nvPr/>
        </p:nvSpPr>
        <p:spPr>
          <a:xfrm>
            <a:off x="2990307" y="337606"/>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28" name="文本框 127"/>
          <p:cNvSpPr txBox="1"/>
          <p:nvPr/>
        </p:nvSpPr>
        <p:spPr>
          <a:xfrm>
            <a:off x="3003080" y="2620609"/>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29" name="文本框 128"/>
          <p:cNvSpPr txBox="1"/>
          <p:nvPr/>
        </p:nvSpPr>
        <p:spPr>
          <a:xfrm>
            <a:off x="4406312" y="370397"/>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30" name="文本框 129"/>
          <p:cNvSpPr txBox="1"/>
          <p:nvPr/>
        </p:nvSpPr>
        <p:spPr>
          <a:xfrm>
            <a:off x="3683969" y="1428053"/>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31" name="文本框 130"/>
          <p:cNvSpPr txBox="1"/>
          <p:nvPr/>
        </p:nvSpPr>
        <p:spPr>
          <a:xfrm>
            <a:off x="4406312" y="271390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32" name="文本框 131"/>
          <p:cNvSpPr txBox="1"/>
          <p:nvPr/>
        </p:nvSpPr>
        <p:spPr>
          <a:xfrm>
            <a:off x="5354673" y="1428053"/>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133" name="文本框 132"/>
          <p:cNvSpPr txBox="1"/>
          <p:nvPr/>
        </p:nvSpPr>
        <p:spPr>
          <a:xfrm>
            <a:off x="2034200" y="1397116"/>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47147" y="135759"/>
            <a:ext cx="8072937" cy="1108222"/>
          </a:xfrm>
        </p:spPr>
        <p:txBody>
          <a:bodyPr/>
          <a:lstStyle/>
          <a:p>
            <a:pPr fontAlgn="base"/>
            <a:r>
              <a:rPr lang="zh-CN" altLang="en-US" dirty="0" smtClean="0"/>
              <a:t>第二轮</a:t>
            </a:r>
            <a:endParaRPr lang="zh-CN" altLang="en-US" dirty="0"/>
          </a:p>
        </p:txBody>
      </p:sp>
      <p:cxnSp>
        <p:nvCxnSpPr>
          <p:cNvPr id="207" name="直接箭头连接符 206"/>
          <p:cNvCxnSpPr/>
          <p:nvPr/>
        </p:nvCxnSpPr>
        <p:spPr>
          <a:xfrm flipV="1">
            <a:off x="7312712" y="2196475"/>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stCxn id="194" idx="4"/>
          </p:cNvCxnSpPr>
          <p:nvPr/>
        </p:nvCxnSpPr>
        <p:spPr>
          <a:xfrm>
            <a:off x="7274344" y="3368414"/>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3" idx="7"/>
            <a:endCxn id="205" idx="3"/>
          </p:cNvCxnSpPr>
          <p:nvPr/>
        </p:nvCxnSpPr>
        <p:spPr>
          <a:xfrm flipV="1">
            <a:off x="9778630" y="3322337"/>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a:off x="9793955" y="2209354"/>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9988340" y="3788612"/>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32" name="文本框 231"/>
          <p:cNvSpPr txBox="1"/>
          <p:nvPr/>
        </p:nvSpPr>
        <p:spPr>
          <a:xfrm>
            <a:off x="7580998" y="3529652"/>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237" name="文本框 236"/>
          <p:cNvSpPr txBox="1"/>
          <p:nvPr/>
        </p:nvSpPr>
        <p:spPr>
          <a:xfrm>
            <a:off x="9897772" y="2496606"/>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240" name="文本框 239"/>
          <p:cNvSpPr txBox="1"/>
          <p:nvPr/>
        </p:nvSpPr>
        <p:spPr>
          <a:xfrm>
            <a:off x="7678712" y="2449120"/>
            <a:ext cx="7071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243" name="直接箭头连接符 242"/>
          <p:cNvCxnSpPr/>
          <p:nvPr/>
        </p:nvCxnSpPr>
        <p:spPr>
          <a:xfrm flipV="1">
            <a:off x="9009355" y="2201941"/>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9262572" y="2496606"/>
            <a:ext cx="26423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247" name="文本框 246"/>
          <p:cNvSpPr txBox="1"/>
          <p:nvPr/>
        </p:nvSpPr>
        <p:spPr>
          <a:xfrm>
            <a:off x="8321830" y="2614908"/>
            <a:ext cx="352482" cy="369332"/>
          </a:xfrm>
          <a:prstGeom prst="rect">
            <a:avLst/>
          </a:prstGeom>
          <a:noFill/>
        </p:spPr>
        <p:txBody>
          <a:bodyPr wrap="square" rtlCol="0">
            <a:spAutoFit/>
          </a:bodyPr>
          <a:lstStyle/>
          <a:p>
            <a:r>
              <a:rPr lang="en-US" altLang="zh-CN" dirty="0" smtClean="0">
                <a:solidFill>
                  <a:srgbClr val="00B0F0"/>
                </a:solidFill>
              </a:rPr>
              <a:t>6</a:t>
            </a:r>
            <a:endParaRPr lang="zh-CN" altLang="en-US" dirty="0">
              <a:solidFill>
                <a:srgbClr val="00B0F0"/>
              </a:solidFill>
            </a:endParaRPr>
          </a:p>
        </p:txBody>
      </p:sp>
      <p:sp>
        <p:nvSpPr>
          <p:cNvPr id="249" name="文本框 248"/>
          <p:cNvSpPr txBox="1"/>
          <p:nvPr/>
        </p:nvSpPr>
        <p:spPr>
          <a:xfrm>
            <a:off x="7332479" y="5902546"/>
            <a:ext cx="3258521" cy="369332"/>
          </a:xfrm>
          <a:prstGeom prst="rect">
            <a:avLst/>
          </a:prstGeom>
          <a:noFill/>
        </p:spPr>
        <p:txBody>
          <a:bodyPr wrap="square" rtlCol="0">
            <a:spAutoFit/>
          </a:bodyPr>
          <a:lstStyle/>
          <a:p>
            <a:r>
              <a:rPr lang="zh-CN" altLang="en-US" dirty="0" smtClean="0"/>
              <a:t>当前流量</a:t>
            </a:r>
            <a:r>
              <a:rPr lang="en-US" altLang="zh-CN" dirty="0" smtClean="0"/>
              <a:t>14+7</a:t>
            </a:r>
            <a:endParaRPr lang="zh-CN" altLang="en-US" dirty="0"/>
          </a:p>
        </p:txBody>
      </p:sp>
      <p:cxnSp>
        <p:nvCxnSpPr>
          <p:cNvPr id="4" name="曲线连接符 3"/>
          <p:cNvCxnSpPr/>
          <p:nvPr/>
        </p:nvCxnSpPr>
        <p:spPr>
          <a:xfrm rot="5400000">
            <a:off x="9683320" y="3526973"/>
            <a:ext cx="1133378" cy="840438"/>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曲线连接符 5"/>
          <p:cNvCxnSpPr>
            <a:stCxn id="216" idx="1"/>
            <a:endCxn id="201" idx="4"/>
          </p:cNvCxnSpPr>
          <p:nvPr/>
        </p:nvCxnSpPr>
        <p:spPr>
          <a:xfrm rot="10800000">
            <a:off x="8930300" y="3382858"/>
            <a:ext cx="522330" cy="1092103"/>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p:nvPr/>
        </p:nvCxnSpPr>
        <p:spPr>
          <a:xfrm rot="10800000" flipV="1">
            <a:off x="8285387" y="3324283"/>
            <a:ext cx="518353" cy="97146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213" idx="1"/>
            <a:endCxn id="194" idx="3"/>
          </p:cNvCxnSpPr>
          <p:nvPr/>
        </p:nvCxnSpPr>
        <p:spPr>
          <a:xfrm rot="10800000">
            <a:off x="7163106" y="3322338"/>
            <a:ext cx="886293" cy="105933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569976" y="4157944"/>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sp>
        <p:nvSpPr>
          <p:cNvPr id="49" name="文本框 48"/>
          <p:cNvSpPr txBox="1"/>
          <p:nvPr/>
        </p:nvSpPr>
        <p:spPr>
          <a:xfrm>
            <a:off x="8808823" y="3880644"/>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50" name="文本框 49"/>
          <p:cNvSpPr txBox="1"/>
          <p:nvPr/>
        </p:nvSpPr>
        <p:spPr>
          <a:xfrm>
            <a:off x="8247683" y="3470916"/>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
        <p:nvSpPr>
          <p:cNvPr id="51" name="文本框 50"/>
          <p:cNvSpPr txBox="1"/>
          <p:nvPr/>
        </p:nvSpPr>
        <p:spPr>
          <a:xfrm>
            <a:off x="7063140" y="3905310"/>
            <a:ext cx="494712" cy="369332"/>
          </a:xfrm>
          <a:prstGeom prst="rect">
            <a:avLst/>
          </a:prstGeom>
          <a:noFill/>
        </p:spPr>
        <p:txBody>
          <a:bodyPr wrap="square" rtlCol="0">
            <a:spAutoFit/>
          </a:bodyPr>
          <a:lstStyle/>
          <a:p>
            <a:r>
              <a:rPr lang="en-US" altLang="zh-CN" dirty="0" smtClean="0">
                <a:solidFill>
                  <a:srgbClr val="00B0F0"/>
                </a:solidFill>
              </a:rPr>
              <a:t>10</a:t>
            </a:r>
            <a:endParaRPr lang="zh-CN" altLang="en-US" dirty="0">
              <a:solidFill>
                <a:srgbClr val="00B0F0"/>
              </a:solidFill>
            </a:endParaRPr>
          </a:p>
        </p:txBody>
      </p:sp>
      <p:sp>
        <p:nvSpPr>
          <p:cNvPr id="45" name="文本框 44"/>
          <p:cNvSpPr txBox="1"/>
          <p:nvPr/>
        </p:nvSpPr>
        <p:spPr>
          <a:xfrm>
            <a:off x="10390308" y="2131456"/>
            <a:ext cx="312906" cy="369332"/>
          </a:xfrm>
          <a:prstGeom prst="rect">
            <a:avLst/>
          </a:prstGeom>
          <a:noFill/>
        </p:spPr>
        <p:txBody>
          <a:bodyPr wrap="none" rtlCol="0">
            <a:spAutoFit/>
          </a:bodyPr>
          <a:lstStyle/>
          <a:p>
            <a:r>
              <a:rPr lang="en-US" altLang="zh-CN" dirty="0" smtClean="0">
                <a:solidFill>
                  <a:srgbClr val="00B0F0"/>
                </a:solidFill>
              </a:rPr>
              <a:t>8</a:t>
            </a:r>
            <a:endParaRPr lang="zh-CN" altLang="en-US" dirty="0">
              <a:solidFill>
                <a:srgbClr val="00B0F0"/>
              </a:solidFill>
            </a:endParaRPr>
          </a:p>
        </p:txBody>
      </p:sp>
      <p:cxnSp>
        <p:nvCxnSpPr>
          <p:cNvPr id="7" name="曲线连接符 6"/>
          <p:cNvCxnSpPr/>
          <p:nvPr/>
        </p:nvCxnSpPr>
        <p:spPr>
          <a:xfrm rot="16200000" flipV="1">
            <a:off x="9811714" y="2190172"/>
            <a:ext cx="872990" cy="69739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a:stCxn id="214" idx="1"/>
            <a:endCxn id="215" idx="0"/>
          </p:cNvCxnSpPr>
          <p:nvPr/>
        </p:nvCxnSpPr>
        <p:spPr>
          <a:xfrm rot="10800000" flipV="1">
            <a:off x="8951798" y="2131456"/>
            <a:ext cx="500832" cy="872990"/>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825918" y="2259272"/>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9" name="曲线连接符 8"/>
          <p:cNvCxnSpPr>
            <a:stCxn id="215" idx="1"/>
            <a:endCxn id="212" idx="2"/>
          </p:cNvCxnSpPr>
          <p:nvPr/>
        </p:nvCxnSpPr>
        <p:spPr>
          <a:xfrm rot="10800000">
            <a:off x="8249509" y="2283332"/>
            <a:ext cx="480778" cy="90578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曲线连接符 13"/>
          <p:cNvCxnSpPr>
            <a:stCxn id="212" idx="1"/>
          </p:cNvCxnSpPr>
          <p:nvPr/>
        </p:nvCxnSpPr>
        <p:spPr>
          <a:xfrm rot="10800000" flipV="1">
            <a:off x="7162305" y="2098665"/>
            <a:ext cx="874320" cy="977058"/>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7161169" y="2063971"/>
            <a:ext cx="448587" cy="369332"/>
          </a:xfrm>
          <a:prstGeom prst="rect">
            <a:avLst/>
          </a:prstGeom>
          <a:noFill/>
        </p:spPr>
        <p:txBody>
          <a:bodyPr wrap="square" rtlCol="0">
            <a:spAutoFit/>
          </a:bodyPr>
          <a:lstStyle/>
          <a:p>
            <a:r>
              <a:rPr lang="en-US" altLang="zh-CN" dirty="0" smtClean="0">
                <a:solidFill>
                  <a:srgbClr val="00B0F0"/>
                </a:solidFill>
              </a:rPr>
              <a:t>11</a:t>
            </a:r>
            <a:endParaRPr lang="zh-CN" altLang="en-US" dirty="0">
              <a:solidFill>
                <a:srgbClr val="00B0F0"/>
              </a:solidFill>
            </a:endParaRPr>
          </a:p>
        </p:txBody>
      </p:sp>
      <p:cxnSp>
        <p:nvCxnSpPr>
          <p:cNvPr id="61" name="直接箭头连接符 60"/>
          <p:cNvCxnSpPr/>
          <p:nvPr/>
        </p:nvCxnSpPr>
        <p:spPr>
          <a:xfrm flipV="1">
            <a:off x="1998424" y="3721417"/>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4" idx="4"/>
          </p:cNvCxnSpPr>
          <p:nvPr/>
        </p:nvCxnSpPr>
        <p:spPr>
          <a:xfrm>
            <a:off x="1960056" y="4893356"/>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endCxn id="58" idx="4"/>
          </p:cNvCxnSpPr>
          <p:nvPr/>
        </p:nvCxnSpPr>
        <p:spPr>
          <a:xfrm flipV="1">
            <a:off x="3049148" y="4907799"/>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9" idx="7"/>
            <a:endCxn id="60" idx="3"/>
          </p:cNvCxnSpPr>
          <p:nvPr/>
        </p:nvCxnSpPr>
        <p:spPr>
          <a:xfrm flipV="1">
            <a:off x="4464342" y="4847279"/>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4479667" y="3734296"/>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3079055" y="377141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曲线连接符 73"/>
          <p:cNvCxnSpPr/>
          <p:nvPr/>
        </p:nvCxnSpPr>
        <p:spPr>
          <a:xfrm rot="5400000">
            <a:off x="4409814" y="5052873"/>
            <a:ext cx="1112766" cy="840438"/>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4674052" y="5313554"/>
            <a:ext cx="284193" cy="369332"/>
          </a:xfrm>
          <a:prstGeom prst="rect">
            <a:avLst/>
          </a:prstGeom>
          <a:noFill/>
        </p:spPr>
        <p:txBody>
          <a:bodyPr wrap="square" rtlCol="0">
            <a:spAutoFit/>
          </a:bodyPr>
          <a:lstStyle/>
          <a:p>
            <a:r>
              <a:rPr lang="en-US" altLang="zh-CN" dirty="0">
                <a:solidFill>
                  <a:srgbClr val="7030A0"/>
                </a:solidFill>
              </a:rPr>
              <a:t>5</a:t>
            </a:r>
            <a:endParaRPr lang="zh-CN" altLang="en-US" dirty="0">
              <a:solidFill>
                <a:srgbClr val="7030A0"/>
              </a:solidFill>
            </a:endParaRPr>
          </a:p>
        </p:txBody>
      </p:sp>
      <p:sp>
        <p:nvSpPr>
          <p:cNvPr id="76" name="文本框 75"/>
          <p:cNvSpPr txBox="1"/>
          <p:nvPr/>
        </p:nvSpPr>
        <p:spPr>
          <a:xfrm>
            <a:off x="5258943" y="5433439"/>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77" name="曲线连接符 76"/>
          <p:cNvCxnSpPr/>
          <p:nvPr/>
        </p:nvCxnSpPr>
        <p:spPr>
          <a:xfrm rot="5400000" flipH="1">
            <a:off x="3630080" y="5448067"/>
            <a:ext cx="93292" cy="1403232"/>
          </a:xfrm>
          <a:prstGeom prst="curvedConnector3">
            <a:avLst>
              <a:gd name="adj1" fmla="val -245037"/>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3507956" y="6398807"/>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79" name="曲线连接符 78"/>
          <p:cNvCxnSpPr/>
          <p:nvPr/>
        </p:nvCxnSpPr>
        <p:spPr>
          <a:xfrm rot="16200000" flipV="1">
            <a:off x="4371992" y="3773723"/>
            <a:ext cx="12700" cy="1670704"/>
          </a:xfrm>
          <a:prstGeom prst="curvedConnector3">
            <a:avLst>
              <a:gd name="adj1" fmla="val 1800000"/>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4275599" y="4089336"/>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cxnSp>
        <p:nvCxnSpPr>
          <p:cNvPr id="81" name="曲线连接符 80"/>
          <p:cNvCxnSpPr/>
          <p:nvPr/>
        </p:nvCxnSpPr>
        <p:spPr>
          <a:xfrm rot="5400000">
            <a:off x="2863500" y="5233365"/>
            <a:ext cx="1007890" cy="440889"/>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3453703" y="5248773"/>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83" name="文本框 82"/>
          <p:cNvSpPr txBox="1"/>
          <p:nvPr/>
        </p:nvSpPr>
        <p:spPr>
          <a:xfrm>
            <a:off x="2973858" y="5006589"/>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cxnSp>
        <p:nvCxnSpPr>
          <p:cNvPr id="84" name="曲线连接符 83"/>
          <p:cNvCxnSpPr/>
          <p:nvPr/>
        </p:nvCxnSpPr>
        <p:spPr>
          <a:xfrm rot="10800000">
            <a:off x="1848818" y="4847280"/>
            <a:ext cx="886293" cy="105933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1753923" y="5423926"/>
            <a:ext cx="284193" cy="369332"/>
          </a:xfrm>
          <a:prstGeom prst="rect">
            <a:avLst/>
          </a:prstGeom>
          <a:noFill/>
        </p:spPr>
        <p:txBody>
          <a:bodyPr wrap="square" rtlCol="0">
            <a:spAutoFit/>
          </a:bodyPr>
          <a:lstStyle/>
          <a:p>
            <a:r>
              <a:rPr lang="en-US" altLang="zh-CN" dirty="0" smtClean="0">
                <a:solidFill>
                  <a:srgbClr val="00B0F0"/>
                </a:solidFill>
              </a:rPr>
              <a:t>9</a:t>
            </a:r>
            <a:endParaRPr lang="zh-CN" altLang="en-US" dirty="0">
              <a:solidFill>
                <a:srgbClr val="00B0F0"/>
              </a:solidFill>
            </a:endParaRPr>
          </a:p>
        </p:txBody>
      </p:sp>
      <p:sp>
        <p:nvSpPr>
          <p:cNvPr id="86" name="文本框 85"/>
          <p:cNvSpPr txBox="1"/>
          <p:nvPr/>
        </p:nvSpPr>
        <p:spPr>
          <a:xfrm>
            <a:off x="2266710" y="5054594"/>
            <a:ext cx="707148" cy="369332"/>
          </a:xfrm>
          <a:prstGeom prst="rect">
            <a:avLst/>
          </a:prstGeom>
          <a:noFill/>
        </p:spPr>
        <p:txBody>
          <a:bodyPr wrap="square" rtlCol="0">
            <a:spAutoFit/>
          </a:bodyPr>
          <a:lstStyle/>
          <a:p>
            <a:r>
              <a:rPr lang="en-US" altLang="zh-CN" dirty="0">
                <a:solidFill>
                  <a:srgbClr val="7030A0"/>
                </a:solidFill>
              </a:rPr>
              <a:t>11</a:t>
            </a:r>
            <a:endParaRPr lang="zh-CN" altLang="en-US" dirty="0">
              <a:solidFill>
                <a:srgbClr val="7030A0"/>
              </a:solidFill>
            </a:endParaRPr>
          </a:p>
        </p:txBody>
      </p:sp>
      <p:cxnSp>
        <p:nvCxnSpPr>
          <p:cNvPr id="87" name="曲线连接符 86"/>
          <p:cNvCxnSpPr/>
          <p:nvPr/>
        </p:nvCxnSpPr>
        <p:spPr>
          <a:xfrm rot="16200000" flipV="1">
            <a:off x="4486061" y="3720026"/>
            <a:ext cx="872990" cy="708361"/>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081252" y="3700208"/>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89" name="曲线连接符 88"/>
          <p:cNvCxnSpPr/>
          <p:nvPr/>
        </p:nvCxnSpPr>
        <p:spPr>
          <a:xfrm rot="16200000" flipV="1">
            <a:off x="3574295" y="2826388"/>
            <a:ext cx="43006" cy="1365359"/>
          </a:xfrm>
          <a:prstGeom prst="curvedConnector3">
            <a:avLst>
              <a:gd name="adj1" fmla="val 58582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3577131" y="2982047"/>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sp>
        <p:nvSpPr>
          <p:cNvPr id="91" name="文本框 90"/>
          <p:cNvSpPr txBox="1"/>
          <p:nvPr/>
        </p:nvSpPr>
        <p:spPr>
          <a:xfrm>
            <a:off x="4596083" y="3847241"/>
            <a:ext cx="284193" cy="369332"/>
          </a:xfrm>
          <a:prstGeom prst="rect">
            <a:avLst/>
          </a:prstGeom>
          <a:noFill/>
        </p:spPr>
        <p:txBody>
          <a:bodyPr wrap="square" rtlCol="0">
            <a:spAutoFit/>
          </a:bodyPr>
          <a:lstStyle/>
          <a:p>
            <a:r>
              <a:rPr lang="en-US" altLang="zh-CN" dirty="0">
                <a:solidFill>
                  <a:srgbClr val="7030A0"/>
                </a:solidFill>
              </a:rPr>
              <a:t>4</a:t>
            </a:r>
            <a:endParaRPr lang="zh-CN" altLang="en-US" dirty="0">
              <a:solidFill>
                <a:srgbClr val="7030A0"/>
              </a:solidFill>
            </a:endParaRPr>
          </a:p>
        </p:txBody>
      </p:sp>
      <p:sp>
        <p:nvSpPr>
          <p:cNvPr id="92" name="文本框 91"/>
          <p:cNvSpPr txBox="1"/>
          <p:nvPr/>
        </p:nvSpPr>
        <p:spPr>
          <a:xfrm>
            <a:off x="1935616" y="3591054"/>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93" name="曲线连接符 92"/>
          <p:cNvCxnSpPr/>
          <p:nvPr/>
        </p:nvCxnSpPr>
        <p:spPr>
          <a:xfrm rot="10800000" flipV="1">
            <a:off x="1912164" y="3553519"/>
            <a:ext cx="782122" cy="1008572"/>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2364424" y="3974062"/>
            <a:ext cx="707148" cy="369332"/>
          </a:xfrm>
          <a:prstGeom prst="rect">
            <a:avLst/>
          </a:prstGeom>
          <a:noFill/>
        </p:spPr>
        <p:txBody>
          <a:bodyPr wrap="square" rtlCol="0">
            <a:spAutoFit/>
          </a:bodyPr>
          <a:lstStyle/>
          <a:p>
            <a:r>
              <a:rPr lang="en-US" altLang="zh-CN" dirty="0">
                <a:solidFill>
                  <a:srgbClr val="7030A0"/>
                </a:solidFill>
              </a:rPr>
              <a:t>8</a:t>
            </a:r>
            <a:endParaRPr lang="zh-CN" altLang="en-US" dirty="0">
              <a:solidFill>
                <a:srgbClr val="7030A0"/>
              </a:solidFill>
            </a:endParaRPr>
          </a:p>
        </p:txBody>
      </p:sp>
      <p:cxnSp>
        <p:nvCxnSpPr>
          <p:cNvPr id="95" name="直接箭头连接符 94"/>
          <p:cNvCxnSpPr/>
          <p:nvPr/>
        </p:nvCxnSpPr>
        <p:spPr>
          <a:xfrm flipV="1">
            <a:off x="2892313" y="3816033"/>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2595432" y="4494716"/>
            <a:ext cx="725662" cy="369332"/>
          </a:xfrm>
          <a:prstGeom prst="rect">
            <a:avLst/>
          </a:prstGeom>
          <a:noFill/>
        </p:spPr>
        <p:txBody>
          <a:bodyPr wrap="square" rtlCol="0">
            <a:spAutoFit/>
          </a:bodyPr>
          <a:lstStyle/>
          <a:p>
            <a:r>
              <a:rPr lang="en-US" altLang="zh-CN" dirty="0" smtClean="0"/>
              <a:t>4</a:t>
            </a:r>
            <a:endParaRPr lang="zh-CN" altLang="en-US" dirty="0"/>
          </a:p>
        </p:txBody>
      </p:sp>
      <p:cxnSp>
        <p:nvCxnSpPr>
          <p:cNvPr id="97" name="直接箭头连接符 96"/>
          <p:cNvCxnSpPr/>
          <p:nvPr/>
        </p:nvCxnSpPr>
        <p:spPr>
          <a:xfrm flipV="1">
            <a:off x="3695067" y="3726883"/>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3701279" y="3845257"/>
            <a:ext cx="357916" cy="369332"/>
          </a:xfrm>
          <a:prstGeom prst="rect">
            <a:avLst/>
          </a:prstGeom>
          <a:noFill/>
        </p:spPr>
        <p:txBody>
          <a:bodyPr wrap="square" rtlCol="0">
            <a:spAutoFit/>
          </a:bodyPr>
          <a:lstStyle/>
          <a:p>
            <a:r>
              <a:rPr lang="en-US" altLang="zh-CN" dirty="0" smtClean="0"/>
              <a:t>6</a:t>
            </a:r>
            <a:endParaRPr lang="zh-CN" altLang="en-US" dirty="0"/>
          </a:p>
        </p:txBody>
      </p:sp>
      <p:cxnSp>
        <p:nvCxnSpPr>
          <p:cNvPr id="99" name="直接箭头连接符 98"/>
          <p:cNvCxnSpPr/>
          <p:nvPr/>
        </p:nvCxnSpPr>
        <p:spPr>
          <a:xfrm>
            <a:off x="3704670" y="4866524"/>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3936765" y="5029608"/>
            <a:ext cx="725662" cy="369332"/>
          </a:xfrm>
          <a:prstGeom prst="rect">
            <a:avLst/>
          </a:prstGeom>
          <a:noFill/>
        </p:spPr>
        <p:txBody>
          <a:bodyPr wrap="square" rtlCol="0">
            <a:spAutoFit/>
          </a:bodyPr>
          <a:lstStyle/>
          <a:p>
            <a:r>
              <a:rPr lang="en-US" altLang="zh-CN" dirty="0" smtClean="0"/>
              <a:t>4</a:t>
            </a:r>
            <a:endParaRPr lang="zh-CN" altLang="en-US" dirty="0"/>
          </a:p>
        </p:txBody>
      </p:sp>
      <p:sp>
        <p:nvSpPr>
          <p:cNvPr id="101" name="文本框 100"/>
          <p:cNvSpPr txBox="1"/>
          <p:nvPr/>
        </p:nvSpPr>
        <p:spPr>
          <a:xfrm>
            <a:off x="3230591" y="3856098"/>
            <a:ext cx="346540" cy="369332"/>
          </a:xfrm>
          <a:prstGeom prst="rect">
            <a:avLst/>
          </a:prstGeom>
          <a:noFill/>
        </p:spPr>
        <p:txBody>
          <a:bodyPr wrap="square" rtlCol="0">
            <a:spAutoFit/>
          </a:bodyPr>
          <a:lstStyle/>
          <a:p>
            <a:r>
              <a:rPr lang="en-US" altLang="zh-CN" dirty="0" smtClean="0"/>
              <a:t>6</a:t>
            </a:r>
            <a:endParaRPr lang="zh-CN" altLang="en-US" dirty="0"/>
          </a:p>
        </p:txBody>
      </p:sp>
      <p:cxnSp>
        <p:nvCxnSpPr>
          <p:cNvPr id="102" name="曲线连接符 101"/>
          <p:cNvCxnSpPr/>
          <p:nvPr/>
        </p:nvCxnSpPr>
        <p:spPr>
          <a:xfrm rot="16200000" flipV="1">
            <a:off x="8915956" y="1317275"/>
            <a:ext cx="43006" cy="1365359"/>
          </a:xfrm>
          <a:prstGeom prst="curvedConnector3">
            <a:avLst>
              <a:gd name="adj1" fmla="val 58582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8918792" y="1472934"/>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4" name="直接箭头连接符 103"/>
          <p:cNvCxnSpPr/>
          <p:nvPr/>
        </p:nvCxnSpPr>
        <p:spPr>
          <a:xfrm flipV="1">
            <a:off x="8174454" y="2296166"/>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7877573" y="2974849"/>
            <a:ext cx="725662" cy="369332"/>
          </a:xfrm>
          <a:prstGeom prst="rect">
            <a:avLst/>
          </a:prstGeom>
          <a:noFill/>
        </p:spPr>
        <p:txBody>
          <a:bodyPr wrap="square" rtlCol="0">
            <a:spAutoFit/>
          </a:bodyPr>
          <a:lstStyle/>
          <a:p>
            <a:r>
              <a:rPr lang="en-US" altLang="zh-CN" dirty="0" smtClean="0"/>
              <a:t>4</a:t>
            </a:r>
            <a:endParaRPr lang="zh-CN" altLang="en-US" dirty="0"/>
          </a:p>
        </p:txBody>
      </p:sp>
      <p:cxnSp>
        <p:nvCxnSpPr>
          <p:cNvPr id="106" name="曲线连接符 105"/>
          <p:cNvCxnSpPr/>
          <p:nvPr/>
        </p:nvCxnSpPr>
        <p:spPr>
          <a:xfrm rot="5400000" flipH="1">
            <a:off x="8891546" y="3958499"/>
            <a:ext cx="93292" cy="1403232"/>
          </a:xfrm>
          <a:prstGeom prst="curvedConnector3">
            <a:avLst>
              <a:gd name="adj1" fmla="val -245037"/>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8769422" y="4909239"/>
            <a:ext cx="284193" cy="369332"/>
          </a:xfrm>
          <a:prstGeom prst="rect">
            <a:avLst/>
          </a:prstGeom>
          <a:noFill/>
        </p:spPr>
        <p:txBody>
          <a:bodyPr wrap="square" rtlCol="0">
            <a:spAutoFit/>
          </a:bodyPr>
          <a:lstStyle/>
          <a:p>
            <a:r>
              <a:rPr lang="en-US" altLang="zh-CN" dirty="0" smtClean="0">
                <a:solidFill>
                  <a:srgbClr val="00B0F0"/>
                </a:solidFill>
              </a:rPr>
              <a:t>5</a:t>
            </a:r>
            <a:endParaRPr lang="zh-CN" altLang="en-US" dirty="0">
              <a:solidFill>
                <a:srgbClr val="00B0F0"/>
              </a:solidFill>
            </a:endParaRPr>
          </a:p>
        </p:txBody>
      </p:sp>
      <p:cxnSp>
        <p:nvCxnSpPr>
          <p:cNvPr id="108" name="曲线连接符 107"/>
          <p:cNvCxnSpPr/>
          <p:nvPr/>
        </p:nvCxnSpPr>
        <p:spPr>
          <a:xfrm rot="16200000" flipV="1">
            <a:off x="9769510" y="2262958"/>
            <a:ext cx="12700" cy="1670704"/>
          </a:xfrm>
          <a:prstGeom prst="curvedConnector3">
            <a:avLst>
              <a:gd name="adj1" fmla="val 1800000"/>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9673117" y="2578571"/>
            <a:ext cx="284193" cy="369332"/>
          </a:xfrm>
          <a:prstGeom prst="rect">
            <a:avLst/>
          </a:prstGeom>
          <a:noFill/>
        </p:spPr>
        <p:txBody>
          <a:bodyPr wrap="square" rtlCol="0">
            <a:spAutoFit/>
          </a:bodyPr>
          <a:lstStyle/>
          <a:p>
            <a:r>
              <a:rPr lang="en-US" altLang="zh-CN" dirty="0" smtClean="0">
                <a:solidFill>
                  <a:srgbClr val="00B0F0"/>
                </a:solidFill>
              </a:rPr>
              <a:t>4</a:t>
            </a:r>
            <a:endParaRPr lang="zh-CN" altLang="en-US" dirty="0">
              <a:solidFill>
                <a:srgbClr val="00B0F0"/>
              </a:solidFill>
            </a:endParaRPr>
          </a:p>
        </p:txBody>
      </p:sp>
      <p:sp>
        <p:nvSpPr>
          <p:cNvPr id="112" name="文本框 111"/>
          <p:cNvSpPr txBox="1"/>
          <p:nvPr/>
        </p:nvSpPr>
        <p:spPr>
          <a:xfrm>
            <a:off x="3032373" y="-3964"/>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14" name="文本框 113"/>
          <p:cNvSpPr txBox="1"/>
          <p:nvPr/>
        </p:nvSpPr>
        <p:spPr>
          <a:xfrm>
            <a:off x="2933546" y="2937781"/>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1</a:t>
            </a:r>
            <a:endParaRPr lang="zh-CN" altLang="en-US" baseline="-25000" dirty="0">
              <a:solidFill>
                <a:srgbClr val="FF0000"/>
              </a:solidFill>
              <a:latin typeface="Consolas" panose="020B0609020204030204" pitchFamily="49" charset="0"/>
            </a:endParaRPr>
          </a:p>
        </p:txBody>
      </p:sp>
      <p:sp>
        <p:nvSpPr>
          <p:cNvPr id="116" name="文本框 115"/>
          <p:cNvSpPr txBox="1"/>
          <p:nvPr/>
        </p:nvSpPr>
        <p:spPr>
          <a:xfrm>
            <a:off x="4462022" y="120387"/>
            <a:ext cx="27029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118" name="文本框 117"/>
          <p:cNvSpPr txBox="1"/>
          <p:nvPr/>
        </p:nvSpPr>
        <p:spPr>
          <a:xfrm>
            <a:off x="3782093" y="1178998"/>
            <a:ext cx="480000"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2</a:t>
            </a:r>
            <a:endParaRPr lang="zh-CN" altLang="en-US" baseline="-25000" dirty="0">
              <a:solidFill>
                <a:srgbClr val="FF0000"/>
              </a:solidFill>
              <a:latin typeface="Consolas" panose="020B0609020204030204" pitchFamily="49" charset="0"/>
            </a:endParaRPr>
          </a:p>
        </p:txBody>
      </p:sp>
      <p:sp>
        <p:nvSpPr>
          <p:cNvPr id="120" name="文本框 119"/>
          <p:cNvSpPr txBox="1"/>
          <p:nvPr/>
        </p:nvSpPr>
        <p:spPr>
          <a:xfrm>
            <a:off x="4495940" y="3049787"/>
            <a:ext cx="300743"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3</a:t>
            </a:r>
            <a:endParaRPr lang="zh-CN" altLang="en-US" baseline="-25000" dirty="0">
              <a:solidFill>
                <a:srgbClr val="FF0000"/>
              </a:solidFill>
              <a:latin typeface="Consolas" panose="020B0609020204030204" pitchFamily="49" charset="0"/>
            </a:endParaRPr>
          </a:p>
        </p:txBody>
      </p:sp>
      <p:sp>
        <p:nvSpPr>
          <p:cNvPr id="122" name="文本框 121"/>
          <p:cNvSpPr txBox="1"/>
          <p:nvPr/>
        </p:nvSpPr>
        <p:spPr>
          <a:xfrm>
            <a:off x="5740062" y="1416469"/>
            <a:ext cx="323454" cy="369332"/>
          </a:xfrm>
          <a:prstGeom prst="rect">
            <a:avLst/>
          </a:prstGeom>
          <a:noFill/>
        </p:spPr>
        <p:txBody>
          <a:bodyPr wrap="square" rtlCol="0">
            <a:spAutoFit/>
          </a:bodyPr>
          <a:lstStyle/>
          <a:p>
            <a:r>
              <a:rPr lang="en-US" altLang="zh-CN" i="1" dirty="0" smtClean="0">
                <a:solidFill>
                  <a:srgbClr val="FF0000"/>
                </a:solidFill>
                <a:latin typeface="Consolas" panose="020B0609020204030204" pitchFamily="49" charset="0"/>
              </a:rPr>
              <a:t>4</a:t>
            </a:r>
            <a:endParaRPr lang="zh-CN" altLang="en-US" baseline="-25000" dirty="0">
              <a:solidFill>
                <a:srgbClr val="FF0000"/>
              </a:solidFill>
              <a:latin typeface="Consolas" panose="020B0609020204030204" pitchFamily="49" charset="0"/>
            </a:endParaRPr>
          </a:p>
        </p:txBody>
      </p:sp>
      <p:cxnSp>
        <p:nvCxnSpPr>
          <p:cNvPr id="123" name="直接箭头连接符 122"/>
          <p:cNvCxnSpPr/>
          <p:nvPr/>
        </p:nvCxnSpPr>
        <p:spPr>
          <a:xfrm flipV="1">
            <a:off x="2266394" y="620082"/>
            <a:ext cx="772843" cy="879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a:stCxn id="110" idx="4"/>
          </p:cNvCxnSpPr>
          <p:nvPr/>
        </p:nvCxnSpPr>
        <p:spPr>
          <a:xfrm>
            <a:off x="2228026" y="1792021"/>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a:stCxn id="119" idx="7"/>
            <a:endCxn id="121" idx="3"/>
          </p:cNvCxnSpPr>
          <p:nvPr/>
        </p:nvCxnSpPr>
        <p:spPr>
          <a:xfrm flipV="1">
            <a:off x="4732312" y="1745944"/>
            <a:ext cx="725883" cy="1063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a:off x="4747637" y="632961"/>
            <a:ext cx="776021" cy="8725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4942022" y="2212219"/>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135" name="文本框 134"/>
          <p:cNvSpPr txBox="1"/>
          <p:nvPr/>
        </p:nvSpPr>
        <p:spPr>
          <a:xfrm>
            <a:off x="2534680" y="1953259"/>
            <a:ext cx="707148" cy="369332"/>
          </a:xfrm>
          <a:prstGeom prst="rect">
            <a:avLst/>
          </a:prstGeom>
          <a:noFill/>
        </p:spPr>
        <p:txBody>
          <a:bodyPr wrap="square" rtlCol="0">
            <a:spAutoFit/>
          </a:bodyPr>
          <a:lstStyle/>
          <a:p>
            <a:r>
              <a:rPr lang="en-US" altLang="zh-CN" dirty="0">
                <a:solidFill>
                  <a:srgbClr val="7030A0"/>
                </a:solidFill>
              </a:rPr>
              <a:t>10</a:t>
            </a:r>
            <a:endParaRPr lang="zh-CN" altLang="en-US" dirty="0">
              <a:solidFill>
                <a:srgbClr val="7030A0"/>
              </a:solidFill>
            </a:endParaRPr>
          </a:p>
        </p:txBody>
      </p:sp>
      <p:sp>
        <p:nvSpPr>
          <p:cNvPr id="136" name="文本框 135"/>
          <p:cNvSpPr txBox="1"/>
          <p:nvPr/>
        </p:nvSpPr>
        <p:spPr>
          <a:xfrm>
            <a:off x="4851454" y="920213"/>
            <a:ext cx="284193" cy="369332"/>
          </a:xfrm>
          <a:prstGeom prst="rect">
            <a:avLst/>
          </a:prstGeom>
          <a:noFill/>
        </p:spPr>
        <p:txBody>
          <a:bodyPr wrap="square" rtlCol="0">
            <a:spAutoFit/>
          </a:bodyPr>
          <a:lstStyle/>
          <a:p>
            <a:r>
              <a:rPr lang="en-US" altLang="zh-CN" dirty="0">
                <a:solidFill>
                  <a:srgbClr val="7030A0"/>
                </a:solidFill>
              </a:rPr>
              <a:t>1</a:t>
            </a:r>
            <a:endParaRPr lang="zh-CN" altLang="en-US" dirty="0">
              <a:solidFill>
                <a:srgbClr val="7030A0"/>
              </a:solidFill>
            </a:endParaRPr>
          </a:p>
        </p:txBody>
      </p:sp>
      <p:sp>
        <p:nvSpPr>
          <p:cNvPr id="137" name="文本框 136"/>
          <p:cNvSpPr txBox="1"/>
          <p:nvPr/>
        </p:nvSpPr>
        <p:spPr>
          <a:xfrm>
            <a:off x="2632394" y="872727"/>
            <a:ext cx="7071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138" name="直接箭头连接符 137"/>
          <p:cNvCxnSpPr/>
          <p:nvPr/>
        </p:nvCxnSpPr>
        <p:spPr>
          <a:xfrm flipV="1">
            <a:off x="3963037" y="625548"/>
            <a:ext cx="522504" cy="8769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4216254" y="920213"/>
            <a:ext cx="264232" cy="369332"/>
          </a:xfrm>
          <a:prstGeom prst="rect">
            <a:avLst/>
          </a:prstGeom>
          <a:noFill/>
        </p:spPr>
        <p:txBody>
          <a:bodyPr wrap="square" rtlCol="0">
            <a:spAutoFit/>
          </a:bodyPr>
          <a:lstStyle/>
          <a:p>
            <a:r>
              <a:rPr lang="en-US" altLang="zh-CN" dirty="0">
                <a:solidFill>
                  <a:srgbClr val="7030A0"/>
                </a:solidFill>
              </a:rPr>
              <a:t>3</a:t>
            </a:r>
            <a:endParaRPr lang="zh-CN" altLang="en-US" dirty="0">
              <a:solidFill>
                <a:srgbClr val="7030A0"/>
              </a:solidFill>
            </a:endParaRPr>
          </a:p>
        </p:txBody>
      </p:sp>
      <p:sp>
        <p:nvSpPr>
          <p:cNvPr id="140" name="文本框 139"/>
          <p:cNvSpPr txBox="1"/>
          <p:nvPr/>
        </p:nvSpPr>
        <p:spPr>
          <a:xfrm>
            <a:off x="3275512" y="1038515"/>
            <a:ext cx="352482" cy="369332"/>
          </a:xfrm>
          <a:prstGeom prst="rect">
            <a:avLst/>
          </a:prstGeom>
          <a:noFill/>
        </p:spPr>
        <p:txBody>
          <a:bodyPr wrap="square" rtlCol="0">
            <a:spAutoFit/>
          </a:bodyPr>
          <a:lstStyle/>
          <a:p>
            <a:r>
              <a:rPr lang="en-US" altLang="zh-CN" dirty="0" smtClean="0">
                <a:solidFill>
                  <a:srgbClr val="00B0F0"/>
                </a:solidFill>
              </a:rPr>
              <a:t>6</a:t>
            </a:r>
            <a:endParaRPr lang="zh-CN" altLang="en-US" dirty="0">
              <a:solidFill>
                <a:srgbClr val="00B0F0"/>
              </a:solidFill>
            </a:endParaRPr>
          </a:p>
        </p:txBody>
      </p:sp>
      <p:cxnSp>
        <p:nvCxnSpPr>
          <p:cNvPr id="141" name="曲线连接符 140"/>
          <p:cNvCxnSpPr/>
          <p:nvPr/>
        </p:nvCxnSpPr>
        <p:spPr>
          <a:xfrm rot="5400000">
            <a:off x="4637002" y="1950580"/>
            <a:ext cx="1133378" cy="840438"/>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2" name="曲线连接符 141"/>
          <p:cNvCxnSpPr>
            <a:stCxn id="131" idx="1"/>
            <a:endCxn id="117" idx="4"/>
          </p:cNvCxnSpPr>
          <p:nvPr/>
        </p:nvCxnSpPr>
        <p:spPr>
          <a:xfrm rot="10800000">
            <a:off x="3883982" y="1806465"/>
            <a:ext cx="522330" cy="1092103"/>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 name="曲线连接符 142"/>
          <p:cNvCxnSpPr/>
          <p:nvPr/>
        </p:nvCxnSpPr>
        <p:spPr>
          <a:xfrm rot="10800000" flipV="1">
            <a:off x="3239069" y="1747890"/>
            <a:ext cx="518353" cy="97146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 name="曲线连接符 143"/>
          <p:cNvCxnSpPr>
            <a:stCxn id="128" idx="1"/>
            <a:endCxn id="110" idx="3"/>
          </p:cNvCxnSpPr>
          <p:nvPr/>
        </p:nvCxnSpPr>
        <p:spPr>
          <a:xfrm rot="10800000">
            <a:off x="2116788" y="1745945"/>
            <a:ext cx="886293" cy="105933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5523658" y="258155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46" name="文本框 145"/>
          <p:cNvSpPr txBox="1"/>
          <p:nvPr/>
        </p:nvSpPr>
        <p:spPr>
          <a:xfrm>
            <a:off x="3762505" y="2304251"/>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sp>
        <p:nvSpPr>
          <p:cNvPr id="147" name="文本框 146"/>
          <p:cNvSpPr txBox="1"/>
          <p:nvPr/>
        </p:nvSpPr>
        <p:spPr>
          <a:xfrm>
            <a:off x="3201365" y="1894523"/>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148" name="文本框 147"/>
          <p:cNvSpPr txBox="1"/>
          <p:nvPr/>
        </p:nvSpPr>
        <p:spPr>
          <a:xfrm>
            <a:off x="2198213" y="2297605"/>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sp>
        <p:nvSpPr>
          <p:cNvPr id="149" name="文本框 148"/>
          <p:cNvSpPr txBox="1"/>
          <p:nvPr/>
        </p:nvSpPr>
        <p:spPr>
          <a:xfrm>
            <a:off x="5343990" y="555063"/>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150" name="曲线连接符 149"/>
          <p:cNvCxnSpPr/>
          <p:nvPr/>
        </p:nvCxnSpPr>
        <p:spPr>
          <a:xfrm rot="16200000" flipV="1">
            <a:off x="4765396" y="613779"/>
            <a:ext cx="872990" cy="697391"/>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1" name="曲线连接符 150"/>
          <p:cNvCxnSpPr>
            <a:stCxn id="129" idx="1"/>
            <a:endCxn id="130" idx="0"/>
          </p:cNvCxnSpPr>
          <p:nvPr/>
        </p:nvCxnSpPr>
        <p:spPr>
          <a:xfrm rot="10800000" flipV="1">
            <a:off x="3905480" y="555063"/>
            <a:ext cx="500832" cy="872990"/>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2" name="文本框 151"/>
          <p:cNvSpPr txBox="1"/>
          <p:nvPr/>
        </p:nvSpPr>
        <p:spPr>
          <a:xfrm>
            <a:off x="3779600" y="682879"/>
            <a:ext cx="312906" cy="369332"/>
          </a:xfrm>
          <a:prstGeom prst="rect">
            <a:avLst/>
          </a:prstGeom>
          <a:noFill/>
        </p:spPr>
        <p:txBody>
          <a:bodyPr wrap="none" rtlCol="0">
            <a:spAutoFit/>
          </a:bodyPr>
          <a:lstStyle/>
          <a:p>
            <a:r>
              <a:rPr lang="en-US" altLang="zh-CN" dirty="0" smtClean="0">
                <a:solidFill>
                  <a:srgbClr val="00B0F0"/>
                </a:solidFill>
              </a:rPr>
              <a:t>3</a:t>
            </a:r>
            <a:endParaRPr lang="zh-CN" altLang="en-US" dirty="0">
              <a:solidFill>
                <a:srgbClr val="00B0F0"/>
              </a:solidFill>
            </a:endParaRPr>
          </a:p>
        </p:txBody>
      </p:sp>
      <p:cxnSp>
        <p:nvCxnSpPr>
          <p:cNvPr id="153" name="曲线连接符 152"/>
          <p:cNvCxnSpPr>
            <a:stCxn id="130" idx="1"/>
            <a:endCxn id="127" idx="2"/>
          </p:cNvCxnSpPr>
          <p:nvPr/>
        </p:nvCxnSpPr>
        <p:spPr>
          <a:xfrm rot="10800000">
            <a:off x="3203191" y="706939"/>
            <a:ext cx="480778" cy="905781"/>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 name="曲线连接符 153"/>
          <p:cNvCxnSpPr>
            <a:stCxn id="127" idx="1"/>
          </p:cNvCxnSpPr>
          <p:nvPr/>
        </p:nvCxnSpPr>
        <p:spPr>
          <a:xfrm rot="10800000" flipV="1">
            <a:off x="2115987" y="522272"/>
            <a:ext cx="874320" cy="977058"/>
          </a:xfrm>
          <a:prstGeom prst="curvedConnector2">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5" name="文本框 154"/>
          <p:cNvSpPr txBox="1"/>
          <p:nvPr/>
        </p:nvSpPr>
        <p:spPr>
          <a:xfrm>
            <a:off x="2114852" y="487578"/>
            <a:ext cx="352482" cy="369332"/>
          </a:xfrm>
          <a:prstGeom prst="rect">
            <a:avLst/>
          </a:prstGeom>
          <a:noFill/>
        </p:spPr>
        <p:txBody>
          <a:bodyPr wrap="square" rtlCol="0">
            <a:spAutoFit/>
          </a:bodyPr>
          <a:lstStyle/>
          <a:p>
            <a:r>
              <a:rPr lang="en-US" altLang="zh-CN" dirty="0" smtClean="0">
                <a:solidFill>
                  <a:srgbClr val="00B0F0"/>
                </a:solidFill>
              </a:rPr>
              <a:t>6</a:t>
            </a:r>
            <a:endParaRPr lang="zh-CN" altLang="en-US" dirty="0">
              <a:solidFill>
                <a:srgbClr val="00B0F0"/>
              </a:solidFill>
            </a:endParaRPr>
          </a:p>
        </p:txBody>
      </p:sp>
      <p:sp>
        <p:nvSpPr>
          <p:cNvPr id="3" name="右箭头 2"/>
          <p:cNvSpPr/>
          <p:nvPr/>
        </p:nvSpPr>
        <p:spPr>
          <a:xfrm>
            <a:off x="6037645" y="3100366"/>
            <a:ext cx="691245" cy="468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61"/>
                                        </p:tgtEl>
                                        <p:attrNameLst>
                                          <p:attrName>stroke.color</p:attrName>
                                        </p:attrNameLst>
                                      </p:cBhvr>
                                      <p:to>
                                        <a:schemeClr val="accent2"/>
                                      </p:to>
                                    </p:animClr>
                                    <p:set>
                                      <p:cBhvr>
                                        <p:cTn id="7" dur="250" fill="hold"/>
                                        <p:tgtEl>
                                          <p:spTgt spid="61"/>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62"/>
                                        </p:tgtEl>
                                        <p:attrNameLst>
                                          <p:attrName>stroke.color</p:attrName>
                                        </p:attrNameLst>
                                      </p:cBhvr>
                                      <p:to>
                                        <a:schemeClr val="accent2"/>
                                      </p:to>
                                    </p:animClr>
                                    <p:set>
                                      <p:cBhvr>
                                        <p:cTn id="10" dur="250" fill="hold"/>
                                        <p:tgtEl>
                                          <p:spTgt spid="62"/>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250" fill="hold"/>
                                        <p:tgtEl>
                                          <p:spTgt spid="72"/>
                                        </p:tgtEl>
                                        <p:attrNameLst>
                                          <p:attrName>stroke.color</p:attrName>
                                        </p:attrNameLst>
                                      </p:cBhvr>
                                      <p:to>
                                        <a:schemeClr val="accent2"/>
                                      </p:to>
                                    </p:animClr>
                                    <p:set>
                                      <p:cBhvr>
                                        <p:cTn id="15" dur="250" fill="hold"/>
                                        <p:tgtEl>
                                          <p:spTgt spid="72"/>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250" fill="hold"/>
                                        <p:tgtEl>
                                          <p:spTgt spid="63"/>
                                        </p:tgtEl>
                                        <p:attrNameLst>
                                          <p:attrName>stroke.color</p:attrName>
                                        </p:attrNameLst>
                                      </p:cBhvr>
                                      <p:to>
                                        <a:schemeClr val="accent2"/>
                                      </p:to>
                                    </p:animClr>
                                    <p:set>
                                      <p:cBhvr>
                                        <p:cTn id="18" dur="250" fill="hold"/>
                                        <p:tgtEl>
                                          <p:spTgt spid="63"/>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50" fill="hold"/>
                                        <p:tgtEl>
                                          <p:spTgt spid="97"/>
                                        </p:tgtEl>
                                        <p:attrNameLst>
                                          <p:attrName>stroke.color</p:attrName>
                                        </p:attrNameLst>
                                      </p:cBhvr>
                                      <p:to>
                                        <a:schemeClr val="accent2"/>
                                      </p:to>
                                    </p:animClr>
                                    <p:set>
                                      <p:cBhvr>
                                        <p:cTn id="23" dur="250" fill="hold"/>
                                        <p:tgtEl>
                                          <p:spTgt spid="97"/>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250" fill="hold"/>
                                        <p:tgtEl>
                                          <p:spTgt spid="99"/>
                                        </p:tgtEl>
                                        <p:attrNameLst>
                                          <p:attrName>stroke.color</p:attrName>
                                        </p:attrNameLst>
                                      </p:cBhvr>
                                      <p:to>
                                        <a:schemeClr val="accent2"/>
                                      </p:to>
                                    </p:animClr>
                                    <p:set>
                                      <p:cBhvr>
                                        <p:cTn id="26" dur="250" fill="hold"/>
                                        <p:tgtEl>
                                          <p:spTgt spid="99"/>
                                        </p:tgtEl>
                                        <p:attrNameLst>
                                          <p:attrName>stroke.on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50" fill="hold"/>
                                        <p:tgtEl>
                                          <p:spTgt spid="65"/>
                                        </p:tgtEl>
                                        <p:attrNameLst>
                                          <p:attrName>stroke.color</p:attrName>
                                        </p:attrNameLst>
                                      </p:cBhvr>
                                      <p:to>
                                        <a:schemeClr val="accent2"/>
                                      </p:to>
                                    </p:animClr>
                                    <p:set>
                                      <p:cBhvr>
                                        <p:cTn id="31" dur="250" fill="hold"/>
                                        <p:tgtEl>
                                          <p:spTgt spid="65"/>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50" fill="hold"/>
                                        <p:tgtEl>
                                          <p:spTgt spid="64"/>
                                        </p:tgtEl>
                                        <p:attrNameLst>
                                          <p:attrName>stroke.color</p:attrName>
                                        </p:attrNameLst>
                                      </p:cBhvr>
                                      <p:to>
                                        <a:schemeClr val="accent2"/>
                                      </p:to>
                                    </p:animClr>
                                    <p:set>
                                      <p:cBhvr>
                                        <p:cTn id="34" dur="250" fill="hold"/>
                                        <p:tgtEl>
                                          <p:spTgt spid="6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7587" y="206911"/>
            <a:ext cx="9404723" cy="933631"/>
          </a:xfrm>
        </p:spPr>
        <p:txBody>
          <a:bodyPr/>
          <a:lstStyle/>
          <a:p>
            <a:r>
              <a:rPr lang="zh-CN" altLang="en-US" dirty="0" smtClean="0"/>
              <a:t>在分层图中找阻塞流</a:t>
            </a:r>
            <a:endParaRPr lang="zh-CN" altLang="en-US" dirty="0"/>
          </a:p>
        </p:txBody>
      </p:sp>
      <p:sp>
        <p:nvSpPr>
          <p:cNvPr id="3" name="内容占位符 2"/>
          <p:cNvSpPr>
            <a:spLocks noGrp="1"/>
          </p:cNvSpPr>
          <p:nvPr>
            <p:ph idx="1"/>
          </p:nvPr>
        </p:nvSpPr>
        <p:spPr>
          <a:xfrm>
            <a:off x="727587" y="1376516"/>
            <a:ext cx="11130116" cy="5481484"/>
          </a:xfrm>
        </p:spPr>
        <p:txBody>
          <a:bodyPr>
            <a:normAutofit fontScale="55000" lnSpcReduction="20000"/>
          </a:bodyPr>
          <a:lstStyle/>
          <a:p>
            <a:pPr marL="0" indent="0">
              <a:buNone/>
            </a:pP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smtClean="0">
                <a:latin typeface="Consolas" panose="020B0609020204030204" pitchFamily="49" charset="0"/>
              </a:rPr>
              <a:t>dinic_dfs</a:t>
            </a:r>
            <a:r>
              <a:rPr lang="en-US" altLang="zh-CN" dirty="0" smtClean="0">
                <a:latin typeface="Consolas" panose="020B0609020204030204" pitchFamily="49" charset="0"/>
              </a:rPr>
              <a:t>(</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a:latin typeface="Consolas" panose="020B0609020204030204" pitchFamily="49" charset="0"/>
              </a:rPr>
              <a:t>p = s, </a:t>
            </a:r>
            <a:r>
              <a:rPr lang="en-US" altLang="zh-CN" dirty="0" err="1">
                <a:latin typeface="Consolas" panose="020B0609020204030204" pitchFamily="49" charset="0"/>
              </a:rPr>
              <a:t>int</a:t>
            </a:r>
            <a:r>
              <a:rPr lang="en-US" altLang="zh-CN" dirty="0">
                <a:latin typeface="Consolas" panose="020B0609020204030204" pitchFamily="49" charset="0"/>
              </a:rPr>
              <a:t> flow = INF</a:t>
            </a:r>
            <a:r>
              <a:rPr lang="en-US" altLang="zh-CN" dirty="0" smtClean="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(p == t</a:t>
            </a:r>
            <a:r>
              <a:rPr lang="en-US" altLang="zh-CN" dirty="0" smtClean="0">
                <a:latin typeface="Consolas" panose="020B0609020204030204" pitchFamily="49" charset="0"/>
              </a:rPr>
              <a:t>)     </a:t>
            </a:r>
            <a:r>
              <a:rPr lang="en-US" altLang="zh-CN" dirty="0">
                <a:latin typeface="Consolas" panose="020B0609020204030204" pitchFamily="49" charset="0"/>
              </a:rPr>
              <a:t>return flow;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flow; // </a:t>
            </a:r>
            <a:r>
              <a:rPr lang="zh-CN" altLang="en-US" dirty="0">
                <a:latin typeface="Consolas" panose="020B0609020204030204" pitchFamily="49" charset="0"/>
              </a:rPr>
              <a:t>剩余的流量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cur[p]; </a:t>
            </a:r>
            <a:r>
              <a:rPr lang="en-US" altLang="zh-CN" dirty="0" err="1">
                <a:latin typeface="Consolas" panose="020B0609020204030204" pitchFamily="49" charset="0"/>
              </a:rPr>
              <a:t>eg</a:t>
            </a:r>
            <a:r>
              <a:rPr lang="en-US" altLang="zh-CN" dirty="0">
                <a:latin typeface="Consolas" panose="020B0609020204030204" pitchFamily="49" charset="0"/>
              </a:rPr>
              <a:t> &amp;&amp; </a:t>
            </a:r>
            <a:r>
              <a:rPr lang="en-US" altLang="zh-CN" sz="3300" kern="1200" dirty="0" err="1">
                <a:solidFill>
                  <a:srgbClr val="7030A0"/>
                </a:solidFill>
                <a:latin typeface="+mn-lt"/>
                <a:ea typeface="+mn-ea"/>
              </a:rPr>
              <a:t>rmn</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 </a:t>
            </a:r>
            <a:r>
              <a:rPr lang="zh-CN" altLang="en-US" dirty="0">
                <a:latin typeface="Consolas" panose="020B0609020204030204" pitchFamily="49" charset="0"/>
              </a:rPr>
              <a:t>如果已经没有剩余流量则</a:t>
            </a:r>
            <a:r>
              <a:rPr lang="zh-CN" altLang="en-US" dirty="0" smtClean="0">
                <a:latin typeface="Consolas" panose="020B0609020204030204" pitchFamily="49" charset="0"/>
              </a:rPr>
              <a:t>退出</a:t>
            </a:r>
            <a:r>
              <a:rPr lang="zh-CN" altLang="en-US" dirty="0" smtClean="0">
                <a:solidFill>
                  <a:srgbClr val="FF0000"/>
                </a:solidFill>
                <a:latin typeface="Consolas" panose="020B0609020204030204" pitchFamily="49" charset="0"/>
              </a:rPr>
              <a:t>    </a:t>
            </a:r>
            <a:r>
              <a:rPr lang="en-US" altLang="zh-CN" dirty="0" smtClean="0">
                <a:solidFill>
                  <a:srgbClr val="FF0000"/>
                </a:solidFill>
                <a:latin typeface="Consolas" panose="020B0609020204030204" pitchFamily="49" charset="0"/>
              </a:rPr>
              <a:t>    </a:t>
            </a:r>
            <a:endParaRPr lang="zh-CN" altLang="en-US" dirty="0" smtClean="0">
              <a:solidFill>
                <a:srgbClr val="FFFF00"/>
              </a:solidFill>
              <a:latin typeface="Consolas" panose="020B0609020204030204" pitchFamily="49" charset="0"/>
            </a:endParaRPr>
          </a:p>
          <a:p>
            <a:pPr marL="0" indent="0">
              <a:buNone/>
            </a:pPr>
            <a:r>
              <a:rPr lang="zh-CN" altLang="en-US" dirty="0" smtClean="0">
                <a:latin typeface="Consolas" panose="020B0609020204030204" pitchFamily="49" charset="0"/>
              </a:rPr>
              <a:t>        </a:t>
            </a:r>
            <a:r>
              <a:rPr lang="en-US" altLang="zh-CN" dirty="0" err="1" smtClean="0">
                <a:latin typeface="Consolas" panose="020B0609020204030204" pitchFamily="49" charset="0"/>
              </a:rPr>
              <a:t>int</a:t>
            </a:r>
            <a:r>
              <a:rPr lang="en-US" altLang="zh-CN" dirty="0" smtClean="0">
                <a:latin typeface="Consolas" panose="020B0609020204030204" pitchFamily="49" charset="0"/>
              </a:rPr>
              <a:t> to = edges[</a:t>
            </a:r>
            <a:r>
              <a:rPr lang="en-US" altLang="zh-CN" dirty="0" err="1" smtClean="0">
                <a:latin typeface="Consolas" panose="020B0609020204030204" pitchFamily="49" charset="0"/>
              </a:rPr>
              <a:t>eg</a:t>
            </a:r>
            <a:r>
              <a:rPr lang="en-US" altLang="zh-CN" dirty="0" smtClean="0">
                <a:latin typeface="Consolas" panose="020B0609020204030204" pitchFamily="49" charset="0"/>
              </a:rPr>
              <a:t>].to, </a:t>
            </a:r>
            <a:r>
              <a:rPr lang="en-US" altLang="zh-CN" dirty="0" err="1" smtClean="0">
                <a:latin typeface="Consolas" panose="020B0609020204030204" pitchFamily="49" charset="0"/>
              </a:rPr>
              <a:t>vol</a:t>
            </a:r>
            <a:r>
              <a:rPr lang="en-US" altLang="zh-CN" dirty="0" smtClean="0">
                <a:latin typeface="Consolas" panose="020B0609020204030204" pitchFamily="49" charset="0"/>
              </a:rPr>
              <a:t> = edges[</a:t>
            </a:r>
            <a:r>
              <a:rPr lang="en-US" altLang="zh-CN" dirty="0" err="1" smtClean="0">
                <a:latin typeface="Consolas" panose="020B0609020204030204" pitchFamily="49" charset="0"/>
              </a:rPr>
              <a:t>eg</a:t>
            </a:r>
            <a:r>
              <a:rPr lang="en-US" altLang="zh-CN" dirty="0" smtClean="0">
                <a:latin typeface="Consolas" panose="020B0609020204030204" pitchFamily="49" charset="0"/>
              </a:rPr>
              <a:t>].w;</a:t>
            </a:r>
            <a:endParaRPr lang="en-US" altLang="zh-CN" dirty="0" smtClean="0">
              <a:latin typeface="Consolas" panose="020B0609020204030204" pitchFamily="49" charset="0"/>
            </a:endParaRPr>
          </a:p>
          <a:p>
            <a:pPr marL="0" indent="0">
              <a:buNone/>
            </a:pPr>
            <a:r>
              <a:rPr lang="en-US" altLang="zh-CN" dirty="0" smtClean="0">
                <a:latin typeface="Consolas" panose="020B0609020204030204" pitchFamily="49" charset="0"/>
              </a:rPr>
              <a:t>        </a:t>
            </a:r>
            <a:r>
              <a:rPr lang="en-US" altLang="zh-CN" dirty="0">
                <a:latin typeface="Consolas" panose="020B0609020204030204" pitchFamily="49" charset="0"/>
              </a:rPr>
              <a:t>if (</a:t>
            </a:r>
            <a:r>
              <a:rPr lang="en-US" altLang="zh-CN" dirty="0" err="1">
                <a:latin typeface="Consolas" panose="020B0609020204030204" pitchFamily="49" charset="0"/>
              </a:rPr>
              <a:t>vol</a:t>
            </a:r>
            <a:r>
              <a:rPr lang="en-US" altLang="zh-CN" dirty="0">
                <a:latin typeface="Consolas" panose="020B0609020204030204" pitchFamily="49" charset="0"/>
              </a:rPr>
              <a:t> &gt; 0 &amp;&amp; lv[to] == lv[p] + 1</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r>
              <a:rPr lang="en-US" altLang="zh-CN" dirty="0">
                <a:latin typeface="Consolas" panose="020B0609020204030204" pitchFamily="49" charset="0"/>
              </a:rPr>
              <a:t>// </a:t>
            </a:r>
            <a:r>
              <a:rPr lang="zh-CN" altLang="en-US" dirty="0">
                <a:latin typeface="Consolas" panose="020B0609020204030204" pitchFamily="49" charset="0"/>
              </a:rPr>
              <a:t>往层数高的方向增广</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smtClean="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c = </a:t>
            </a:r>
            <a:r>
              <a:rPr lang="en-US" altLang="zh-CN" dirty="0" err="1">
                <a:latin typeface="Consolas" panose="020B0609020204030204" pitchFamily="49" charset="0"/>
              </a:rPr>
              <a:t>dfs</a:t>
            </a:r>
            <a:r>
              <a:rPr lang="en-US" altLang="zh-CN" dirty="0">
                <a:latin typeface="Consolas" panose="020B0609020204030204" pitchFamily="49" charset="0"/>
              </a:rPr>
              <a:t>(to, min(</a:t>
            </a:r>
            <a:r>
              <a:rPr lang="en-US" altLang="zh-CN" dirty="0" err="1">
                <a:latin typeface="Consolas" panose="020B0609020204030204" pitchFamily="49" charset="0"/>
              </a:rPr>
              <a:t>vol</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a:latin typeface="Consolas" panose="020B0609020204030204" pitchFamily="49" charset="0"/>
              </a:rPr>
              <a:t>尽可能多地传递流量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c; // </a:t>
            </a:r>
            <a:r>
              <a:rPr lang="zh-CN" altLang="en-US" dirty="0" smtClean="0">
                <a:latin typeface="Consolas" panose="020B0609020204030204" pitchFamily="49" charset="0"/>
              </a:rPr>
              <a:t>当前点的剩余</a:t>
            </a:r>
            <a:r>
              <a:rPr lang="zh-CN" altLang="en-US" dirty="0">
                <a:latin typeface="Consolas" panose="020B0609020204030204" pitchFamily="49" charset="0"/>
              </a:rPr>
              <a:t>流量减少</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].w -= c; // </a:t>
            </a:r>
            <a:r>
              <a:rPr lang="zh-CN" altLang="en-US" dirty="0">
                <a:latin typeface="Consolas" panose="020B0609020204030204" pitchFamily="49" charset="0"/>
              </a:rPr>
              <a:t>更新残余容量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 ^ 1].w += c; // </a:t>
            </a:r>
            <a:r>
              <a:rPr lang="zh-CN" altLang="en-US" dirty="0" smtClean="0">
                <a:latin typeface="Consolas" panose="020B0609020204030204" pitchFamily="49" charset="0"/>
              </a:rPr>
              <a:t>链式</a:t>
            </a:r>
            <a:r>
              <a:rPr lang="zh-CN" altLang="en-US" dirty="0">
                <a:latin typeface="Consolas" panose="020B0609020204030204" pitchFamily="49" charset="0"/>
              </a:rPr>
              <a:t>前向</a:t>
            </a:r>
            <a:r>
              <a:rPr lang="zh-CN" altLang="en-US" dirty="0" smtClean="0">
                <a:latin typeface="Consolas" panose="020B0609020204030204" pitchFamily="49" charset="0"/>
              </a:rPr>
              <a:t>星求</a:t>
            </a:r>
            <a:r>
              <a:rPr lang="zh-CN" altLang="en-US" dirty="0">
                <a:latin typeface="Consolas" panose="020B0609020204030204" pitchFamily="49" charset="0"/>
              </a:rPr>
              <a:t>反向</a:t>
            </a:r>
            <a:r>
              <a:rPr lang="zh-CN" altLang="en-US" dirty="0" smtClean="0">
                <a:latin typeface="Consolas" panose="020B0609020204030204" pitchFamily="49" charset="0"/>
              </a:rPr>
              <a:t>边，注意边表指针的初始化</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flow -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a:latin typeface="Consolas" panose="020B0609020204030204" pitchFamily="49" charset="0"/>
              </a:rPr>
              <a:t>返回传递出去的流量的大小</a:t>
            </a:r>
            <a:endParaRPr lang="zh-CN" altLang="en-US" dirty="0">
              <a:latin typeface="Consolas" panose="020B0609020204030204" pitchFamily="49" charset="0"/>
            </a:endParaRPr>
          </a:p>
          <a:p>
            <a:pPr marL="0" indent="0">
              <a:buNone/>
            </a:pPr>
            <a:r>
              <a:rPr lang="en-US" altLang="zh-CN" dirty="0">
                <a:latin typeface="Consolas" panose="020B0609020204030204" pitchFamily="49" charset="0"/>
              </a:rPr>
              <a:t>}</a:t>
            </a: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算法优化</a:t>
            </a:r>
            <a:endParaRPr lang="zh-CN" altLang="en-US" dirty="0"/>
          </a:p>
        </p:txBody>
      </p:sp>
      <p:sp>
        <p:nvSpPr>
          <p:cNvPr id="3" name="内容占位符 2"/>
          <p:cNvSpPr>
            <a:spLocks noGrp="1"/>
          </p:cNvSpPr>
          <p:nvPr>
            <p:ph idx="1"/>
          </p:nvPr>
        </p:nvSpPr>
        <p:spPr>
          <a:xfrm>
            <a:off x="431371" y="1386348"/>
            <a:ext cx="11416499" cy="4503175"/>
          </a:xfrm>
        </p:spPr>
        <p:txBody>
          <a:bodyPr/>
          <a:lstStyle/>
          <a:p>
            <a:pPr marL="0" indent="0"/>
            <a:r>
              <a:rPr lang="zh-CN" altLang="en-US" dirty="0" smtClean="0"/>
              <a:t>多</a:t>
            </a:r>
            <a:r>
              <a:rPr lang="zh-CN" altLang="en-US" dirty="0"/>
              <a:t>路增广：在某点</a:t>
            </a:r>
            <a:r>
              <a:rPr lang="en-US" altLang="zh-CN" dirty="0"/>
              <a:t>DFS</a:t>
            </a:r>
            <a:r>
              <a:rPr lang="zh-CN" altLang="en-US" dirty="0"/>
              <a:t>找到一条增广路后，如果还剩下多余的流量未用，继续在该点</a:t>
            </a:r>
            <a:r>
              <a:rPr lang="en-US" altLang="zh-CN" dirty="0"/>
              <a:t>DFS</a:t>
            </a:r>
            <a:r>
              <a:rPr lang="zh-CN" altLang="en-US" dirty="0"/>
              <a:t>尝试找到更多增广路</a:t>
            </a:r>
            <a:r>
              <a:rPr lang="zh-CN" altLang="en-US" dirty="0" smtClean="0"/>
              <a:t>。计算流量的方法要调整一下，每次返回该点的阻塞流（容量</a:t>
            </a:r>
            <a:r>
              <a:rPr lang="en-US" altLang="zh-CN" dirty="0" smtClean="0"/>
              <a:t>-</a:t>
            </a:r>
            <a:r>
              <a:rPr lang="zh-CN" altLang="en-US" dirty="0" smtClean="0"/>
              <a:t>空闲量）。</a:t>
            </a:r>
            <a:endParaRPr lang="en-US" altLang="zh-CN" dirty="0" smtClean="0"/>
          </a:p>
          <a:p>
            <a:pPr marL="0" indent="0"/>
            <a:r>
              <a:rPr lang="zh-CN" altLang="en-US" dirty="0"/>
              <a:t>当前弧优化</a:t>
            </a:r>
            <a:r>
              <a:rPr lang="zh-CN" altLang="en-US" dirty="0" smtClean="0"/>
              <a:t>：因为有上面的多路增广，会导致一</a:t>
            </a:r>
            <a:r>
              <a:rPr lang="zh-CN" altLang="en-US" dirty="0"/>
              <a:t>条边增广一次后就不会再次增广了，所以下次增广时不需要再考虑这条边</a:t>
            </a:r>
            <a:r>
              <a:rPr lang="zh-CN" altLang="en-US" dirty="0" smtClean="0"/>
              <a:t>。可以把</a:t>
            </a:r>
            <a:r>
              <a:rPr lang="en-US" altLang="zh-CN" dirty="0"/>
              <a:t>head</a:t>
            </a:r>
            <a:r>
              <a:rPr lang="zh-CN" altLang="en-US" dirty="0"/>
              <a:t>数组复制一份</a:t>
            </a:r>
            <a:r>
              <a:rPr lang="zh-CN" altLang="en-US" dirty="0" smtClean="0"/>
              <a:t>，不断</a:t>
            </a:r>
            <a:r>
              <a:rPr lang="zh-CN" altLang="en-US" dirty="0"/>
              <a:t>更新增广的起点。</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优化的实现</a:t>
            </a:r>
            <a:endParaRPr lang="zh-CN" altLang="en-US" dirty="0"/>
          </a:p>
        </p:txBody>
      </p:sp>
      <p:sp>
        <p:nvSpPr>
          <p:cNvPr id="3" name="内容占位符 2"/>
          <p:cNvSpPr>
            <a:spLocks noGrp="1"/>
          </p:cNvSpPr>
          <p:nvPr>
            <p:ph idx="1"/>
          </p:nvPr>
        </p:nvSpPr>
        <p:spPr/>
        <p:txBody>
          <a:bodyPr>
            <a:normAutofit fontScale="55000" lnSpcReduction="20000"/>
          </a:bodyPr>
          <a:lstStyle/>
          <a:p>
            <a:pPr marL="0" indent="0">
              <a:buNone/>
            </a:pPr>
            <a:r>
              <a:rPr lang="en-US" altLang="zh-CN" dirty="0">
                <a:latin typeface="Consolas" panose="020B0609020204030204" pitchFamily="49" charset="0"/>
              </a:rPr>
              <a:t>inline </a:t>
            </a:r>
            <a:r>
              <a:rPr lang="en-US" altLang="zh-CN" dirty="0" err="1">
                <a:latin typeface="Consolas" panose="020B0609020204030204" pitchFamily="49" charset="0"/>
              </a:rPr>
              <a:t>bool</a:t>
            </a:r>
            <a:r>
              <a:rPr lang="en-US" altLang="zh-CN" dirty="0">
                <a:latin typeface="Consolas" panose="020B0609020204030204" pitchFamily="49" charset="0"/>
              </a:rPr>
              <a:t> </a:t>
            </a:r>
            <a:r>
              <a:rPr lang="en-US" altLang="zh-CN" dirty="0" err="1" smtClean="0">
                <a:latin typeface="Consolas" panose="020B0609020204030204" pitchFamily="49" charset="0"/>
              </a:rPr>
              <a:t>levelgraph</a:t>
            </a:r>
            <a:r>
              <a:rPr lang="en-US" altLang="zh-CN" dirty="0" smtClean="0">
                <a:latin typeface="Consolas" panose="020B0609020204030204" pitchFamily="49" charset="0"/>
              </a:rPr>
              <a:t>(</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err="1" smtClean="0">
                <a:latin typeface="Consolas" panose="020B0609020204030204" pitchFamily="49" charset="0"/>
              </a:rPr>
              <a:t>s,int</a:t>
            </a:r>
            <a:r>
              <a:rPr lang="en-US" altLang="zh-CN" dirty="0" smtClean="0">
                <a:latin typeface="Consolas" panose="020B0609020204030204" pitchFamily="49" charset="0"/>
              </a:rPr>
              <a:t> t) {   // </a:t>
            </a:r>
            <a:r>
              <a:rPr lang="en-US" altLang="zh-CN" dirty="0">
                <a:latin typeface="Consolas" panose="020B0609020204030204" pitchFamily="49" charset="0"/>
              </a:rPr>
              <a:t>BFS</a:t>
            </a:r>
            <a:r>
              <a:rPr lang="zh-CN" altLang="en-US" dirty="0" smtClean="0">
                <a:latin typeface="Consolas" panose="020B0609020204030204" pitchFamily="49" charset="0"/>
              </a:rPr>
              <a:t>分层</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memset</a:t>
            </a:r>
            <a:r>
              <a:rPr lang="en-US" altLang="zh-CN" dirty="0">
                <a:latin typeface="Consolas" panose="020B0609020204030204" pitchFamily="49" charset="0"/>
              </a:rPr>
              <a:t>(lv, -1, </a:t>
            </a:r>
            <a:r>
              <a:rPr lang="en-US" altLang="zh-CN" dirty="0" err="1">
                <a:latin typeface="Consolas" panose="020B0609020204030204" pitchFamily="49" charset="0"/>
              </a:rPr>
              <a:t>sizeof</a:t>
            </a:r>
            <a:r>
              <a:rPr lang="en-US" altLang="zh-CN" dirty="0">
                <a:latin typeface="Consolas" panose="020B0609020204030204" pitchFamily="49" charset="0"/>
              </a:rPr>
              <a:t>(lv</a:t>
            </a:r>
            <a:r>
              <a:rPr lang="en-US" altLang="zh-CN" dirty="0" smtClean="0">
                <a:latin typeface="Consolas" panose="020B0609020204030204" pitchFamily="49" charset="0"/>
              </a:rPr>
              <a:t>));    </a:t>
            </a:r>
            <a:r>
              <a:rPr lang="en-US" altLang="zh-CN" dirty="0">
                <a:latin typeface="Consolas" panose="020B0609020204030204" pitchFamily="49" charset="0"/>
              </a:rPr>
              <a:t>lv[s] = 0</a:t>
            </a:r>
            <a:r>
              <a:rPr lang="en-US" altLang="zh-CN" dirty="0" smtClean="0">
                <a:latin typeface="Consolas" panose="020B0609020204030204" pitchFamily="49" charset="0"/>
              </a:rPr>
              <a:t>;</a:t>
            </a:r>
            <a:endParaRPr lang="en-US" altLang="zh-CN" dirty="0" smtClean="0">
              <a:latin typeface="Consolas" panose="020B0609020204030204" pitchFamily="49" charset="0"/>
            </a:endParaRPr>
          </a:p>
          <a:p>
            <a:pPr marL="0" indent="0">
              <a:buNone/>
            </a:pPr>
            <a:r>
              <a:rPr lang="en-US" altLang="zh-CN" sz="2900" kern="1200" dirty="0" smtClean="0">
                <a:solidFill>
                  <a:srgbClr val="7030A0"/>
                </a:solidFill>
                <a:latin typeface="Consolas" panose="020B0609020204030204" pitchFamily="49" charset="0"/>
                <a:ea typeface="+mn-ea"/>
              </a:rPr>
              <a:t>     </a:t>
            </a:r>
            <a:r>
              <a:rPr lang="en-US" altLang="zh-CN" kern="1200" dirty="0" smtClean="0">
                <a:solidFill>
                  <a:srgbClr val="7030A0"/>
                </a:solidFill>
                <a:latin typeface="Consolas" panose="020B0609020204030204" pitchFamily="49" charset="0"/>
                <a:ea typeface="+mn-ea"/>
              </a:rPr>
              <a:t>cur[s]=head[s];//</a:t>
            </a:r>
            <a:r>
              <a:rPr lang="zh-CN" altLang="en-US" kern="1200" dirty="0" smtClean="0">
                <a:solidFill>
                  <a:srgbClr val="7030A0"/>
                </a:solidFill>
                <a:latin typeface="Consolas" panose="020B0609020204030204" pitchFamily="49" charset="0"/>
                <a:ea typeface="+mn-ea"/>
              </a:rPr>
              <a:t>各结点邻接链表头指针复制还原</a:t>
            </a:r>
            <a:endParaRPr lang="zh-CN" altLang="en-US" kern="1200" dirty="0" smtClean="0">
              <a:solidFill>
                <a:srgbClr val="7030A0"/>
              </a:solidFill>
              <a:latin typeface="+mn-lt"/>
              <a:ea typeface="+mn-ea"/>
            </a:endParaRPr>
          </a:p>
          <a:p>
            <a:pPr marL="0" indent="0">
              <a:buNone/>
            </a:pPr>
            <a:r>
              <a:rPr lang="zh-CN" altLang="en-US" dirty="0" smtClean="0">
                <a:latin typeface="Consolas" panose="020B0609020204030204" pitchFamily="49" charset="0"/>
              </a:rPr>
              <a:t>    </a:t>
            </a:r>
            <a:r>
              <a:rPr lang="en-US" altLang="zh-CN" dirty="0" smtClean="0">
                <a:latin typeface="Consolas" panose="020B0609020204030204" pitchFamily="49" charset="0"/>
              </a:rPr>
              <a:t>queue&lt;</a:t>
            </a:r>
            <a:r>
              <a:rPr lang="en-US" altLang="zh-CN" dirty="0" err="1" smtClean="0">
                <a:latin typeface="Consolas" panose="020B0609020204030204" pitchFamily="49" charset="0"/>
              </a:rPr>
              <a:t>int</a:t>
            </a:r>
            <a:r>
              <a:rPr lang="en-US" altLang="zh-CN" dirty="0" smtClean="0">
                <a:latin typeface="Consolas" panose="020B0609020204030204" pitchFamily="49" charset="0"/>
              </a:rPr>
              <a:t>&gt; q;    </a:t>
            </a:r>
            <a:r>
              <a:rPr lang="en-US" altLang="zh-CN" dirty="0" err="1" smtClean="0">
                <a:latin typeface="Consolas" panose="020B0609020204030204" pitchFamily="49" charset="0"/>
              </a:rPr>
              <a:t>q.push</a:t>
            </a:r>
            <a:r>
              <a:rPr lang="en-US" altLang="zh-CN" dirty="0" smtClean="0">
                <a:latin typeface="Consolas" panose="020B0609020204030204" pitchFamily="49" charset="0"/>
              </a:rPr>
              <a:t>(s);</a:t>
            </a:r>
            <a:endParaRPr lang="en-US" altLang="zh-CN" dirty="0" smtClean="0">
              <a:latin typeface="Consolas" panose="020B0609020204030204" pitchFamily="49" charset="0"/>
            </a:endParaRPr>
          </a:p>
          <a:p>
            <a:pPr marL="0" indent="0">
              <a:buNone/>
            </a:pPr>
            <a:r>
              <a:rPr lang="en-US" altLang="zh-CN" dirty="0" smtClean="0">
                <a:latin typeface="Consolas" panose="020B0609020204030204" pitchFamily="49" charset="0"/>
              </a:rPr>
              <a:t>    </a:t>
            </a:r>
            <a:r>
              <a:rPr lang="en-US" altLang="zh-CN" dirty="0">
                <a:latin typeface="Consolas" panose="020B0609020204030204" pitchFamily="49" charset="0"/>
              </a:rPr>
              <a:t>while (!</a:t>
            </a:r>
            <a:r>
              <a:rPr lang="en-US" altLang="zh-CN" dirty="0" err="1">
                <a:latin typeface="Consolas" panose="020B0609020204030204" pitchFamily="49" charset="0"/>
              </a:rPr>
              <a:t>q.empty</a:t>
            </a:r>
            <a:r>
              <a:rPr lang="en-US" altLang="zh-CN" dirty="0" smtClean="0">
                <a:latin typeface="Consolas" panose="020B0609020204030204" pitchFamily="49" charset="0"/>
              </a:rPr>
              <a:t>())  {//</a:t>
            </a:r>
            <a:r>
              <a:rPr lang="zh-CN" altLang="en-US" dirty="0" smtClean="0">
                <a:latin typeface="Consolas" panose="020B0609020204030204" pitchFamily="49" charset="0"/>
              </a:rPr>
              <a:t>广搜求当前分层图</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p = </a:t>
            </a:r>
            <a:r>
              <a:rPr lang="en-US" altLang="zh-CN" dirty="0" err="1">
                <a:latin typeface="Consolas" panose="020B0609020204030204" pitchFamily="49" charset="0"/>
              </a:rPr>
              <a:t>q.front</a:t>
            </a:r>
            <a:r>
              <a:rPr lang="en-US" altLang="zh-CN" dirty="0" smtClean="0">
                <a:latin typeface="Consolas" panose="020B0609020204030204" pitchFamily="49" charset="0"/>
              </a:rPr>
              <a:t>();        </a:t>
            </a:r>
            <a:r>
              <a:rPr lang="en-US" altLang="zh-CN" dirty="0" err="1">
                <a:latin typeface="Consolas" panose="020B0609020204030204" pitchFamily="49" charset="0"/>
              </a:rPr>
              <a:t>q.pop</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head[p]; </a:t>
            </a:r>
            <a:r>
              <a:rPr lang="en-US" altLang="zh-CN" dirty="0" err="1" smtClean="0">
                <a:latin typeface="Consolas" panose="020B0609020204030204" pitchFamily="49" charset="0"/>
              </a:rPr>
              <a:t>eg</a:t>
            </a:r>
            <a:r>
              <a:rPr lang="en-US" altLang="zh-CN" dirty="0" smtClean="0">
                <a:latin typeface="Consolas" panose="020B0609020204030204" pitchFamily="49" charset="0"/>
              </a:rPr>
              <a:t>!=-</a:t>
            </a:r>
            <a:r>
              <a:rPr lang="en-US" altLang="zh-CN" dirty="0">
                <a:latin typeface="Consolas" panose="020B0609020204030204" pitchFamily="49" charset="0"/>
              </a:rPr>
              <a:t>1;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to = edges[</a:t>
            </a:r>
            <a:r>
              <a:rPr lang="en-US" altLang="zh-CN" dirty="0" err="1">
                <a:latin typeface="Consolas" panose="020B0609020204030204" pitchFamily="49" charset="0"/>
              </a:rPr>
              <a:t>eg</a:t>
            </a:r>
            <a:r>
              <a:rPr lang="en-US" altLang="zh-CN" dirty="0">
                <a:latin typeface="Consolas" panose="020B0609020204030204" pitchFamily="49" charset="0"/>
              </a:rPr>
              <a:t>].to, </a:t>
            </a:r>
            <a:r>
              <a:rPr lang="en-US" altLang="zh-CN" dirty="0" err="1">
                <a:latin typeface="Consolas" panose="020B0609020204030204" pitchFamily="49" charset="0"/>
              </a:rPr>
              <a:t>vol</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a:t>
            </a:r>
            <a:r>
              <a:rPr lang="en-US" altLang="zh-CN" dirty="0" err="1">
                <a:latin typeface="Consolas" panose="020B0609020204030204" pitchFamily="49" charset="0"/>
              </a:rPr>
              <a:t>vol</a:t>
            </a:r>
            <a:r>
              <a:rPr lang="en-US" altLang="zh-CN" dirty="0">
                <a:latin typeface="Consolas" panose="020B0609020204030204" pitchFamily="49" charset="0"/>
              </a:rPr>
              <a:t> &gt; 0 &amp;&amp; lv[to] == -1)</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lv[to] = lv[p] + 1, </a:t>
            </a:r>
            <a:r>
              <a:rPr lang="en-US" altLang="zh-CN" dirty="0" err="1">
                <a:latin typeface="Consolas" panose="020B0609020204030204" pitchFamily="49" charset="0"/>
              </a:rPr>
              <a:t>q.push</a:t>
            </a:r>
            <a:r>
              <a:rPr lang="en-US" altLang="zh-CN" dirty="0">
                <a:latin typeface="Consolas" panose="020B0609020204030204" pitchFamily="49" charset="0"/>
              </a:rPr>
              <a:t>(to</a:t>
            </a:r>
            <a:r>
              <a:rPr lang="en-US" altLang="zh-CN" dirty="0" smtClean="0">
                <a:latin typeface="Consolas" panose="020B0609020204030204" pitchFamily="49" charset="0"/>
              </a:rPr>
              <a:t>);</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a:t>
            </a:r>
            <a:r>
              <a:rPr lang="en-US" altLang="zh-CN" kern="1200" dirty="0">
                <a:solidFill>
                  <a:srgbClr val="7030A0"/>
                </a:solidFill>
                <a:latin typeface="Consolas" panose="020B0609020204030204" pitchFamily="49" charset="0"/>
                <a:ea typeface="+mn-ea"/>
              </a:rPr>
              <a:t>cur[to]=head[to]; </a:t>
            </a:r>
            <a:r>
              <a:rPr lang="en-US" altLang="zh-CN" kern="1200" dirty="0" smtClean="0">
                <a:solidFill>
                  <a:srgbClr val="7030A0"/>
                </a:solidFill>
                <a:latin typeface="Consolas" panose="020B0609020204030204" pitchFamily="49" charset="0"/>
                <a:ea typeface="+mn-ea"/>
              </a:rPr>
              <a:t>//</a:t>
            </a:r>
            <a:r>
              <a:rPr lang="zh-CN" altLang="en-US" kern="1200" dirty="0">
                <a:solidFill>
                  <a:srgbClr val="7030A0"/>
                </a:solidFill>
                <a:latin typeface="Consolas" panose="020B0609020204030204" pitchFamily="49" charset="0"/>
                <a:ea typeface="+mn-ea"/>
              </a:rPr>
              <a:t>各结点邻接链表头指针复制</a:t>
            </a:r>
            <a:r>
              <a:rPr lang="zh-CN" altLang="en-US" kern="1200" dirty="0" smtClean="0">
                <a:solidFill>
                  <a:srgbClr val="7030A0"/>
                </a:solidFill>
                <a:latin typeface="Consolas" panose="020B0609020204030204" pitchFamily="49" charset="0"/>
                <a:ea typeface="+mn-ea"/>
              </a:rPr>
              <a:t>还原</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lv[t] != -1; // </a:t>
            </a:r>
            <a:r>
              <a:rPr lang="zh-CN" altLang="en-US" dirty="0">
                <a:latin typeface="Consolas" panose="020B0609020204030204" pitchFamily="49" charset="0"/>
              </a:rPr>
              <a:t>如果汇点未访问过说明已经无法达到汇点，此时返回</a:t>
            </a:r>
            <a:r>
              <a:rPr lang="en-US" altLang="zh-CN" dirty="0">
                <a:latin typeface="Consolas" panose="020B0609020204030204" pitchFamily="49" charset="0"/>
              </a:rPr>
              <a:t>false</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在分层图中找阻塞流</a:t>
            </a:r>
            <a:endParaRPr lang="zh-CN" altLang="en-US" dirty="0"/>
          </a:p>
        </p:txBody>
      </p:sp>
      <p:sp>
        <p:nvSpPr>
          <p:cNvPr id="3" name="内容占位符 2"/>
          <p:cNvSpPr>
            <a:spLocks noGrp="1"/>
          </p:cNvSpPr>
          <p:nvPr>
            <p:ph idx="1"/>
          </p:nvPr>
        </p:nvSpPr>
        <p:spPr>
          <a:xfrm>
            <a:off x="431165" y="1196975"/>
            <a:ext cx="11503025" cy="5092065"/>
          </a:xfrm>
        </p:spPr>
        <p:txBody>
          <a:bodyPr>
            <a:normAutofit fontScale="55000" lnSpcReduction="20000"/>
          </a:bodyPr>
          <a:lstStyle/>
          <a:p>
            <a:pPr marL="0" indent="0">
              <a:buNone/>
            </a:pP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smtClean="0">
                <a:latin typeface="Consolas" panose="020B0609020204030204" pitchFamily="49" charset="0"/>
              </a:rPr>
              <a:t>dinic_dfs</a:t>
            </a:r>
            <a:r>
              <a:rPr lang="en-US" altLang="zh-CN" dirty="0" smtClean="0">
                <a:latin typeface="Consolas" panose="020B0609020204030204" pitchFamily="49" charset="0"/>
              </a:rPr>
              <a:t>(</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a:latin typeface="Consolas" panose="020B0609020204030204" pitchFamily="49" charset="0"/>
              </a:rPr>
              <a:t>p = s, </a:t>
            </a:r>
            <a:r>
              <a:rPr lang="en-US" altLang="zh-CN" dirty="0" err="1">
                <a:latin typeface="Consolas" panose="020B0609020204030204" pitchFamily="49" charset="0"/>
              </a:rPr>
              <a:t>int</a:t>
            </a:r>
            <a:r>
              <a:rPr lang="en-US" altLang="zh-CN" dirty="0">
                <a:latin typeface="Consolas" panose="020B0609020204030204" pitchFamily="49" charset="0"/>
              </a:rPr>
              <a:t> flow = INF</a:t>
            </a:r>
            <a:r>
              <a:rPr lang="en-US" altLang="zh-CN" dirty="0" smtClean="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(p == t</a:t>
            </a:r>
            <a:r>
              <a:rPr lang="en-US" altLang="zh-CN" dirty="0" smtClean="0">
                <a:latin typeface="Consolas" panose="020B0609020204030204" pitchFamily="49" charset="0"/>
              </a:rPr>
              <a:t>)     </a:t>
            </a:r>
            <a:r>
              <a:rPr lang="en-US" altLang="zh-CN" dirty="0">
                <a:latin typeface="Consolas" panose="020B0609020204030204" pitchFamily="49" charset="0"/>
              </a:rPr>
              <a:t>return flow;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flow; // </a:t>
            </a:r>
            <a:r>
              <a:rPr lang="zh-CN" altLang="en-US" dirty="0">
                <a:latin typeface="Consolas" panose="020B0609020204030204" pitchFamily="49" charset="0"/>
              </a:rPr>
              <a:t>剩余的流量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smtClean="0">
                <a:solidFill>
                  <a:srgbClr val="7030A0"/>
                </a:solidFill>
                <a:latin typeface="Consolas" panose="020B0609020204030204" pitchFamily="49" charset="0"/>
              </a:rPr>
              <a:t>eg</a:t>
            </a:r>
            <a:r>
              <a:rPr lang="en-US" altLang="zh-CN" dirty="0" smtClean="0">
                <a:solidFill>
                  <a:srgbClr val="7030A0"/>
                </a:solidFill>
                <a:latin typeface="Consolas" panose="020B0609020204030204" pitchFamily="49" charset="0"/>
              </a:rPr>
              <a:t>=cur[p</a:t>
            </a:r>
            <a:r>
              <a:rPr lang="en-US" altLang="zh-CN" dirty="0">
                <a:solidFill>
                  <a:srgbClr val="7030A0"/>
                </a:solidFill>
                <a:latin typeface="Consolas" panose="020B0609020204030204" pitchFamily="49" charset="0"/>
              </a:rPr>
              <a:t>];</a:t>
            </a:r>
            <a:r>
              <a:rPr lang="en-US" altLang="zh-CN" dirty="0">
                <a:latin typeface="Consolas" panose="020B0609020204030204" pitchFamily="49" charset="0"/>
              </a:rPr>
              <a:t> </a:t>
            </a:r>
            <a:r>
              <a:rPr lang="en-US" altLang="zh-CN" dirty="0" err="1" smtClean="0">
                <a:latin typeface="Consolas" panose="020B0609020204030204" pitchFamily="49" charset="0"/>
              </a:rPr>
              <a:t>eg</a:t>
            </a:r>
            <a:r>
              <a:rPr lang="en-US" altLang="zh-CN" dirty="0" smtClean="0">
                <a:latin typeface="Consolas" panose="020B0609020204030204" pitchFamily="49" charset="0"/>
              </a:rPr>
              <a:t>!=-1 </a:t>
            </a:r>
            <a:r>
              <a:rPr lang="en-US" altLang="zh-CN" dirty="0">
                <a:latin typeface="Consolas" panose="020B0609020204030204" pitchFamily="49" charset="0"/>
              </a:rPr>
              <a:t>&amp;&amp; </a:t>
            </a:r>
            <a:r>
              <a:rPr lang="en-US" altLang="zh-CN" dirty="0" err="1">
                <a:latin typeface="Consolas" panose="020B0609020204030204" pitchFamily="49" charset="0"/>
              </a:rPr>
              <a:t>rmn</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endParaRPr lang="zh-CN" altLang="en-US" dirty="0">
              <a:latin typeface="Consolas" panose="020B0609020204030204" pitchFamily="49" charset="0"/>
            </a:endParaRPr>
          </a:p>
          <a:p>
            <a:pPr marL="0" indent="0">
              <a:buNone/>
            </a:pPr>
            <a:r>
              <a:rPr lang="en-US" altLang="zh-CN" dirty="0" smtClean="0">
                <a:latin typeface="Consolas" panose="020B0609020204030204" pitchFamily="49" charset="0"/>
              </a:rPr>
              <a:t>        </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a:latin typeface="Consolas" panose="020B0609020204030204" pitchFamily="49" charset="0"/>
              </a:rPr>
              <a:t>to = edges[</a:t>
            </a:r>
            <a:r>
              <a:rPr lang="en-US" altLang="zh-CN" dirty="0" err="1">
                <a:latin typeface="Consolas" panose="020B0609020204030204" pitchFamily="49" charset="0"/>
              </a:rPr>
              <a:t>eg</a:t>
            </a:r>
            <a:r>
              <a:rPr lang="en-US" altLang="zh-CN" dirty="0">
                <a:latin typeface="Consolas" panose="020B0609020204030204" pitchFamily="49" charset="0"/>
              </a:rPr>
              <a:t>].to, </a:t>
            </a:r>
            <a:r>
              <a:rPr lang="en-US" altLang="zh-CN" dirty="0" err="1">
                <a:latin typeface="Consolas" panose="020B0609020204030204" pitchFamily="49" charset="0"/>
              </a:rPr>
              <a:t>vol</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a:t>
            </a:r>
            <a:r>
              <a:rPr lang="en-US" altLang="zh-CN" dirty="0" err="1">
                <a:latin typeface="Consolas" panose="020B0609020204030204" pitchFamily="49" charset="0"/>
              </a:rPr>
              <a:t>vol</a:t>
            </a:r>
            <a:r>
              <a:rPr lang="en-US" altLang="zh-CN" dirty="0">
                <a:latin typeface="Consolas" panose="020B0609020204030204" pitchFamily="49" charset="0"/>
              </a:rPr>
              <a:t> &gt; 0 &amp;&amp; lv[to] == lv[p] + 1</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r>
              <a:rPr lang="en-US" altLang="zh-CN" dirty="0">
                <a:latin typeface="Consolas" panose="020B0609020204030204" pitchFamily="49" charset="0"/>
              </a:rPr>
              <a:t>// </a:t>
            </a:r>
            <a:r>
              <a:rPr lang="zh-CN" altLang="en-US" dirty="0">
                <a:latin typeface="Consolas" panose="020B0609020204030204" pitchFamily="49" charset="0"/>
              </a:rPr>
              <a:t>往层数高的方向增广</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smtClean="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c = </a:t>
            </a:r>
            <a:r>
              <a:rPr lang="en-US" altLang="zh-CN" dirty="0" err="1">
                <a:latin typeface="Consolas" panose="020B0609020204030204" pitchFamily="49" charset="0"/>
              </a:rPr>
              <a:t>dfs</a:t>
            </a:r>
            <a:r>
              <a:rPr lang="en-US" altLang="zh-CN" dirty="0">
                <a:latin typeface="Consolas" panose="020B0609020204030204" pitchFamily="49" charset="0"/>
              </a:rPr>
              <a:t>(to, min(</a:t>
            </a:r>
            <a:r>
              <a:rPr lang="en-US" altLang="zh-CN" dirty="0" err="1">
                <a:latin typeface="Consolas" panose="020B0609020204030204" pitchFamily="49" charset="0"/>
              </a:rPr>
              <a:t>vol</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smtClean="0">
                <a:latin typeface="Consolas" panose="020B0609020204030204" pitchFamily="49" charset="0"/>
              </a:rPr>
              <a:t>从当前弧尽可能</a:t>
            </a:r>
            <a:r>
              <a:rPr lang="zh-CN" altLang="en-US" dirty="0">
                <a:latin typeface="Consolas" panose="020B0609020204030204" pitchFamily="49" charset="0"/>
              </a:rPr>
              <a:t>多地传递流量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c; // </a:t>
            </a:r>
            <a:r>
              <a:rPr lang="zh-CN" altLang="en-US" dirty="0">
                <a:latin typeface="Consolas" panose="020B0609020204030204" pitchFamily="49" charset="0"/>
              </a:rPr>
              <a:t>剩余流量减少</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].w -= c; // </a:t>
            </a:r>
            <a:r>
              <a:rPr lang="zh-CN" altLang="en-US" dirty="0">
                <a:latin typeface="Consolas" panose="020B0609020204030204" pitchFamily="49" charset="0"/>
              </a:rPr>
              <a:t>更新残余容量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 ^ 1].w += c; // </a:t>
            </a:r>
            <a:r>
              <a:rPr lang="zh-CN" altLang="en-US" dirty="0" smtClean="0">
                <a:latin typeface="Consolas" panose="020B0609020204030204" pitchFamily="49" charset="0"/>
              </a:rPr>
              <a:t>链式</a:t>
            </a:r>
            <a:r>
              <a:rPr lang="zh-CN" altLang="en-US" dirty="0">
                <a:latin typeface="Consolas" panose="020B0609020204030204" pitchFamily="49" charset="0"/>
              </a:rPr>
              <a:t>前向</a:t>
            </a:r>
            <a:r>
              <a:rPr lang="zh-CN" altLang="en-US" dirty="0" smtClean="0">
                <a:latin typeface="Consolas" panose="020B0609020204030204" pitchFamily="49" charset="0"/>
              </a:rPr>
              <a:t>星求</a:t>
            </a:r>
            <a:r>
              <a:rPr lang="zh-CN" altLang="en-US" dirty="0">
                <a:latin typeface="Consolas" panose="020B0609020204030204" pitchFamily="49" charset="0"/>
              </a:rPr>
              <a:t>反向</a:t>
            </a:r>
            <a:r>
              <a:rPr lang="zh-CN" altLang="en-US" dirty="0" smtClean="0">
                <a:latin typeface="Consolas" panose="020B0609020204030204" pitchFamily="49" charset="0"/>
              </a:rPr>
              <a:t>边，注意边表指针的初始化</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a:t>
            </a:r>
            <a:r>
              <a:rPr lang="en-US" altLang="zh-CN" sz="4400" kern="1200" dirty="0">
                <a:solidFill>
                  <a:srgbClr val="7030A0"/>
                </a:solidFill>
                <a:latin typeface="+mn-lt"/>
                <a:ea typeface="+mn-ea"/>
              </a:rPr>
              <a:t>cur[p]=edges[eg].next; </a:t>
            </a:r>
            <a:r>
              <a:rPr lang="en-US" altLang="zh-CN" sz="3300" kern="1200" dirty="0">
                <a:solidFill>
                  <a:srgbClr val="7030A0"/>
                </a:solidFill>
                <a:latin typeface="+mn-lt"/>
                <a:ea typeface="+mn-ea"/>
              </a:rPr>
              <a:t>//</a:t>
            </a:r>
            <a:r>
              <a:rPr lang="en-US" altLang="zh-CN" sz="2500" kern="1200" dirty="0">
                <a:solidFill>
                  <a:srgbClr val="7030A0"/>
                </a:solidFill>
                <a:latin typeface="+mn-lt"/>
                <a:ea typeface="+mn-ea"/>
              </a:rPr>
              <a:t> </a:t>
            </a:r>
            <a:r>
              <a:rPr lang="zh-CN" altLang="en-US" sz="2500" kern="1200" dirty="0" smtClean="0">
                <a:solidFill>
                  <a:srgbClr val="7030A0"/>
                </a:solidFill>
                <a:latin typeface="+mn-lt"/>
                <a:ea typeface="+mn-ea"/>
              </a:rPr>
              <a:t>链头指针后移，</a:t>
            </a:r>
            <a:r>
              <a:rPr lang="zh-CN" altLang="en-US" sz="2500" kern="1200" dirty="0">
                <a:solidFill>
                  <a:srgbClr val="7030A0"/>
                </a:solidFill>
                <a:latin typeface="+mn-lt"/>
                <a:ea typeface="+mn-ea"/>
              </a:rPr>
              <a:t>从</a:t>
            </a:r>
            <a:r>
              <a:rPr lang="en-US" altLang="zh-CN" sz="2500" kern="1200" dirty="0">
                <a:solidFill>
                  <a:srgbClr val="7030A0"/>
                </a:solidFill>
                <a:latin typeface="+mn-lt"/>
                <a:ea typeface="+mn-ea"/>
              </a:rPr>
              <a:t>to</a:t>
            </a:r>
            <a:r>
              <a:rPr lang="zh-CN" altLang="en-US" sz="2500" kern="1200" dirty="0">
                <a:solidFill>
                  <a:srgbClr val="7030A0"/>
                </a:solidFill>
                <a:latin typeface="+mn-lt"/>
                <a:ea typeface="+mn-ea"/>
              </a:rPr>
              <a:t>出发到汇点的路径已达到流量饱和，无利用</a:t>
            </a:r>
            <a:r>
              <a:rPr lang="zh-CN" altLang="en-US" sz="2500" kern="1200" dirty="0" smtClean="0">
                <a:solidFill>
                  <a:srgbClr val="7030A0"/>
                </a:solidFill>
                <a:latin typeface="+mn-lt"/>
                <a:ea typeface="+mn-ea"/>
              </a:rPr>
              <a:t>价值</a:t>
            </a:r>
            <a:endParaRPr lang="zh-CN" altLang="en-US" sz="2500"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flow -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a:latin typeface="Consolas" panose="020B0609020204030204" pitchFamily="49" charset="0"/>
              </a:rPr>
              <a:t>返回传递出去的流量的大小</a:t>
            </a:r>
            <a:endParaRPr lang="zh-CN" altLang="en-US" dirty="0">
              <a:latin typeface="Consolas" panose="020B0609020204030204" pitchFamily="49" charset="0"/>
            </a:endParaRPr>
          </a:p>
          <a:p>
            <a:pPr marL="0" indent="0">
              <a:buNone/>
            </a:pPr>
            <a:r>
              <a:rPr lang="en-US" altLang="zh-CN" dirty="0">
                <a:latin typeface="Consolas" panose="020B0609020204030204" pitchFamily="49" charset="0"/>
              </a:rPr>
              <a:t>}</a:t>
            </a: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5" y="1986737"/>
            <a:ext cx="425925"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flipV="1">
            <a:off x="7086755" y="2171403"/>
            <a:ext cx="1339710" cy="43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4979019" y="2737921"/>
            <a:ext cx="826750" cy="369332"/>
          </a:xfrm>
          <a:prstGeom prst="rect">
            <a:avLst/>
          </a:prstGeom>
          <a:noFill/>
        </p:spPr>
        <p:txBody>
          <a:bodyPr wrap="square" rtlCol="0">
            <a:spAutoFit/>
          </a:bodyPr>
          <a:lstStyle/>
          <a:p>
            <a:r>
              <a:rPr lang="en-US" altLang="zh-CN" dirty="0" smtClean="0">
                <a:solidFill>
                  <a:srgbClr val="7030A0"/>
                </a:solidFill>
              </a:rPr>
              <a:t>15/20</a:t>
            </a:r>
            <a:endParaRPr lang="zh-CN" altLang="en-US" dirty="0">
              <a:solidFill>
                <a:srgbClr val="7030A0"/>
              </a:solidFill>
            </a:endParaRPr>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6" name="文本框 45"/>
          <p:cNvSpPr txBox="1"/>
          <p:nvPr/>
        </p:nvSpPr>
        <p:spPr>
          <a:xfrm>
            <a:off x="7644386" y="1875198"/>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119848" y="2730952"/>
            <a:ext cx="789641" cy="369332"/>
          </a:xfrm>
          <a:prstGeom prst="rect">
            <a:avLst/>
          </a:prstGeom>
          <a:noFill/>
        </p:spPr>
        <p:txBody>
          <a:bodyPr wrap="square" rtlCol="0">
            <a:spAutoFit/>
          </a:bodyPr>
          <a:lstStyle/>
          <a:p>
            <a:r>
              <a:rPr lang="en-US" altLang="zh-CN" dirty="0" smtClean="0">
                <a:solidFill>
                  <a:srgbClr val="7030A0"/>
                </a:solidFill>
              </a:rPr>
              <a:t>5/10</a:t>
            </a:r>
            <a:endParaRPr lang="zh-CN" altLang="en-US" dirty="0">
              <a:solidFill>
                <a:srgbClr val="7030A0"/>
              </a:solidFill>
            </a:endParaRPr>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7" name="文本框 6"/>
          <p:cNvSpPr txBox="1"/>
          <p:nvPr/>
        </p:nvSpPr>
        <p:spPr>
          <a:xfrm>
            <a:off x="2408904" y="5024285"/>
            <a:ext cx="442452" cy="369332"/>
          </a:xfrm>
          <a:prstGeom prst="rect">
            <a:avLst/>
          </a:prstGeom>
          <a:noFill/>
        </p:spPr>
        <p:txBody>
          <a:bodyPr wrap="square" rtlCol="0">
            <a:spAutoFit/>
          </a:bodyPr>
          <a:lstStyle/>
          <a:p>
            <a:r>
              <a:rPr lang="en-US" altLang="zh-CN" dirty="0" smtClean="0"/>
              <a:t>5</a:t>
            </a:r>
            <a:endParaRPr lang="zh-CN" altLang="en-US" dirty="0"/>
          </a:p>
        </p:txBody>
      </p:sp>
      <p:sp>
        <p:nvSpPr>
          <p:cNvPr id="49" name="文本框 48"/>
          <p:cNvSpPr txBox="1"/>
          <p:nvPr/>
        </p:nvSpPr>
        <p:spPr>
          <a:xfrm>
            <a:off x="990829" y="5534543"/>
            <a:ext cx="5535892"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v3v4v7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4</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3"/>
                                        </p:tgtEl>
                                        <p:attrNameLst>
                                          <p:attrName>stroke.color</p:attrName>
                                        </p:attrNameLst>
                                      </p:cBhvr>
                                      <p:to>
                                        <a:srgbClr val="00B0F0"/>
                                      </p:to>
                                    </p:animClr>
                                    <p:set>
                                      <p:cBhvr>
                                        <p:cTn id="7" dur="250" fill="hold"/>
                                        <p:tgtEl>
                                          <p:spTgt spid="23"/>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7"/>
                                        </p:tgtEl>
                                        <p:attrNameLst>
                                          <p:attrName>stroke.color</p:attrName>
                                        </p:attrNameLst>
                                      </p:cBhvr>
                                      <p:to>
                                        <a:srgbClr val="00B0F0"/>
                                      </p:to>
                                    </p:animClr>
                                    <p:set>
                                      <p:cBhvr>
                                        <p:cTn id="11" dur="250" fill="hold"/>
                                        <p:tgtEl>
                                          <p:spTgt spid="27"/>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31"/>
                                        </p:tgtEl>
                                        <p:attrNameLst>
                                          <p:attrName>stroke.color</p:attrName>
                                        </p:attrNameLst>
                                      </p:cBhvr>
                                      <p:to>
                                        <a:srgbClr val="00B0F0"/>
                                      </p:to>
                                    </p:animClr>
                                    <p:set>
                                      <p:cBhvr>
                                        <p:cTn id="15" dur="250" fill="hold"/>
                                        <p:tgtEl>
                                          <p:spTgt spid="31"/>
                                        </p:tgtEl>
                                        <p:attrNameLst>
                                          <p:attrName>stroke.on</p:attrName>
                                        </p:attrNameLst>
                                      </p:cBhvr>
                                      <p:to>
                                        <p:strVal val="true"/>
                                      </p:to>
                                    </p:se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在分层图中找阻塞流</a:t>
            </a:r>
            <a:endParaRPr lang="zh-CN" altLang="en-US" dirty="0"/>
          </a:p>
        </p:txBody>
      </p:sp>
      <p:sp>
        <p:nvSpPr>
          <p:cNvPr id="3" name="内容占位符 2"/>
          <p:cNvSpPr>
            <a:spLocks noGrp="1"/>
          </p:cNvSpPr>
          <p:nvPr>
            <p:ph idx="1"/>
          </p:nvPr>
        </p:nvSpPr>
        <p:spPr/>
        <p:txBody>
          <a:bodyPr>
            <a:normAutofit fontScale="55000" lnSpcReduction="20000"/>
          </a:bodyPr>
          <a:lstStyle/>
          <a:p>
            <a:pPr marL="0" indent="0">
              <a:buNone/>
            </a:pP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smtClean="0">
                <a:latin typeface="Consolas" panose="020B0609020204030204" pitchFamily="49" charset="0"/>
              </a:rPr>
              <a:t>dinic_dfs</a:t>
            </a:r>
            <a:r>
              <a:rPr lang="en-US" altLang="zh-CN" dirty="0" smtClean="0">
                <a:latin typeface="Consolas" panose="020B0609020204030204" pitchFamily="49" charset="0"/>
              </a:rPr>
              <a:t>(</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a:latin typeface="Consolas" panose="020B0609020204030204" pitchFamily="49" charset="0"/>
              </a:rPr>
              <a:t>p = s, </a:t>
            </a:r>
            <a:r>
              <a:rPr lang="en-US" altLang="zh-CN" dirty="0" err="1">
                <a:latin typeface="Consolas" panose="020B0609020204030204" pitchFamily="49" charset="0"/>
              </a:rPr>
              <a:t>int</a:t>
            </a:r>
            <a:r>
              <a:rPr lang="en-US" altLang="zh-CN" dirty="0">
                <a:latin typeface="Consolas" panose="020B0609020204030204" pitchFamily="49" charset="0"/>
              </a:rPr>
              <a:t> flow = INF</a:t>
            </a:r>
            <a:r>
              <a:rPr lang="en-US" altLang="zh-CN" dirty="0" smtClean="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(p == t</a:t>
            </a:r>
            <a:r>
              <a:rPr lang="en-US" altLang="zh-CN" dirty="0" smtClean="0">
                <a:latin typeface="Consolas" panose="020B0609020204030204" pitchFamily="49" charset="0"/>
              </a:rPr>
              <a:t>)     </a:t>
            </a:r>
            <a:r>
              <a:rPr lang="en-US" altLang="zh-CN" dirty="0">
                <a:latin typeface="Consolas" panose="020B0609020204030204" pitchFamily="49" charset="0"/>
              </a:rPr>
              <a:t>return flow;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flow; // </a:t>
            </a:r>
            <a:r>
              <a:rPr lang="zh-CN" altLang="en-US" dirty="0">
                <a:latin typeface="Consolas" panose="020B0609020204030204" pitchFamily="49" charset="0"/>
              </a:rPr>
              <a:t>剩余的流量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for (</a:t>
            </a:r>
            <a:r>
              <a:rPr lang="en-US" altLang="zh-CN" dirty="0" err="1">
                <a:latin typeface="Consolas" panose="020B0609020204030204" pitchFamily="49" charset="0"/>
              </a:rPr>
              <a:t>int</a:t>
            </a:r>
            <a:r>
              <a:rPr lang="en-US" altLang="zh-CN" dirty="0">
                <a:latin typeface="Consolas" panose="020B0609020204030204" pitchFamily="49" charset="0"/>
              </a:rPr>
              <a:t> </a:t>
            </a:r>
            <a:r>
              <a:rPr lang="en-US" altLang="zh-CN" dirty="0" err="1" smtClean="0">
                <a:latin typeface="Consolas" panose="020B0609020204030204" pitchFamily="49" charset="0"/>
              </a:rPr>
              <a:t>eg</a:t>
            </a:r>
            <a:r>
              <a:rPr lang="en-US" altLang="zh-CN" dirty="0" smtClean="0">
                <a:latin typeface="Consolas" panose="020B0609020204030204" pitchFamily="49" charset="0"/>
              </a:rPr>
              <a:t>=head[p</a:t>
            </a:r>
            <a:r>
              <a:rPr lang="en-US" altLang="zh-CN" dirty="0">
                <a:latin typeface="Consolas" panose="020B0609020204030204" pitchFamily="49" charset="0"/>
              </a:rPr>
              <a:t>]; </a:t>
            </a:r>
            <a:r>
              <a:rPr lang="en-US" altLang="zh-CN" dirty="0" err="1" smtClean="0">
                <a:latin typeface="Consolas" panose="020B0609020204030204" pitchFamily="49" charset="0"/>
              </a:rPr>
              <a:t>eg</a:t>
            </a:r>
            <a:r>
              <a:rPr lang="en-US" altLang="zh-CN" dirty="0" smtClean="0">
                <a:latin typeface="Consolas" panose="020B0609020204030204" pitchFamily="49" charset="0"/>
              </a:rPr>
              <a:t>!=-1 </a:t>
            </a:r>
            <a:r>
              <a:rPr lang="en-US" altLang="zh-CN" dirty="0">
                <a:latin typeface="Consolas" panose="020B0609020204030204" pitchFamily="49" charset="0"/>
              </a:rPr>
              <a:t>&amp;&amp; </a:t>
            </a:r>
            <a:r>
              <a:rPr lang="en-US" altLang="zh-CN" dirty="0" err="1">
                <a:latin typeface="Consolas" panose="020B0609020204030204" pitchFamily="49" charset="0"/>
              </a:rPr>
              <a:t>rmn</a:t>
            </a:r>
            <a:r>
              <a:rPr lang="en-US" altLang="zh-CN" dirty="0">
                <a:latin typeface="Consolas" panose="020B0609020204030204" pitchFamily="49" charset="0"/>
              </a:rPr>
              <a:t>; </a:t>
            </a:r>
            <a:r>
              <a:rPr lang="en-US" altLang="zh-CN" dirty="0" err="1">
                <a:latin typeface="Consolas" panose="020B0609020204030204" pitchFamily="49" charset="0"/>
              </a:rPr>
              <a:t>eg</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].next</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endParaRPr lang="zh-CN" altLang="en-US" dirty="0">
              <a:latin typeface="Consolas" panose="020B0609020204030204" pitchFamily="49" charset="0"/>
            </a:endParaRPr>
          </a:p>
          <a:p>
            <a:pPr marL="0" indent="0">
              <a:buNone/>
            </a:pPr>
            <a:r>
              <a:rPr lang="en-US" altLang="zh-CN" dirty="0" smtClean="0">
                <a:latin typeface="Consolas" panose="020B0609020204030204" pitchFamily="49" charset="0"/>
              </a:rPr>
              <a:t>        </a:t>
            </a:r>
            <a:r>
              <a:rPr lang="en-US" altLang="zh-CN" dirty="0" err="1" smtClean="0">
                <a:latin typeface="Consolas" panose="020B0609020204030204" pitchFamily="49" charset="0"/>
              </a:rPr>
              <a:t>int</a:t>
            </a:r>
            <a:r>
              <a:rPr lang="en-US" altLang="zh-CN" dirty="0" smtClean="0">
                <a:latin typeface="Consolas" panose="020B0609020204030204" pitchFamily="49" charset="0"/>
              </a:rPr>
              <a:t> </a:t>
            </a:r>
            <a:r>
              <a:rPr lang="en-US" altLang="zh-CN" dirty="0">
                <a:latin typeface="Consolas" panose="020B0609020204030204" pitchFamily="49" charset="0"/>
              </a:rPr>
              <a:t>to = edges[</a:t>
            </a:r>
            <a:r>
              <a:rPr lang="en-US" altLang="zh-CN" dirty="0" err="1">
                <a:latin typeface="Consolas" panose="020B0609020204030204" pitchFamily="49" charset="0"/>
              </a:rPr>
              <a:t>eg</a:t>
            </a:r>
            <a:r>
              <a:rPr lang="en-US" altLang="zh-CN" dirty="0">
                <a:latin typeface="Consolas" panose="020B0609020204030204" pitchFamily="49" charset="0"/>
              </a:rPr>
              <a:t>].to, </a:t>
            </a:r>
            <a:r>
              <a:rPr lang="en-US" altLang="zh-CN" dirty="0" err="1">
                <a:latin typeface="Consolas" panose="020B0609020204030204" pitchFamily="49" charset="0"/>
              </a:rPr>
              <a:t>vol</a:t>
            </a:r>
            <a:r>
              <a:rPr lang="en-US" altLang="zh-CN" dirty="0">
                <a:latin typeface="Consolas" panose="020B0609020204030204" pitchFamily="49" charset="0"/>
              </a:rPr>
              <a:t> = edges[</a:t>
            </a:r>
            <a:r>
              <a:rPr lang="en-US" altLang="zh-CN" dirty="0" err="1">
                <a:latin typeface="Consolas" panose="020B0609020204030204" pitchFamily="49" charset="0"/>
              </a:rPr>
              <a:t>eg</a:t>
            </a:r>
            <a:r>
              <a:rPr lang="en-US" altLang="zh-CN" dirty="0">
                <a:latin typeface="Consolas" panose="020B0609020204030204" pitchFamily="49" charset="0"/>
              </a:rPr>
              <a:t>].w;</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if (</a:t>
            </a:r>
            <a:r>
              <a:rPr lang="en-US" altLang="zh-CN" dirty="0" err="1">
                <a:latin typeface="Consolas" panose="020B0609020204030204" pitchFamily="49" charset="0"/>
              </a:rPr>
              <a:t>vol</a:t>
            </a:r>
            <a:r>
              <a:rPr lang="en-US" altLang="zh-CN" dirty="0">
                <a:latin typeface="Consolas" panose="020B0609020204030204" pitchFamily="49" charset="0"/>
              </a:rPr>
              <a:t> &gt; 0 &amp;&amp; lv[to] == lv[p] + 1</a:t>
            </a:r>
            <a:r>
              <a:rPr lang="en-US" altLang="zh-CN" dirty="0" smtClean="0">
                <a:latin typeface="Consolas" panose="020B0609020204030204" pitchFamily="49" charset="0"/>
              </a:rPr>
              <a:t>)</a:t>
            </a:r>
            <a:r>
              <a:rPr lang="en-US" altLang="zh-CN" dirty="0">
                <a:latin typeface="Consolas" panose="020B0609020204030204" pitchFamily="49" charset="0"/>
              </a:rPr>
              <a:t> {</a:t>
            </a:r>
            <a:r>
              <a:rPr lang="en-US" altLang="zh-CN" dirty="0" smtClean="0">
                <a:latin typeface="Consolas" panose="020B0609020204030204" pitchFamily="49" charset="0"/>
              </a:rPr>
              <a:t> </a:t>
            </a:r>
            <a:r>
              <a:rPr lang="en-US" altLang="zh-CN" dirty="0">
                <a:latin typeface="Consolas" panose="020B0609020204030204" pitchFamily="49" charset="0"/>
              </a:rPr>
              <a:t>// </a:t>
            </a:r>
            <a:r>
              <a:rPr lang="zh-CN" altLang="en-US" dirty="0">
                <a:latin typeface="Consolas" panose="020B0609020204030204" pitchFamily="49" charset="0"/>
              </a:rPr>
              <a:t>往层数高的方向增广</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smtClean="0">
                <a:latin typeface="Consolas" panose="020B0609020204030204" pitchFamily="49" charset="0"/>
              </a:rPr>
              <a:t>    </a:t>
            </a:r>
            <a:r>
              <a:rPr lang="en-US" altLang="zh-CN" dirty="0" err="1">
                <a:latin typeface="Consolas" panose="020B0609020204030204" pitchFamily="49" charset="0"/>
              </a:rPr>
              <a:t>int</a:t>
            </a:r>
            <a:r>
              <a:rPr lang="en-US" altLang="zh-CN" dirty="0">
                <a:latin typeface="Consolas" panose="020B0609020204030204" pitchFamily="49" charset="0"/>
              </a:rPr>
              <a:t> c = </a:t>
            </a:r>
            <a:r>
              <a:rPr lang="en-US" altLang="zh-CN" dirty="0" err="1">
                <a:latin typeface="Consolas" panose="020B0609020204030204" pitchFamily="49" charset="0"/>
              </a:rPr>
              <a:t>dfs</a:t>
            </a:r>
            <a:r>
              <a:rPr lang="en-US" altLang="zh-CN" dirty="0">
                <a:latin typeface="Consolas" panose="020B0609020204030204" pitchFamily="49" charset="0"/>
              </a:rPr>
              <a:t>(to, min(</a:t>
            </a:r>
            <a:r>
              <a:rPr lang="en-US" altLang="zh-CN" dirty="0" err="1">
                <a:latin typeface="Consolas" panose="020B0609020204030204" pitchFamily="49" charset="0"/>
              </a:rPr>
              <a:t>vol</a:t>
            </a:r>
            <a:r>
              <a:rPr lang="en-US" altLang="zh-CN"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smtClean="0">
                <a:latin typeface="Consolas" panose="020B0609020204030204" pitchFamily="49" charset="0"/>
              </a:rPr>
              <a:t>从当前弧尽可能</a:t>
            </a:r>
            <a:r>
              <a:rPr lang="zh-CN" altLang="en-US" dirty="0">
                <a:latin typeface="Consolas" panose="020B0609020204030204" pitchFamily="49" charset="0"/>
              </a:rPr>
              <a:t>多地传递流量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err="1">
                <a:latin typeface="Consolas" panose="020B0609020204030204" pitchFamily="49" charset="0"/>
              </a:rPr>
              <a:t>rmn</a:t>
            </a:r>
            <a:r>
              <a:rPr lang="en-US" altLang="zh-CN" dirty="0">
                <a:latin typeface="Consolas" panose="020B0609020204030204" pitchFamily="49" charset="0"/>
              </a:rPr>
              <a:t> -= c; // </a:t>
            </a:r>
            <a:r>
              <a:rPr lang="zh-CN" altLang="en-US" dirty="0">
                <a:latin typeface="Consolas" panose="020B0609020204030204" pitchFamily="49" charset="0"/>
              </a:rPr>
              <a:t>剩余流量减少</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].w -= c; // </a:t>
            </a:r>
            <a:r>
              <a:rPr lang="zh-CN" altLang="en-US" dirty="0">
                <a:latin typeface="Consolas" panose="020B0609020204030204" pitchFamily="49" charset="0"/>
              </a:rPr>
              <a:t>更新残余容量</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edges[</a:t>
            </a:r>
            <a:r>
              <a:rPr lang="en-US" altLang="zh-CN" dirty="0" err="1">
                <a:latin typeface="Consolas" panose="020B0609020204030204" pitchFamily="49" charset="0"/>
              </a:rPr>
              <a:t>eg</a:t>
            </a:r>
            <a:r>
              <a:rPr lang="en-US" altLang="zh-CN" dirty="0">
                <a:latin typeface="Consolas" panose="020B0609020204030204" pitchFamily="49" charset="0"/>
              </a:rPr>
              <a:t> ^ 1].w += c; // </a:t>
            </a:r>
            <a:r>
              <a:rPr lang="zh-CN" altLang="en-US" dirty="0" smtClean="0">
                <a:latin typeface="Consolas" panose="020B0609020204030204" pitchFamily="49" charset="0"/>
              </a:rPr>
              <a:t>链式</a:t>
            </a:r>
            <a:r>
              <a:rPr lang="zh-CN" altLang="en-US" dirty="0">
                <a:latin typeface="Consolas" panose="020B0609020204030204" pitchFamily="49" charset="0"/>
              </a:rPr>
              <a:t>前向</a:t>
            </a:r>
            <a:r>
              <a:rPr lang="zh-CN" altLang="en-US" dirty="0" smtClean="0">
                <a:latin typeface="Consolas" panose="020B0609020204030204" pitchFamily="49" charset="0"/>
              </a:rPr>
              <a:t>星求</a:t>
            </a:r>
            <a:r>
              <a:rPr lang="zh-CN" altLang="en-US" dirty="0">
                <a:latin typeface="Consolas" panose="020B0609020204030204" pitchFamily="49" charset="0"/>
              </a:rPr>
              <a:t>反向</a:t>
            </a:r>
            <a:r>
              <a:rPr lang="zh-CN" altLang="en-US" dirty="0" smtClean="0">
                <a:latin typeface="Consolas" panose="020B0609020204030204" pitchFamily="49" charset="0"/>
              </a:rPr>
              <a:t>边，注意边表指针的初始化</a:t>
            </a:r>
            <a:endParaRPr lang="en-US" altLang="zh-CN" dirty="0" smtClean="0">
              <a:latin typeface="Consolas" panose="020B0609020204030204" pitchFamily="49" charset="0"/>
            </a:endParaRPr>
          </a:p>
          <a:p>
            <a:pPr marL="0" indent="0">
              <a:buNone/>
            </a:pPr>
            <a:r>
              <a:rPr lang="en-US" altLang="zh-CN" dirty="0">
                <a:latin typeface="Consolas" panose="020B0609020204030204" pitchFamily="49" charset="0"/>
              </a:rPr>
              <a:t> </a:t>
            </a:r>
            <a:r>
              <a:rPr lang="en-US" altLang="zh-CN" dirty="0" smtClean="0">
                <a:latin typeface="Consolas" panose="020B0609020204030204" pitchFamily="49" charset="0"/>
              </a:rPr>
              <a:t>           lv[to]=0;</a:t>
            </a:r>
            <a:r>
              <a:rPr lang="en-US" altLang="zh-CN" kern="1200" dirty="0">
                <a:solidFill>
                  <a:srgbClr val="7030A0"/>
                </a:solidFill>
                <a:latin typeface="+mn-lt"/>
                <a:ea typeface="+mn-ea"/>
              </a:rPr>
              <a:t> // </a:t>
            </a:r>
            <a:r>
              <a:rPr lang="zh-CN" altLang="en-US" sz="3300" kern="1200" dirty="0">
                <a:solidFill>
                  <a:srgbClr val="7030A0"/>
                </a:solidFill>
                <a:latin typeface="+mn-lt"/>
                <a:ea typeface="+mn-ea"/>
              </a:rPr>
              <a:t>当前弧优化，从</a:t>
            </a:r>
            <a:r>
              <a:rPr lang="en-US" altLang="zh-CN" sz="3300" kern="1200" dirty="0">
                <a:solidFill>
                  <a:srgbClr val="7030A0"/>
                </a:solidFill>
                <a:latin typeface="+mn-lt"/>
                <a:ea typeface="+mn-ea"/>
              </a:rPr>
              <a:t>to</a:t>
            </a:r>
            <a:r>
              <a:rPr lang="zh-CN" altLang="en-US" sz="3300" kern="1200" dirty="0">
                <a:solidFill>
                  <a:srgbClr val="7030A0"/>
                </a:solidFill>
                <a:latin typeface="+mn-lt"/>
                <a:ea typeface="+mn-ea"/>
              </a:rPr>
              <a:t>出发到汇点的路径已达到流量饱和，无利用</a:t>
            </a:r>
            <a:r>
              <a:rPr lang="zh-CN" altLang="en-US" sz="3300" kern="1200" dirty="0" smtClean="0">
                <a:solidFill>
                  <a:srgbClr val="7030A0"/>
                </a:solidFill>
                <a:latin typeface="+mn-lt"/>
                <a:ea typeface="+mn-ea"/>
              </a:rPr>
              <a:t>价值</a:t>
            </a:r>
            <a:endParaRPr lang="zh-CN" altLang="en-US" dirty="0">
              <a:latin typeface="Consolas" panose="020B0609020204030204" pitchFamily="49" charset="0"/>
            </a:endParaRPr>
          </a:p>
          <a:p>
            <a:pPr marL="0" indent="0">
              <a:buNone/>
            </a:pPr>
            <a:r>
              <a:rPr lang="zh-CN" altLang="en-US" dirty="0">
                <a:latin typeface="Consolas" panose="020B0609020204030204" pitchFamily="49" charset="0"/>
              </a:rPr>
              <a:t>        </a:t>
            </a:r>
            <a:r>
              <a:rPr lang="en-US" altLang="zh-CN" dirty="0">
                <a:latin typeface="Consolas" panose="020B0609020204030204" pitchFamily="49" charset="0"/>
              </a:rPr>
              <a:t>}</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a:t>
            </a:r>
            <a:endParaRPr lang="en-US" altLang="zh-CN" dirty="0">
              <a:latin typeface="Consolas" panose="020B0609020204030204" pitchFamily="49" charset="0"/>
            </a:endParaRPr>
          </a:p>
          <a:p>
            <a:pPr marL="0" indent="0">
              <a:buNone/>
            </a:pPr>
            <a:r>
              <a:rPr lang="en-US" altLang="zh-CN" dirty="0">
                <a:latin typeface="Consolas" panose="020B0609020204030204" pitchFamily="49" charset="0"/>
              </a:rPr>
              <a:t>    return flow - </a:t>
            </a:r>
            <a:r>
              <a:rPr lang="en-US" altLang="zh-CN" dirty="0" err="1">
                <a:latin typeface="Consolas" panose="020B0609020204030204" pitchFamily="49" charset="0"/>
              </a:rPr>
              <a:t>rmn</a:t>
            </a:r>
            <a:r>
              <a:rPr lang="en-US" altLang="zh-CN" dirty="0">
                <a:latin typeface="Consolas" panose="020B0609020204030204" pitchFamily="49" charset="0"/>
              </a:rPr>
              <a:t>; // </a:t>
            </a:r>
            <a:r>
              <a:rPr lang="zh-CN" altLang="en-US" dirty="0">
                <a:latin typeface="Consolas" panose="020B0609020204030204" pitchFamily="49" charset="0"/>
              </a:rPr>
              <a:t>返回传递出去的流量的大小</a:t>
            </a:r>
            <a:endParaRPr lang="zh-CN" altLang="en-US" dirty="0">
              <a:latin typeface="Consolas" panose="020B0609020204030204" pitchFamily="49" charset="0"/>
            </a:endParaRPr>
          </a:p>
          <a:p>
            <a:pPr marL="0" indent="0">
              <a:buNone/>
            </a:pPr>
            <a:r>
              <a:rPr lang="en-US" altLang="zh-CN" dirty="0">
                <a:latin typeface="Consolas" panose="020B0609020204030204" pitchFamily="49" charset="0"/>
              </a:rPr>
              <a:t>}</a:t>
            </a:r>
            <a:endParaRPr lang="zh-CN" altLang="en-US" dirty="0">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11. </a:t>
            </a:r>
            <a:r>
              <a:rPr lang="zh-CN" altLang="en-US" dirty="0"/>
              <a:t>运输问题</a:t>
            </a:r>
            <a:r>
              <a:rPr lang="en-US" altLang="zh-CN" dirty="0"/>
              <a:t>1</a:t>
            </a:r>
            <a:endParaRPr lang="zh-CN" altLang="en-US" dirty="0"/>
          </a:p>
        </p:txBody>
      </p:sp>
      <p:sp>
        <p:nvSpPr>
          <p:cNvPr id="5" name="文本占位符 4"/>
          <p:cNvSpPr>
            <a:spLocks noGrp="1"/>
          </p:cNvSpPr>
          <p:nvPr>
            <p:ph type="body" idx="1"/>
          </p:nvPr>
        </p:nvSpPr>
        <p:spPr/>
        <p:txBody>
          <a:bodyPr/>
          <a:lstStyle/>
          <a:p>
            <a:r>
              <a:rPr lang="zh-CN" altLang="en-US" dirty="0"/>
              <a:t>求最大</a:t>
            </a:r>
            <a:r>
              <a:rPr lang="zh-CN" altLang="en-US" dirty="0" smtClean="0"/>
              <a:t>流</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问题描述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一个工厂每天生产若干商品，需运输到销售部门进行销售。从产地到销地要经过某些城镇，有不同的路线可以行走，每条两城镇间的公路都有一定的流量限制。请你计算，在不考虑其它车辆使用公路的前提下，如何充分利用所有的公路，使产地运输到销地的商品最多，最多能运输多少商品。</a:t>
            </a: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sz="2400" dirty="0"/>
              <a:t>【</a:t>
            </a:r>
            <a:r>
              <a:rPr lang="zh-CN" altLang="en-US" sz="2400" dirty="0"/>
              <a:t>输入格式</a:t>
            </a:r>
            <a:r>
              <a:rPr lang="en-US" altLang="zh-CN" sz="2400" dirty="0"/>
              <a:t>】</a:t>
            </a:r>
            <a:endParaRPr lang="en-US" altLang="zh-CN" sz="2400" dirty="0"/>
          </a:p>
          <a:p>
            <a:pPr marL="0" indent="0">
              <a:buNone/>
            </a:pPr>
            <a:r>
              <a:rPr lang="zh-CN" altLang="en-US" sz="2400" dirty="0"/>
              <a:t>输入文件有若干行</a:t>
            </a:r>
            <a:r>
              <a:rPr lang="zh-CN" altLang="en-US" sz="2400" dirty="0" smtClean="0"/>
              <a:t>。</a:t>
            </a:r>
            <a:endParaRPr lang="zh-CN" altLang="en-US" sz="2400" dirty="0"/>
          </a:p>
          <a:p>
            <a:pPr marL="0" indent="0">
              <a:buNone/>
            </a:pPr>
            <a:r>
              <a:rPr lang="zh-CN" altLang="en-US" sz="2400" dirty="0"/>
              <a:t>第一行，一个整数</a:t>
            </a:r>
            <a:r>
              <a:rPr lang="en-US" altLang="zh-CN" sz="2400" dirty="0"/>
              <a:t>n</a:t>
            </a:r>
            <a:r>
              <a:rPr lang="zh-CN" altLang="en-US" sz="2400" dirty="0"/>
              <a:t>，表示共有</a:t>
            </a:r>
            <a:r>
              <a:rPr lang="en-US" altLang="zh-CN" sz="2400" dirty="0"/>
              <a:t>n</a:t>
            </a:r>
            <a:r>
              <a:rPr lang="zh-CN" altLang="en-US" sz="2400" dirty="0"/>
              <a:t>个城市</a:t>
            </a:r>
            <a:r>
              <a:rPr lang="en-US" altLang="zh-CN" sz="2400" dirty="0"/>
              <a:t>(2&lt;=n&lt;=100),</a:t>
            </a:r>
            <a:r>
              <a:rPr lang="zh-CN" altLang="en-US" sz="2400" dirty="0"/>
              <a:t>产地是</a:t>
            </a:r>
            <a:r>
              <a:rPr lang="en-US" altLang="zh-CN" sz="2400" dirty="0"/>
              <a:t>1</a:t>
            </a:r>
            <a:r>
              <a:rPr lang="zh-CN" altLang="en-US" sz="2400" dirty="0"/>
              <a:t>号城市，销地是</a:t>
            </a:r>
            <a:r>
              <a:rPr lang="en-US" altLang="zh-CN" sz="2400" dirty="0"/>
              <a:t>n</a:t>
            </a:r>
            <a:r>
              <a:rPr lang="zh-CN" altLang="en-US" sz="2400" dirty="0"/>
              <a:t>号城市</a:t>
            </a:r>
            <a:r>
              <a:rPr lang="zh-CN" altLang="en-US" sz="2400" dirty="0" smtClean="0"/>
              <a:t>。</a:t>
            </a:r>
            <a:endParaRPr lang="zh-CN" altLang="en-US" sz="2400" dirty="0"/>
          </a:p>
          <a:p>
            <a:pPr marL="0" indent="0">
              <a:buNone/>
            </a:pPr>
            <a:r>
              <a:rPr lang="zh-CN" altLang="en-US" sz="2400" dirty="0"/>
              <a:t>下面有</a:t>
            </a:r>
            <a:r>
              <a:rPr lang="en-US" altLang="zh-CN" sz="2400" dirty="0"/>
              <a:t>n</a:t>
            </a:r>
            <a:r>
              <a:rPr lang="zh-CN" altLang="en-US" sz="2400" dirty="0"/>
              <a:t>行</a:t>
            </a:r>
            <a:r>
              <a:rPr lang="en-US" altLang="zh-CN" sz="2400" dirty="0"/>
              <a:t>,</a:t>
            </a:r>
            <a:r>
              <a:rPr lang="zh-CN" altLang="en-US" sz="2400" dirty="0"/>
              <a:t>每行有</a:t>
            </a:r>
            <a:r>
              <a:rPr lang="en-US" altLang="zh-CN" sz="2400" dirty="0"/>
              <a:t>n</a:t>
            </a:r>
            <a:r>
              <a:rPr lang="zh-CN" altLang="en-US" sz="2400" dirty="0"/>
              <a:t>个数字。第</a:t>
            </a:r>
            <a:r>
              <a:rPr lang="en-US" altLang="zh-CN" sz="2400" dirty="0"/>
              <a:t>p</a:t>
            </a:r>
            <a:r>
              <a:rPr lang="zh-CN" altLang="en-US" sz="2400" dirty="0"/>
              <a:t>行第</a:t>
            </a:r>
            <a:r>
              <a:rPr lang="en-US" altLang="zh-CN" sz="2400" dirty="0"/>
              <a:t>q</a:t>
            </a:r>
            <a:r>
              <a:rPr lang="zh-CN" altLang="en-US" sz="2400" dirty="0"/>
              <a:t>列的数字表示城镇</a:t>
            </a:r>
            <a:r>
              <a:rPr lang="en-US" altLang="zh-CN" sz="2400" dirty="0"/>
              <a:t>p</a:t>
            </a:r>
            <a:r>
              <a:rPr lang="zh-CN" altLang="en-US" sz="2400" dirty="0"/>
              <a:t>与城镇</a:t>
            </a:r>
            <a:r>
              <a:rPr lang="en-US" altLang="zh-CN" sz="2400" dirty="0"/>
              <a:t>q</a:t>
            </a:r>
            <a:r>
              <a:rPr lang="zh-CN" altLang="en-US" sz="2400" dirty="0"/>
              <a:t>之间有无公路连接。数字为</a:t>
            </a:r>
            <a:r>
              <a:rPr lang="en-US" altLang="zh-CN" sz="2400" dirty="0"/>
              <a:t>0</a:t>
            </a:r>
            <a:r>
              <a:rPr lang="zh-CN" altLang="en-US" sz="2400" dirty="0"/>
              <a:t>表示无，大于</a:t>
            </a:r>
            <a:r>
              <a:rPr lang="en-US" altLang="zh-CN" sz="2400" dirty="0"/>
              <a:t>0</a:t>
            </a:r>
            <a:r>
              <a:rPr lang="zh-CN" altLang="en-US" sz="2400" dirty="0"/>
              <a:t>表示有公路，且该数字表示该公路流量。</a:t>
            </a:r>
            <a:endParaRPr lang="zh-CN" altLang="en-US" sz="2400" dirty="0"/>
          </a:p>
          <a:p>
            <a:pPr marL="0" indent="0">
              <a:buNone/>
            </a:pPr>
            <a:endParaRPr lang="zh-CN" altLang="en-US" sz="2400" dirty="0"/>
          </a:p>
          <a:p>
            <a:pPr marL="0" indent="0">
              <a:buNone/>
            </a:pPr>
            <a:r>
              <a:rPr lang="en-US" altLang="zh-CN" sz="2400" dirty="0"/>
              <a:t>【</a:t>
            </a:r>
            <a:r>
              <a:rPr lang="zh-CN" altLang="en-US" sz="2400" dirty="0"/>
              <a:t>输出格式</a:t>
            </a:r>
            <a:r>
              <a:rPr lang="en-US" altLang="zh-CN" sz="2400" dirty="0"/>
              <a:t>】</a:t>
            </a:r>
            <a:endParaRPr lang="en-US" altLang="zh-CN" sz="2400" dirty="0"/>
          </a:p>
          <a:p>
            <a:pPr marL="0" indent="0">
              <a:buNone/>
            </a:pPr>
            <a:r>
              <a:rPr lang="zh-CN" altLang="en-US" sz="2400" dirty="0"/>
              <a:t>输出文件有一行</a:t>
            </a:r>
            <a:r>
              <a:rPr lang="zh-CN" altLang="en-US" sz="2400" dirty="0" smtClean="0"/>
              <a:t>。</a:t>
            </a:r>
            <a:endParaRPr lang="zh-CN" altLang="en-US" sz="2400" dirty="0"/>
          </a:p>
          <a:p>
            <a:pPr marL="0" indent="0">
              <a:buNone/>
            </a:pPr>
            <a:r>
              <a:rPr lang="zh-CN" altLang="en-US" sz="2400" dirty="0"/>
              <a:t>第一行，</a:t>
            </a:r>
            <a:r>
              <a:rPr lang="en-US" altLang="zh-CN" sz="2400" dirty="0"/>
              <a:t>1</a:t>
            </a:r>
            <a:r>
              <a:rPr lang="zh-CN" altLang="en-US" sz="2400" dirty="0"/>
              <a:t>个整数</a:t>
            </a:r>
            <a:r>
              <a:rPr lang="en-US" altLang="zh-CN" sz="2400" dirty="0"/>
              <a:t>max</a:t>
            </a:r>
            <a:r>
              <a:rPr lang="zh-CN" altLang="en-US" sz="2400" dirty="0"/>
              <a:t>，表示最大流量为</a:t>
            </a:r>
            <a:r>
              <a:rPr lang="en-US" altLang="zh-CN" sz="2400" dirty="0"/>
              <a:t>max</a:t>
            </a:r>
            <a:r>
              <a:rPr lang="zh-CN" altLang="en-US" sz="2400" dirty="0"/>
              <a:t>。</a:t>
            </a:r>
            <a:endParaRPr lang="zh-CN" alt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样例</a:t>
            </a:r>
            <a:r>
              <a:rPr lang="en-US" altLang="zh-CN" dirty="0" smtClean="0"/>
              <a:t>】</a:t>
            </a:r>
            <a:endParaRPr lang="zh-CN" altLang="en-US" dirty="0"/>
          </a:p>
        </p:txBody>
      </p:sp>
      <p:sp>
        <p:nvSpPr>
          <p:cNvPr id="3" name="内容占位符 2"/>
          <p:cNvSpPr>
            <a:spLocks noGrp="1"/>
          </p:cNvSpPr>
          <p:nvPr>
            <p:ph idx="1"/>
          </p:nvPr>
        </p:nvSpPr>
        <p:spPr>
          <a:xfrm>
            <a:off x="609600" y="1196752"/>
            <a:ext cx="3416708" cy="5292538"/>
          </a:xfrm>
        </p:spPr>
        <p:txBody>
          <a:bodyPr/>
          <a:lstStyle/>
          <a:p>
            <a:pPr marL="0" indent="0">
              <a:buNone/>
            </a:pPr>
            <a:r>
              <a:rPr lang="en-US" altLang="zh-CN" sz="2800" dirty="0"/>
              <a:t>【</a:t>
            </a:r>
            <a:r>
              <a:rPr lang="zh-CN" altLang="en-US" sz="2800" dirty="0"/>
              <a:t>输入样例</a:t>
            </a:r>
            <a:r>
              <a:rPr lang="en-US" altLang="zh-CN" sz="2800" dirty="0"/>
              <a:t>】</a:t>
            </a:r>
            <a:endParaRPr lang="en-US" altLang="zh-CN" sz="2800" dirty="0"/>
          </a:p>
          <a:p>
            <a:pPr marL="0" indent="0">
              <a:buNone/>
            </a:pPr>
            <a:r>
              <a:rPr lang="en-US" altLang="zh-CN" sz="2800" dirty="0"/>
              <a:t>6</a:t>
            </a:r>
            <a:endParaRPr lang="en-US" altLang="zh-CN" sz="2800" dirty="0"/>
          </a:p>
          <a:p>
            <a:pPr marL="0" indent="0">
              <a:buNone/>
            </a:pPr>
            <a:r>
              <a:rPr lang="en-US" altLang="zh-CN" sz="2800" dirty="0"/>
              <a:t>0 3 5 0 0 0</a:t>
            </a:r>
            <a:endParaRPr lang="en-US" altLang="zh-CN" sz="2800" dirty="0"/>
          </a:p>
          <a:p>
            <a:pPr marL="0" indent="0">
              <a:buNone/>
            </a:pPr>
            <a:r>
              <a:rPr lang="en-US" altLang="zh-CN" sz="2800" dirty="0"/>
              <a:t>0 0 1 4 0 0</a:t>
            </a:r>
            <a:endParaRPr lang="en-US" altLang="zh-CN" sz="2800" dirty="0"/>
          </a:p>
          <a:p>
            <a:pPr marL="0" indent="0">
              <a:buNone/>
            </a:pPr>
            <a:r>
              <a:rPr lang="en-US" altLang="zh-CN" sz="2800" dirty="0"/>
              <a:t>0 0 0 0 2 0</a:t>
            </a:r>
            <a:endParaRPr lang="en-US" altLang="zh-CN" sz="2800" dirty="0"/>
          </a:p>
          <a:p>
            <a:pPr marL="0" indent="0">
              <a:buNone/>
            </a:pPr>
            <a:r>
              <a:rPr lang="en-US" altLang="zh-CN" sz="2800" dirty="0"/>
              <a:t>0 0 0 0 0 5</a:t>
            </a:r>
            <a:endParaRPr lang="en-US" altLang="zh-CN" sz="2800" dirty="0"/>
          </a:p>
          <a:p>
            <a:pPr marL="0" indent="0">
              <a:buNone/>
            </a:pPr>
            <a:r>
              <a:rPr lang="en-US" altLang="zh-CN" sz="2800" dirty="0"/>
              <a:t>0 1 0 0 0 2</a:t>
            </a:r>
            <a:endParaRPr lang="en-US" altLang="zh-CN" sz="2800" dirty="0"/>
          </a:p>
          <a:p>
            <a:pPr marL="0" indent="0">
              <a:buNone/>
            </a:pPr>
            <a:r>
              <a:rPr lang="en-US" altLang="zh-CN" sz="2800" dirty="0"/>
              <a:t>0 0 0 0 0 0</a:t>
            </a:r>
            <a:endParaRPr lang="en-US" altLang="zh-CN" sz="2800" dirty="0"/>
          </a:p>
          <a:p>
            <a:pPr marL="0" indent="0">
              <a:buNone/>
            </a:pPr>
            <a:r>
              <a:rPr lang="en-US" altLang="zh-CN" sz="2800" dirty="0"/>
              <a:t>【</a:t>
            </a:r>
            <a:r>
              <a:rPr lang="zh-CN" altLang="en-US" sz="2800" dirty="0"/>
              <a:t>输出样例</a:t>
            </a:r>
            <a:r>
              <a:rPr lang="en-US" altLang="zh-CN" sz="2800" dirty="0"/>
              <a:t>】</a:t>
            </a:r>
            <a:endParaRPr lang="en-US" altLang="zh-CN" sz="2800" dirty="0"/>
          </a:p>
          <a:p>
            <a:pPr marL="0" indent="0">
              <a:buNone/>
            </a:pPr>
            <a:r>
              <a:rPr lang="en-US" altLang="zh-CN" sz="2800" dirty="0"/>
              <a:t>5</a:t>
            </a:r>
            <a:endParaRPr lang="zh-CN" altLang="en-US" sz="2800" dirty="0"/>
          </a:p>
        </p:txBody>
      </p:sp>
      <p:sp>
        <p:nvSpPr>
          <p:cNvPr id="4" name="椭圆 3"/>
          <p:cNvSpPr/>
          <p:nvPr/>
        </p:nvSpPr>
        <p:spPr>
          <a:xfrm>
            <a:off x="5604387" y="1651819"/>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6312311" y="2488041"/>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6" name="椭圆 5"/>
          <p:cNvSpPr/>
          <p:nvPr/>
        </p:nvSpPr>
        <p:spPr>
          <a:xfrm>
            <a:off x="5024284" y="2488041"/>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4822722" y="3306677"/>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6366346" y="3490753"/>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9" name="椭圆 8"/>
          <p:cNvSpPr/>
          <p:nvPr/>
        </p:nvSpPr>
        <p:spPr>
          <a:xfrm>
            <a:off x="5594537" y="4397253"/>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1" name="直接箭头连接符 10"/>
          <p:cNvCxnSpPr>
            <a:stCxn id="4" idx="3"/>
            <a:endCxn id="6" idx="7"/>
          </p:cNvCxnSpPr>
          <p:nvPr/>
        </p:nvCxnSpPr>
        <p:spPr>
          <a:xfrm flipH="1">
            <a:off x="5368371" y="1995906"/>
            <a:ext cx="295052" cy="551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4" idx="5"/>
            <a:endCxn id="5" idx="1"/>
          </p:cNvCxnSpPr>
          <p:nvPr/>
        </p:nvCxnSpPr>
        <p:spPr>
          <a:xfrm>
            <a:off x="5948474" y="1995906"/>
            <a:ext cx="422873" cy="551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6" idx="4"/>
            <a:endCxn id="7" idx="0"/>
          </p:cNvCxnSpPr>
          <p:nvPr/>
        </p:nvCxnSpPr>
        <p:spPr>
          <a:xfrm flipH="1">
            <a:off x="5024284" y="2891164"/>
            <a:ext cx="201562" cy="4155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5" idx="4"/>
            <a:endCxn id="8" idx="0"/>
          </p:cNvCxnSpPr>
          <p:nvPr/>
        </p:nvCxnSpPr>
        <p:spPr>
          <a:xfrm>
            <a:off x="6513873" y="2891164"/>
            <a:ext cx="54035" cy="599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 idx="5"/>
            <a:endCxn id="9" idx="1"/>
          </p:cNvCxnSpPr>
          <p:nvPr/>
        </p:nvCxnSpPr>
        <p:spPr>
          <a:xfrm>
            <a:off x="5166809" y="3650764"/>
            <a:ext cx="486764" cy="805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125065" y="2054942"/>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32" name="矩形 31"/>
          <p:cNvSpPr/>
          <p:nvPr/>
        </p:nvSpPr>
        <p:spPr>
          <a:xfrm>
            <a:off x="6096000" y="2028737"/>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5</a:t>
            </a:r>
            <a:endParaRPr lang="zh-CN" altLang="en-US" dirty="0">
              <a:solidFill>
                <a:schemeClr val="tx1"/>
              </a:solidFill>
            </a:endParaRPr>
          </a:p>
        </p:txBody>
      </p:sp>
      <p:sp>
        <p:nvSpPr>
          <p:cNvPr id="33" name="矩形 32"/>
          <p:cNvSpPr/>
          <p:nvPr/>
        </p:nvSpPr>
        <p:spPr>
          <a:xfrm>
            <a:off x="5651071" y="2711528"/>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cxnSp>
        <p:nvCxnSpPr>
          <p:cNvPr id="34" name="直接箭头连接符 33"/>
          <p:cNvCxnSpPr>
            <a:stCxn id="6" idx="6"/>
            <a:endCxn id="5" idx="2"/>
          </p:cNvCxnSpPr>
          <p:nvPr/>
        </p:nvCxnSpPr>
        <p:spPr>
          <a:xfrm>
            <a:off x="5427407" y="2689603"/>
            <a:ext cx="8849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088196" y="2988538"/>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4</a:t>
            </a:r>
            <a:endParaRPr lang="zh-CN" altLang="en-US" dirty="0">
              <a:solidFill>
                <a:schemeClr val="tx1"/>
              </a:solidFill>
            </a:endParaRPr>
          </a:p>
        </p:txBody>
      </p:sp>
      <p:sp>
        <p:nvSpPr>
          <p:cNvPr id="38" name="矩形 37"/>
          <p:cNvSpPr/>
          <p:nvPr/>
        </p:nvSpPr>
        <p:spPr>
          <a:xfrm>
            <a:off x="6486832" y="3006820"/>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39" name="矩形 38"/>
          <p:cNvSpPr/>
          <p:nvPr/>
        </p:nvSpPr>
        <p:spPr>
          <a:xfrm>
            <a:off x="5070990" y="3982745"/>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5</a:t>
            </a:r>
            <a:endParaRPr lang="zh-CN" altLang="en-US" dirty="0">
              <a:solidFill>
                <a:schemeClr val="tx1"/>
              </a:solidFill>
            </a:endParaRPr>
          </a:p>
        </p:txBody>
      </p:sp>
      <p:cxnSp>
        <p:nvCxnSpPr>
          <p:cNvPr id="42" name="直接箭头连接符 41"/>
          <p:cNvCxnSpPr>
            <a:stCxn id="8" idx="1"/>
            <a:endCxn id="6" idx="5"/>
          </p:cNvCxnSpPr>
          <p:nvPr/>
        </p:nvCxnSpPr>
        <p:spPr>
          <a:xfrm flipH="1" flipV="1">
            <a:off x="5368371" y="2832128"/>
            <a:ext cx="1057011" cy="717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32189" y="3231084"/>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cxnSp>
        <p:nvCxnSpPr>
          <p:cNvPr id="46" name="直接箭头连接符 45"/>
          <p:cNvCxnSpPr>
            <a:stCxn id="8" idx="3"/>
            <a:endCxn id="9" idx="7"/>
          </p:cNvCxnSpPr>
          <p:nvPr/>
        </p:nvCxnSpPr>
        <p:spPr>
          <a:xfrm flipH="1">
            <a:off x="5938624" y="3834840"/>
            <a:ext cx="486758" cy="621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170930" y="4032515"/>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53" name="椭圆 52"/>
          <p:cNvSpPr/>
          <p:nvPr/>
        </p:nvSpPr>
        <p:spPr>
          <a:xfrm>
            <a:off x="8976852" y="1651819"/>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4" name="椭圆 53"/>
          <p:cNvSpPr/>
          <p:nvPr/>
        </p:nvSpPr>
        <p:spPr>
          <a:xfrm>
            <a:off x="9684776" y="2488041"/>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55" name="椭圆 54"/>
          <p:cNvSpPr/>
          <p:nvPr/>
        </p:nvSpPr>
        <p:spPr>
          <a:xfrm>
            <a:off x="8396749" y="2488041"/>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56" name="椭圆 55"/>
          <p:cNvSpPr/>
          <p:nvPr/>
        </p:nvSpPr>
        <p:spPr>
          <a:xfrm>
            <a:off x="8105513" y="3581417"/>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57" name="椭圆 56"/>
          <p:cNvSpPr/>
          <p:nvPr/>
        </p:nvSpPr>
        <p:spPr>
          <a:xfrm>
            <a:off x="9738811" y="3490753"/>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58" name="椭圆 57"/>
          <p:cNvSpPr/>
          <p:nvPr/>
        </p:nvSpPr>
        <p:spPr>
          <a:xfrm>
            <a:off x="8967002" y="4397253"/>
            <a:ext cx="403123" cy="40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59" name="直接箭头连接符 58"/>
          <p:cNvCxnSpPr>
            <a:stCxn id="53" idx="3"/>
            <a:endCxn id="55" idx="7"/>
          </p:cNvCxnSpPr>
          <p:nvPr/>
        </p:nvCxnSpPr>
        <p:spPr>
          <a:xfrm flipH="1">
            <a:off x="8740836" y="1995906"/>
            <a:ext cx="295052" cy="5511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3" idx="5"/>
            <a:endCxn id="54" idx="1"/>
          </p:cNvCxnSpPr>
          <p:nvPr/>
        </p:nvCxnSpPr>
        <p:spPr>
          <a:xfrm>
            <a:off x="9320939" y="1995906"/>
            <a:ext cx="422873" cy="55117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55" idx="4"/>
            <a:endCxn id="56" idx="0"/>
          </p:cNvCxnSpPr>
          <p:nvPr/>
        </p:nvCxnSpPr>
        <p:spPr>
          <a:xfrm flipH="1">
            <a:off x="8307075" y="2891164"/>
            <a:ext cx="291236" cy="690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4" idx="4"/>
            <a:endCxn id="57" idx="0"/>
          </p:cNvCxnSpPr>
          <p:nvPr/>
        </p:nvCxnSpPr>
        <p:spPr>
          <a:xfrm>
            <a:off x="9886338" y="2891164"/>
            <a:ext cx="54035" cy="59958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6" idx="5"/>
            <a:endCxn id="58" idx="1"/>
          </p:cNvCxnSpPr>
          <p:nvPr/>
        </p:nvCxnSpPr>
        <p:spPr>
          <a:xfrm>
            <a:off x="8449600" y="3925504"/>
            <a:ext cx="576438" cy="530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373377" y="2028736"/>
            <a:ext cx="390832" cy="28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65" name="矩形 64"/>
          <p:cNvSpPr/>
          <p:nvPr/>
        </p:nvSpPr>
        <p:spPr>
          <a:xfrm>
            <a:off x="9468465" y="2028737"/>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5</a:t>
            </a:r>
            <a:endParaRPr lang="zh-CN" altLang="en-US" dirty="0">
              <a:solidFill>
                <a:schemeClr val="tx1"/>
              </a:solidFill>
            </a:endParaRPr>
          </a:p>
        </p:txBody>
      </p:sp>
      <p:sp>
        <p:nvSpPr>
          <p:cNvPr id="66" name="矩形 65"/>
          <p:cNvSpPr/>
          <p:nvPr/>
        </p:nvSpPr>
        <p:spPr>
          <a:xfrm>
            <a:off x="9023536" y="2711528"/>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cxnSp>
        <p:nvCxnSpPr>
          <p:cNvPr id="67" name="直接箭头连接符 66"/>
          <p:cNvCxnSpPr>
            <a:stCxn id="55" idx="6"/>
            <a:endCxn id="54" idx="2"/>
          </p:cNvCxnSpPr>
          <p:nvPr/>
        </p:nvCxnSpPr>
        <p:spPr>
          <a:xfrm>
            <a:off x="8799872" y="2689603"/>
            <a:ext cx="8849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144696" y="3018057"/>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4</a:t>
            </a:r>
            <a:endParaRPr lang="zh-CN" altLang="en-US" dirty="0">
              <a:solidFill>
                <a:schemeClr val="tx1"/>
              </a:solidFill>
            </a:endParaRPr>
          </a:p>
        </p:txBody>
      </p:sp>
      <p:sp>
        <p:nvSpPr>
          <p:cNvPr id="69" name="矩形 68"/>
          <p:cNvSpPr/>
          <p:nvPr/>
        </p:nvSpPr>
        <p:spPr>
          <a:xfrm>
            <a:off x="9992075" y="3006820"/>
            <a:ext cx="390832" cy="28513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70" name="矩形 69"/>
          <p:cNvSpPr/>
          <p:nvPr/>
        </p:nvSpPr>
        <p:spPr>
          <a:xfrm>
            <a:off x="8375276" y="4120197"/>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5</a:t>
            </a:r>
            <a:endParaRPr lang="zh-CN" altLang="en-US" dirty="0">
              <a:solidFill>
                <a:schemeClr val="tx1"/>
              </a:solidFill>
            </a:endParaRPr>
          </a:p>
        </p:txBody>
      </p:sp>
      <p:cxnSp>
        <p:nvCxnSpPr>
          <p:cNvPr id="71" name="直接箭头连接符 70"/>
          <p:cNvCxnSpPr>
            <a:stCxn id="57" idx="1"/>
            <a:endCxn id="55" idx="5"/>
          </p:cNvCxnSpPr>
          <p:nvPr/>
        </p:nvCxnSpPr>
        <p:spPr>
          <a:xfrm flipH="1" flipV="1">
            <a:off x="8740836" y="2832128"/>
            <a:ext cx="1057011" cy="717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9104654" y="3231084"/>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cxnSp>
        <p:nvCxnSpPr>
          <p:cNvPr id="73" name="直接箭头连接符 72"/>
          <p:cNvCxnSpPr>
            <a:stCxn id="57" idx="3"/>
            <a:endCxn id="58" idx="7"/>
          </p:cNvCxnSpPr>
          <p:nvPr/>
        </p:nvCxnSpPr>
        <p:spPr>
          <a:xfrm flipH="1">
            <a:off x="9311089" y="3834840"/>
            <a:ext cx="486758" cy="62144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9543395" y="4032515"/>
            <a:ext cx="390832" cy="2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75" name="右箭头 74"/>
          <p:cNvSpPr/>
          <p:nvPr/>
        </p:nvSpPr>
        <p:spPr>
          <a:xfrm>
            <a:off x="7197191" y="3231084"/>
            <a:ext cx="570253" cy="285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r>
              <a:rPr lang="en-US" altLang="zh-CN" dirty="0"/>
              <a:t>_</a:t>
            </a:r>
            <a:r>
              <a:rPr lang="zh-CN" altLang="en-US" dirty="0" smtClean="0"/>
              <a:t>最大流模板问题</a:t>
            </a:r>
            <a:endParaRPr lang="zh-CN" altLang="en-US" dirty="0"/>
          </a:p>
        </p:txBody>
      </p:sp>
      <p:sp>
        <p:nvSpPr>
          <p:cNvPr id="3" name="内容占位符 2"/>
          <p:cNvSpPr>
            <a:spLocks noGrp="1"/>
          </p:cNvSpPr>
          <p:nvPr>
            <p:ph idx="1"/>
          </p:nvPr>
        </p:nvSpPr>
        <p:spPr/>
        <p:txBody>
          <a:bodyPr/>
          <a:lstStyle/>
          <a:p>
            <a:r>
              <a:rPr lang="zh-CN" altLang="en-US" dirty="0" smtClean="0"/>
              <a:t>用</a:t>
            </a:r>
            <a:r>
              <a:rPr lang="en-US" altLang="zh-CN" dirty="0" smtClean="0"/>
              <a:t>Edmond-Karp</a:t>
            </a:r>
            <a:r>
              <a:rPr lang="zh-CN" altLang="en-US" dirty="0" smtClean="0"/>
              <a:t>算法或</a:t>
            </a:r>
            <a:r>
              <a:rPr lang="en-US" altLang="zh-CN" dirty="0" err="1"/>
              <a:t>Dinic</a:t>
            </a:r>
            <a:r>
              <a:rPr lang="zh-CN" altLang="en-US" dirty="0" smtClean="0"/>
              <a:t>算法直接求最大流即可</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最小割</a:t>
            </a:r>
            <a:r>
              <a:rPr lang="zh-CN" altLang="en-US" dirty="0"/>
              <a:t>问题</a:t>
            </a:r>
            <a:endParaRPr lang="zh-CN" altLang="en-US" dirty="0"/>
          </a:p>
        </p:txBody>
      </p:sp>
      <p:sp>
        <p:nvSpPr>
          <p:cNvPr id="7" name="文本占位符 6"/>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割</a:t>
            </a:r>
            <a:r>
              <a:rPr lang="en-US" altLang="zh-CN" dirty="0"/>
              <a:t>&amp;</a:t>
            </a:r>
            <a:r>
              <a:rPr lang="zh-CN" altLang="en-US" dirty="0"/>
              <a:t>割集</a:t>
            </a:r>
            <a:endParaRPr lang="zh-CN" altLang="en-US" dirty="0"/>
          </a:p>
        </p:txBody>
      </p:sp>
      <p:sp>
        <p:nvSpPr>
          <p:cNvPr id="3" name="内容占位符 2"/>
          <p:cNvSpPr>
            <a:spLocks noGrp="1"/>
          </p:cNvSpPr>
          <p:nvPr>
            <p:ph idx="1"/>
          </p:nvPr>
        </p:nvSpPr>
        <p:spPr>
          <a:xfrm>
            <a:off x="609600" y="1196752"/>
            <a:ext cx="10778836" cy="5322801"/>
          </a:xfrm>
        </p:spPr>
        <p:txBody>
          <a:bodyPr/>
          <a:lstStyle/>
          <a:p>
            <a:r>
              <a:rPr lang="zh-CN" altLang="en-US" sz="2800" dirty="0"/>
              <a:t>通俗的理解一下</a:t>
            </a:r>
            <a:r>
              <a:rPr lang="en-US" altLang="zh-CN" sz="2800" dirty="0"/>
              <a:t>:</a:t>
            </a:r>
            <a:endParaRPr lang="en-US" altLang="zh-CN" sz="2800" dirty="0"/>
          </a:p>
          <a:p>
            <a:pPr lvl="1"/>
            <a:r>
              <a:rPr lang="zh-CN" altLang="en-US" sz="2400" dirty="0"/>
              <a:t>割集好比是一个恐怖分子 把你家和自来水厂之间的水管网络砍断了</a:t>
            </a:r>
            <a:r>
              <a:rPr lang="zh-CN" altLang="en-US" sz="2400" dirty="0" smtClean="0"/>
              <a:t>一些</a:t>
            </a:r>
            <a:r>
              <a:rPr lang="zh-CN" altLang="en-US" sz="2400" dirty="0"/>
              <a:t>，</a:t>
            </a:r>
            <a:r>
              <a:rPr lang="zh-CN" altLang="en-US" sz="2400" dirty="0" smtClean="0"/>
              <a:t>然后</a:t>
            </a:r>
            <a:r>
              <a:rPr lang="zh-CN" altLang="en-US" sz="2400" dirty="0"/>
              <a:t>自来水厂无论怎么</a:t>
            </a:r>
            <a:r>
              <a:rPr lang="zh-CN" altLang="en-US" sz="2400" dirty="0" smtClean="0"/>
              <a:t>放水</a:t>
            </a:r>
            <a:r>
              <a:rPr lang="zh-CN" altLang="en-US" sz="2400" dirty="0"/>
              <a:t>，</a:t>
            </a:r>
            <a:r>
              <a:rPr lang="zh-CN" altLang="en-US" sz="2400" dirty="0" smtClean="0"/>
              <a:t>水</a:t>
            </a:r>
            <a:r>
              <a:rPr lang="zh-CN" altLang="en-US" sz="2400" dirty="0"/>
              <a:t>都只能从水管断口哗哗流走</a:t>
            </a:r>
            <a:r>
              <a:rPr lang="zh-CN" altLang="en-US" sz="2400" dirty="0" smtClean="0"/>
              <a:t>了，你</a:t>
            </a:r>
            <a:r>
              <a:rPr lang="zh-CN" altLang="en-US" sz="2400" dirty="0"/>
              <a:t>家就停水了</a:t>
            </a:r>
            <a:endParaRPr lang="zh-CN" altLang="en-US" sz="2400" dirty="0"/>
          </a:p>
          <a:p>
            <a:pPr lvl="1"/>
            <a:r>
              <a:rPr lang="zh-CN" altLang="en-US" sz="2400" dirty="0"/>
              <a:t>割的大小应该是恐怖分子应该关心的</a:t>
            </a:r>
            <a:r>
              <a:rPr lang="zh-CN" altLang="en-US" sz="2400" dirty="0" smtClean="0"/>
              <a:t>事，毕竟</a:t>
            </a:r>
            <a:r>
              <a:rPr lang="zh-CN" altLang="en-US" sz="2400" dirty="0"/>
              <a:t>细管子好割一些</a:t>
            </a:r>
            <a:endParaRPr lang="zh-CN" altLang="en-US" sz="2400" dirty="0"/>
          </a:p>
          <a:p>
            <a:pPr lvl="1"/>
            <a:r>
              <a:rPr lang="zh-CN" altLang="en-US" sz="2400" dirty="0" smtClean="0"/>
              <a:t>最小</a:t>
            </a:r>
            <a:r>
              <a:rPr lang="zh-CN" altLang="en-US" sz="2400" dirty="0"/>
              <a:t>割花的力气</a:t>
            </a:r>
            <a:r>
              <a:rPr lang="zh-CN" altLang="en-US" sz="2400" dirty="0" smtClean="0"/>
              <a:t>最小</a:t>
            </a:r>
            <a:endParaRPr lang="en-US" altLang="zh-CN" sz="28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任意多边形 131"/>
          <p:cNvSpPr/>
          <p:nvPr/>
        </p:nvSpPr>
        <p:spPr>
          <a:xfrm>
            <a:off x="9879724" y="3874882"/>
            <a:ext cx="2165131" cy="2872759"/>
          </a:xfrm>
          <a:custGeom>
            <a:avLst/>
            <a:gdLst>
              <a:gd name="connsiteX0" fmla="*/ 1061545 w 2165131"/>
              <a:gd name="connsiteY0" fmla="*/ 13946 h 2872759"/>
              <a:gd name="connsiteX1" fmla="*/ 1061545 w 2165131"/>
              <a:gd name="connsiteY1" fmla="*/ 13946 h 2872759"/>
              <a:gd name="connsiteX2" fmla="*/ 693683 w 2165131"/>
              <a:gd name="connsiteY2" fmla="*/ 13946 h 2872759"/>
              <a:gd name="connsiteX3" fmla="*/ 662152 w 2165131"/>
              <a:gd name="connsiteY3" fmla="*/ 34966 h 2872759"/>
              <a:gd name="connsiteX4" fmla="*/ 620110 w 2165131"/>
              <a:gd name="connsiteY4" fmla="*/ 66497 h 2872759"/>
              <a:gd name="connsiteX5" fmla="*/ 578069 w 2165131"/>
              <a:gd name="connsiteY5" fmla="*/ 87518 h 2872759"/>
              <a:gd name="connsiteX6" fmla="*/ 546538 w 2165131"/>
              <a:gd name="connsiteY6" fmla="*/ 119049 h 2872759"/>
              <a:gd name="connsiteX7" fmla="*/ 515007 w 2165131"/>
              <a:gd name="connsiteY7" fmla="*/ 182111 h 2872759"/>
              <a:gd name="connsiteX8" fmla="*/ 451945 w 2165131"/>
              <a:gd name="connsiteY8" fmla="*/ 297725 h 2872759"/>
              <a:gd name="connsiteX9" fmla="*/ 441435 w 2165131"/>
              <a:gd name="connsiteY9" fmla="*/ 339766 h 2872759"/>
              <a:gd name="connsiteX10" fmla="*/ 409904 w 2165131"/>
              <a:gd name="connsiteY10" fmla="*/ 413339 h 2872759"/>
              <a:gd name="connsiteX11" fmla="*/ 399393 w 2165131"/>
              <a:gd name="connsiteY11" fmla="*/ 455380 h 2872759"/>
              <a:gd name="connsiteX12" fmla="*/ 388883 w 2165131"/>
              <a:gd name="connsiteY12" fmla="*/ 486911 h 2872759"/>
              <a:gd name="connsiteX13" fmla="*/ 378373 w 2165131"/>
              <a:gd name="connsiteY13" fmla="*/ 528952 h 2872759"/>
              <a:gd name="connsiteX14" fmla="*/ 357352 w 2165131"/>
              <a:gd name="connsiteY14" fmla="*/ 592015 h 2872759"/>
              <a:gd name="connsiteX15" fmla="*/ 346842 w 2165131"/>
              <a:gd name="connsiteY15" fmla="*/ 623546 h 2872759"/>
              <a:gd name="connsiteX16" fmla="*/ 325821 w 2165131"/>
              <a:gd name="connsiteY16" fmla="*/ 686608 h 2872759"/>
              <a:gd name="connsiteX17" fmla="*/ 315310 w 2165131"/>
              <a:gd name="connsiteY17" fmla="*/ 718139 h 2872759"/>
              <a:gd name="connsiteX18" fmla="*/ 273269 w 2165131"/>
              <a:gd name="connsiteY18" fmla="*/ 781201 h 2872759"/>
              <a:gd name="connsiteX19" fmla="*/ 231228 w 2165131"/>
              <a:gd name="connsiteY19" fmla="*/ 844263 h 2872759"/>
              <a:gd name="connsiteX20" fmla="*/ 189186 w 2165131"/>
              <a:gd name="connsiteY20" fmla="*/ 907325 h 2872759"/>
              <a:gd name="connsiteX21" fmla="*/ 168166 w 2165131"/>
              <a:gd name="connsiteY21" fmla="*/ 938856 h 2872759"/>
              <a:gd name="connsiteX22" fmla="*/ 115614 w 2165131"/>
              <a:gd name="connsiteY22" fmla="*/ 1001918 h 2872759"/>
              <a:gd name="connsiteX23" fmla="*/ 105104 w 2165131"/>
              <a:gd name="connsiteY23" fmla="*/ 1033449 h 2872759"/>
              <a:gd name="connsiteX24" fmla="*/ 73573 w 2165131"/>
              <a:gd name="connsiteY24" fmla="*/ 1064980 h 2872759"/>
              <a:gd name="connsiteX25" fmla="*/ 52552 w 2165131"/>
              <a:gd name="connsiteY25" fmla="*/ 1096511 h 2872759"/>
              <a:gd name="connsiteX26" fmla="*/ 42042 w 2165131"/>
              <a:gd name="connsiteY26" fmla="*/ 1128042 h 2872759"/>
              <a:gd name="connsiteX27" fmla="*/ 21021 w 2165131"/>
              <a:gd name="connsiteY27" fmla="*/ 1159573 h 2872759"/>
              <a:gd name="connsiteX28" fmla="*/ 0 w 2165131"/>
              <a:gd name="connsiteY28" fmla="*/ 1222635 h 2872759"/>
              <a:gd name="connsiteX29" fmla="*/ 10510 w 2165131"/>
              <a:gd name="connsiteY29" fmla="*/ 1401311 h 2872759"/>
              <a:gd name="connsiteX30" fmla="*/ 21021 w 2165131"/>
              <a:gd name="connsiteY30" fmla="*/ 1432842 h 2872759"/>
              <a:gd name="connsiteX31" fmla="*/ 63062 w 2165131"/>
              <a:gd name="connsiteY31" fmla="*/ 1558966 h 2872759"/>
              <a:gd name="connsiteX32" fmla="*/ 84083 w 2165131"/>
              <a:gd name="connsiteY32" fmla="*/ 1590497 h 2872759"/>
              <a:gd name="connsiteX33" fmla="*/ 115614 w 2165131"/>
              <a:gd name="connsiteY33" fmla="*/ 1653559 h 2872759"/>
              <a:gd name="connsiteX34" fmla="*/ 136635 w 2165131"/>
              <a:gd name="connsiteY34" fmla="*/ 1716621 h 2872759"/>
              <a:gd name="connsiteX35" fmla="*/ 178676 w 2165131"/>
              <a:gd name="connsiteY35" fmla="*/ 1790194 h 2872759"/>
              <a:gd name="connsiteX36" fmla="*/ 210207 w 2165131"/>
              <a:gd name="connsiteY36" fmla="*/ 1884787 h 2872759"/>
              <a:gd name="connsiteX37" fmla="*/ 220717 w 2165131"/>
              <a:gd name="connsiteY37" fmla="*/ 1916318 h 2872759"/>
              <a:gd name="connsiteX38" fmla="*/ 231228 w 2165131"/>
              <a:gd name="connsiteY38" fmla="*/ 1947849 h 2872759"/>
              <a:gd name="connsiteX39" fmla="*/ 241738 w 2165131"/>
              <a:gd name="connsiteY39" fmla="*/ 2137035 h 2872759"/>
              <a:gd name="connsiteX40" fmla="*/ 252248 w 2165131"/>
              <a:gd name="connsiteY40" fmla="*/ 2431325 h 2872759"/>
              <a:gd name="connsiteX41" fmla="*/ 262759 w 2165131"/>
              <a:gd name="connsiteY41" fmla="*/ 2462856 h 2872759"/>
              <a:gd name="connsiteX42" fmla="*/ 273269 w 2165131"/>
              <a:gd name="connsiteY42" fmla="*/ 2504897 h 2872759"/>
              <a:gd name="connsiteX43" fmla="*/ 304800 w 2165131"/>
              <a:gd name="connsiteY43" fmla="*/ 2536428 h 2872759"/>
              <a:gd name="connsiteX44" fmla="*/ 399393 w 2165131"/>
              <a:gd name="connsiteY44" fmla="*/ 2588980 h 2872759"/>
              <a:gd name="connsiteX45" fmla="*/ 441435 w 2165131"/>
              <a:gd name="connsiteY45" fmla="*/ 2620511 h 2872759"/>
              <a:gd name="connsiteX46" fmla="*/ 504497 w 2165131"/>
              <a:gd name="connsiteY46" fmla="*/ 2641532 h 2872759"/>
              <a:gd name="connsiteX47" fmla="*/ 536028 w 2165131"/>
              <a:gd name="connsiteY47" fmla="*/ 2662552 h 2872759"/>
              <a:gd name="connsiteX48" fmla="*/ 599090 w 2165131"/>
              <a:gd name="connsiteY48" fmla="*/ 2683573 h 2872759"/>
              <a:gd name="connsiteX49" fmla="*/ 630621 w 2165131"/>
              <a:gd name="connsiteY49" fmla="*/ 2704594 h 2872759"/>
              <a:gd name="connsiteX50" fmla="*/ 725214 w 2165131"/>
              <a:gd name="connsiteY50" fmla="*/ 2746635 h 2872759"/>
              <a:gd name="connsiteX51" fmla="*/ 756745 w 2165131"/>
              <a:gd name="connsiteY51" fmla="*/ 2778166 h 2872759"/>
              <a:gd name="connsiteX52" fmla="*/ 777766 w 2165131"/>
              <a:gd name="connsiteY52" fmla="*/ 2809697 h 2872759"/>
              <a:gd name="connsiteX53" fmla="*/ 872359 w 2165131"/>
              <a:gd name="connsiteY53" fmla="*/ 2862249 h 2872759"/>
              <a:gd name="connsiteX54" fmla="*/ 914400 w 2165131"/>
              <a:gd name="connsiteY54" fmla="*/ 2872759 h 2872759"/>
              <a:gd name="connsiteX55" fmla="*/ 1093076 w 2165131"/>
              <a:gd name="connsiteY55" fmla="*/ 2862249 h 2872759"/>
              <a:gd name="connsiteX56" fmla="*/ 1261242 w 2165131"/>
              <a:gd name="connsiteY56" fmla="*/ 2841228 h 2872759"/>
              <a:gd name="connsiteX57" fmla="*/ 1324304 w 2165131"/>
              <a:gd name="connsiteY57" fmla="*/ 2820208 h 2872759"/>
              <a:gd name="connsiteX58" fmla="*/ 1397876 w 2165131"/>
              <a:gd name="connsiteY58" fmla="*/ 2788677 h 2872759"/>
              <a:gd name="connsiteX59" fmla="*/ 1471448 w 2165131"/>
              <a:gd name="connsiteY59" fmla="*/ 2746635 h 2872759"/>
              <a:gd name="connsiteX60" fmla="*/ 1502979 w 2165131"/>
              <a:gd name="connsiteY60" fmla="*/ 2715104 h 2872759"/>
              <a:gd name="connsiteX61" fmla="*/ 1545021 w 2165131"/>
              <a:gd name="connsiteY61" fmla="*/ 2694084 h 2872759"/>
              <a:gd name="connsiteX62" fmla="*/ 1576552 w 2165131"/>
              <a:gd name="connsiteY62" fmla="*/ 2673063 h 2872759"/>
              <a:gd name="connsiteX63" fmla="*/ 1660635 w 2165131"/>
              <a:gd name="connsiteY63" fmla="*/ 2599490 h 2872759"/>
              <a:gd name="connsiteX64" fmla="*/ 1744717 w 2165131"/>
              <a:gd name="connsiteY64" fmla="*/ 2525918 h 2872759"/>
              <a:gd name="connsiteX65" fmla="*/ 1870842 w 2165131"/>
              <a:gd name="connsiteY65" fmla="*/ 2347242 h 2872759"/>
              <a:gd name="connsiteX66" fmla="*/ 1923393 w 2165131"/>
              <a:gd name="connsiteY66" fmla="*/ 2273670 h 2872759"/>
              <a:gd name="connsiteX67" fmla="*/ 1975945 w 2165131"/>
              <a:gd name="connsiteY67" fmla="*/ 2189587 h 2872759"/>
              <a:gd name="connsiteX68" fmla="*/ 2028497 w 2165131"/>
              <a:gd name="connsiteY68" fmla="*/ 2126525 h 2872759"/>
              <a:gd name="connsiteX69" fmla="*/ 2091559 w 2165131"/>
              <a:gd name="connsiteY69" fmla="*/ 2021421 h 2872759"/>
              <a:gd name="connsiteX70" fmla="*/ 2123090 w 2165131"/>
              <a:gd name="connsiteY70" fmla="*/ 1947849 h 2872759"/>
              <a:gd name="connsiteX71" fmla="*/ 2133600 w 2165131"/>
              <a:gd name="connsiteY71" fmla="*/ 1884787 h 2872759"/>
              <a:gd name="connsiteX72" fmla="*/ 2154621 w 2165131"/>
              <a:gd name="connsiteY72" fmla="*/ 1832235 h 2872759"/>
              <a:gd name="connsiteX73" fmla="*/ 2165131 w 2165131"/>
              <a:gd name="connsiteY73" fmla="*/ 1748152 h 2872759"/>
              <a:gd name="connsiteX74" fmla="*/ 2154621 w 2165131"/>
              <a:gd name="connsiteY74" fmla="*/ 1474884 h 2872759"/>
              <a:gd name="connsiteX75" fmla="*/ 2144110 w 2165131"/>
              <a:gd name="connsiteY75" fmla="*/ 1443352 h 2872759"/>
              <a:gd name="connsiteX76" fmla="*/ 2133600 w 2165131"/>
              <a:gd name="connsiteY76" fmla="*/ 1390801 h 2872759"/>
              <a:gd name="connsiteX77" fmla="*/ 2123090 w 2165131"/>
              <a:gd name="connsiteY77" fmla="*/ 1359270 h 2872759"/>
              <a:gd name="connsiteX78" fmla="*/ 2091559 w 2165131"/>
              <a:gd name="connsiteY78" fmla="*/ 1180594 h 2872759"/>
              <a:gd name="connsiteX79" fmla="*/ 2070538 w 2165131"/>
              <a:gd name="connsiteY79" fmla="*/ 1107021 h 2872759"/>
              <a:gd name="connsiteX80" fmla="*/ 2049517 w 2165131"/>
              <a:gd name="connsiteY80" fmla="*/ 1075490 h 2872759"/>
              <a:gd name="connsiteX81" fmla="*/ 2028497 w 2165131"/>
              <a:gd name="connsiteY81" fmla="*/ 980897 h 2872759"/>
              <a:gd name="connsiteX82" fmla="*/ 2017986 w 2165131"/>
              <a:gd name="connsiteY82" fmla="*/ 938856 h 2872759"/>
              <a:gd name="connsiteX83" fmla="*/ 1986455 w 2165131"/>
              <a:gd name="connsiteY83" fmla="*/ 896815 h 2872759"/>
              <a:gd name="connsiteX84" fmla="*/ 1975945 w 2165131"/>
              <a:gd name="connsiteY84" fmla="*/ 844263 h 2872759"/>
              <a:gd name="connsiteX85" fmla="*/ 1933904 w 2165131"/>
              <a:gd name="connsiteY85" fmla="*/ 781201 h 2872759"/>
              <a:gd name="connsiteX86" fmla="*/ 1923393 w 2165131"/>
              <a:gd name="connsiteY86" fmla="*/ 728649 h 2872759"/>
              <a:gd name="connsiteX87" fmla="*/ 1849821 w 2165131"/>
              <a:gd name="connsiteY87" fmla="*/ 623546 h 2872759"/>
              <a:gd name="connsiteX88" fmla="*/ 1807779 w 2165131"/>
              <a:gd name="connsiteY88" fmla="*/ 549973 h 2872759"/>
              <a:gd name="connsiteX89" fmla="*/ 1723697 w 2165131"/>
              <a:gd name="connsiteY89" fmla="*/ 465890 h 2872759"/>
              <a:gd name="connsiteX90" fmla="*/ 1681655 w 2165131"/>
              <a:gd name="connsiteY90" fmla="*/ 423849 h 2872759"/>
              <a:gd name="connsiteX91" fmla="*/ 1650124 w 2165131"/>
              <a:gd name="connsiteY91" fmla="*/ 392318 h 2872759"/>
              <a:gd name="connsiteX92" fmla="*/ 1587062 w 2165131"/>
              <a:gd name="connsiteY92" fmla="*/ 350277 h 2872759"/>
              <a:gd name="connsiteX93" fmla="*/ 1555531 w 2165131"/>
              <a:gd name="connsiteY93" fmla="*/ 318746 h 2872759"/>
              <a:gd name="connsiteX94" fmla="*/ 1524000 w 2165131"/>
              <a:gd name="connsiteY94" fmla="*/ 308235 h 2872759"/>
              <a:gd name="connsiteX95" fmla="*/ 1492469 w 2165131"/>
              <a:gd name="connsiteY95" fmla="*/ 287215 h 2872759"/>
              <a:gd name="connsiteX96" fmla="*/ 1397876 w 2165131"/>
              <a:gd name="connsiteY96" fmla="*/ 213642 h 2872759"/>
              <a:gd name="connsiteX97" fmla="*/ 1366345 w 2165131"/>
              <a:gd name="connsiteY97" fmla="*/ 182111 h 2872759"/>
              <a:gd name="connsiteX98" fmla="*/ 1261242 w 2165131"/>
              <a:gd name="connsiteY98" fmla="*/ 108539 h 2872759"/>
              <a:gd name="connsiteX99" fmla="*/ 1219200 w 2165131"/>
              <a:gd name="connsiteY99" fmla="*/ 77008 h 2872759"/>
              <a:gd name="connsiteX100" fmla="*/ 1124607 w 2165131"/>
              <a:gd name="connsiteY100" fmla="*/ 45477 h 2872759"/>
              <a:gd name="connsiteX101" fmla="*/ 1093076 w 2165131"/>
              <a:gd name="connsiteY101" fmla="*/ 34966 h 2872759"/>
              <a:gd name="connsiteX102" fmla="*/ 1061545 w 2165131"/>
              <a:gd name="connsiteY102" fmla="*/ 13946 h 28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65131" h="2872759">
                <a:moveTo>
                  <a:pt x="1061545" y="13946"/>
                </a:moveTo>
                <a:lnTo>
                  <a:pt x="1061545" y="13946"/>
                </a:lnTo>
                <a:cubicBezTo>
                  <a:pt x="908009" y="-1409"/>
                  <a:pt x="895056" y="-7630"/>
                  <a:pt x="693683" y="13946"/>
                </a:cubicBezTo>
                <a:cubicBezTo>
                  <a:pt x="681123" y="15292"/>
                  <a:pt x="672431" y="27624"/>
                  <a:pt x="662152" y="34966"/>
                </a:cubicBezTo>
                <a:cubicBezTo>
                  <a:pt x="647897" y="45148"/>
                  <a:pt x="634965" y="57213"/>
                  <a:pt x="620110" y="66497"/>
                </a:cubicBezTo>
                <a:cubicBezTo>
                  <a:pt x="606824" y="74801"/>
                  <a:pt x="590818" y="78411"/>
                  <a:pt x="578069" y="87518"/>
                </a:cubicBezTo>
                <a:cubicBezTo>
                  <a:pt x="565974" y="96158"/>
                  <a:pt x="557048" y="108539"/>
                  <a:pt x="546538" y="119049"/>
                </a:cubicBezTo>
                <a:cubicBezTo>
                  <a:pt x="525226" y="182987"/>
                  <a:pt x="549935" y="118075"/>
                  <a:pt x="515007" y="182111"/>
                </a:cubicBezTo>
                <a:cubicBezTo>
                  <a:pt x="443471" y="313260"/>
                  <a:pt x="499961" y="225703"/>
                  <a:pt x="451945" y="297725"/>
                </a:cubicBezTo>
                <a:cubicBezTo>
                  <a:pt x="448442" y="311739"/>
                  <a:pt x="446507" y="326241"/>
                  <a:pt x="441435" y="339766"/>
                </a:cubicBezTo>
                <a:cubicBezTo>
                  <a:pt x="407796" y="429471"/>
                  <a:pt x="430787" y="340249"/>
                  <a:pt x="409904" y="413339"/>
                </a:cubicBezTo>
                <a:cubicBezTo>
                  <a:pt x="405936" y="427228"/>
                  <a:pt x="403361" y="441491"/>
                  <a:pt x="399393" y="455380"/>
                </a:cubicBezTo>
                <a:cubicBezTo>
                  <a:pt x="396349" y="466033"/>
                  <a:pt x="391927" y="476258"/>
                  <a:pt x="388883" y="486911"/>
                </a:cubicBezTo>
                <a:cubicBezTo>
                  <a:pt x="384915" y="500800"/>
                  <a:pt x="382524" y="515116"/>
                  <a:pt x="378373" y="528952"/>
                </a:cubicBezTo>
                <a:cubicBezTo>
                  <a:pt x="372006" y="550176"/>
                  <a:pt x="364359" y="570994"/>
                  <a:pt x="357352" y="592015"/>
                </a:cubicBezTo>
                <a:lnTo>
                  <a:pt x="346842" y="623546"/>
                </a:lnTo>
                <a:lnTo>
                  <a:pt x="325821" y="686608"/>
                </a:lnTo>
                <a:cubicBezTo>
                  <a:pt x="322317" y="697118"/>
                  <a:pt x="321455" y="708921"/>
                  <a:pt x="315310" y="718139"/>
                </a:cubicBezTo>
                <a:lnTo>
                  <a:pt x="273269" y="781201"/>
                </a:lnTo>
                <a:cubicBezTo>
                  <a:pt x="253169" y="841502"/>
                  <a:pt x="277153" y="785217"/>
                  <a:pt x="231228" y="844263"/>
                </a:cubicBezTo>
                <a:cubicBezTo>
                  <a:pt x="215717" y="864205"/>
                  <a:pt x="203200" y="886304"/>
                  <a:pt x="189186" y="907325"/>
                </a:cubicBezTo>
                <a:cubicBezTo>
                  <a:pt x="182179" y="917835"/>
                  <a:pt x="177098" y="929924"/>
                  <a:pt x="168166" y="938856"/>
                </a:cubicBezTo>
                <a:cubicBezTo>
                  <a:pt x="127703" y="979319"/>
                  <a:pt x="144880" y="958020"/>
                  <a:pt x="115614" y="1001918"/>
                </a:cubicBezTo>
                <a:cubicBezTo>
                  <a:pt x="112111" y="1012428"/>
                  <a:pt x="111249" y="1024231"/>
                  <a:pt x="105104" y="1033449"/>
                </a:cubicBezTo>
                <a:cubicBezTo>
                  <a:pt x="96859" y="1045817"/>
                  <a:pt x="83089" y="1053561"/>
                  <a:pt x="73573" y="1064980"/>
                </a:cubicBezTo>
                <a:cubicBezTo>
                  <a:pt x="65486" y="1074684"/>
                  <a:pt x="59559" y="1086001"/>
                  <a:pt x="52552" y="1096511"/>
                </a:cubicBezTo>
                <a:cubicBezTo>
                  <a:pt x="49049" y="1107021"/>
                  <a:pt x="46997" y="1118133"/>
                  <a:pt x="42042" y="1128042"/>
                </a:cubicBezTo>
                <a:cubicBezTo>
                  <a:pt x="36393" y="1139340"/>
                  <a:pt x="26151" y="1148030"/>
                  <a:pt x="21021" y="1159573"/>
                </a:cubicBezTo>
                <a:cubicBezTo>
                  <a:pt x="12022" y="1179821"/>
                  <a:pt x="0" y="1222635"/>
                  <a:pt x="0" y="1222635"/>
                </a:cubicBezTo>
                <a:cubicBezTo>
                  <a:pt x="3503" y="1282194"/>
                  <a:pt x="4573" y="1341945"/>
                  <a:pt x="10510" y="1401311"/>
                </a:cubicBezTo>
                <a:cubicBezTo>
                  <a:pt x="11612" y="1412335"/>
                  <a:pt x="18106" y="1422153"/>
                  <a:pt x="21021" y="1432842"/>
                </a:cubicBezTo>
                <a:cubicBezTo>
                  <a:pt x="41995" y="1509744"/>
                  <a:pt x="31208" y="1503222"/>
                  <a:pt x="63062" y="1558966"/>
                </a:cubicBezTo>
                <a:cubicBezTo>
                  <a:pt x="69329" y="1569934"/>
                  <a:pt x="77076" y="1579987"/>
                  <a:pt x="84083" y="1590497"/>
                </a:cubicBezTo>
                <a:cubicBezTo>
                  <a:pt x="122409" y="1705480"/>
                  <a:pt x="61286" y="1531323"/>
                  <a:pt x="115614" y="1653559"/>
                </a:cubicBezTo>
                <a:cubicBezTo>
                  <a:pt x="124613" y="1673807"/>
                  <a:pt x="124344" y="1698184"/>
                  <a:pt x="136635" y="1716621"/>
                </a:cubicBezTo>
                <a:cubicBezTo>
                  <a:pt x="155595" y="1745062"/>
                  <a:pt x="165341" y="1756858"/>
                  <a:pt x="178676" y="1790194"/>
                </a:cubicBezTo>
                <a:cubicBezTo>
                  <a:pt x="178683" y="1790211"/>
                  <a:pt x="204949" y="1869012"/>
                  <a:pt x="210207" y="1884787"/>
                </a:cubicBezTo>
                <a:lnTo>
                  <a:pt x="220717" y="1916318"/>
                </a:lnTo>
                <a:lnTo>
                  <a:pt x="231228" y="1947849"/>
                </a:lnTo>
                <a:cubicBezTo>
                  <a:pt x="234731" y="2010911"/>
                  <a:pt x="238995" y="2073935"/>
                  <a:pt x="241738" y="2137035"/>
                </a:cubicBezTo>
                <a:cubicBezTo>
                  <a:pt x="246002" y="2235102"/>
                  <a:pt x="245928" y="2333369"/>
                  <a:pt x="252248" y="2431325"/>
                </a:cubicBezTo>
                <a:cubicBezTo>
                  <a:pt x="252961" y="2442381"/>
                  <a:pt x="259715" y="2452203"/>
                  <a:pt x="262759" y="2462856"/>
                </a:cubicBezTo>
                <a:cubicBezTo>
                  <a:pt x="266727" y="2476745"/>
                  <a:pt x="266102" y="2492355"/>
                  <a:pt x="273269" y="2504897"/>
                </a:cubicBezTo>
                <a:cubicBezTo>
                  <a:pt x="280644" y="2517802"/>
                  <a:pt x="293067" y="2527302"/>
                  <a:pt x="304800" y="2536428"/>
                </a:cubicBezTo>
                <a:cubicBezTo>
                  <a:pt x="359011" y="2578593"/>
                  <a:pt x="351818" y="2573122"/>
                  <a:pt x="399393" y="2588980"/>
                </a:cubicBezTo>
                <a:cubicBezTo>
                  <a:pt x="413407" y="2599490"/>
                  <a:pt x="425767" y="2612677"/>
                  <a:pt x="441435" y="2620511"/>
                </a:cubicBezTo>
                <a:cubicBezTo>
                  <a:pt x="461254" y="2630420"/>
                  <a:pt x="486060" y="2629241"/>
                  <a:pt x="504497" y="2641532"/>
                </a:cubicBezTo>
                <a:cubicBezTo>
                  <a:pt x="515007" y="2648539"/>
                  <a:pt x="524485" y="2657422"/>
                  <a:pt x="536028" y="2662552"/>
                </a:cubicBezTo>
                <a:cubicBezTo>
                  <a:pt x="556276" y="2671551"/>
                  <a:pt x="599090" y="2683573"/>
                  <a:pt x="599090" y="2683573"/>
                </a:cubicBezTo>
                <a:cubicBezTo>
                  <a:pt x="609600" y="2690580"/>
                  <a:pt x="619078" y="2699464"/>
                  <a:pt x="630621" y="2704594"/>
                </a:cubicBezTo>
                <a:cubicBezTo>
                  <a:pt x="689541" y="2730781"/>
                  <a:pt x="684439" y="2712656"/>
                  <a:pt x="725214" y="2746635"/>
                </a:cubicBezTo>
                <a:cubicBezTo>
                  <a:pt x="736633" y="2756151"/>
                  <a:pt x="747229" y="2766747"/>
                  <a:pt x="756745" y="2778166"/>
                </a:cubicBezTo>
                <a:cubicBezTo>
                  <a:pt x="764832" y="2787870"/>
                  <a:pt x="768260" y="2801379"/>
                  <a:pt x="777766" y="2809697"/>
                </a:cubicBezTo>
                <a:cubicBezTo>
                  <a:pt x="814268" y="2841636"/>
                  <a:pt x="832550" y="2850875"/>
                  <a:pt x="872359" y="2862249"/>
                </a:cubicBezTo>
                <a:cubicBezTo>
                  <a:pt x="886248" y="2866217"/>
                  <a:pt x="900386" y="2869256"/>
                  <a:pt x="914400" y="2872759"/>
                </a:cubicBezTo>
                <a:lnTo>
                  <a:pt x="1093076" y="2862249"/>
                </a:lnTo>
                <a:cubicBezTo>
                  <a:pt x="1142759" y="2858700"/>
                  <a:pt x="1209394" y="2855368"/>
                  <a:pt x="1261242" y="2841228"/>
                </a:cubicBezTo>
                <a:cubicBezTo>
                  <a:pt x="1282619" y="2835398"/>
                  <a:pt x="1303283" y="2827215"/>
                  <a:pt x="1324304" y="2820208"/>
                </a:cubicBezTo>
                <a:cubicBezTo>
                  <a:pt x="1354950" y="2809993"/>
                  <a:pt x="1368197" y="2807226"/>
                  <a:pt x="1397876" y="2788677"/>
                </a:cubicBezTo>
                <a:cubicBezTo>
                  <a:pt x="1470600" y="2743225"/>
                  <a:pt x="1409499" y="2767286"/>
                  <a:pt x="1471448" y="2746635"/>
                </a:cubicBezTo>
                <a:cubicBezTo>
                  <a:pt x="1481958" y="2736125"/>
                  <a:pt x="1490884" y="2723743"/>
                  <a:pt x="1502979" y="2715104"/>
                </a:cubicBezTo>
                <a:cubicBezTo>
                  <a:pt x="1515729" y="2705997"/>
                  <a:pt x="1531417" y="2701857"/>
                  <a:pt x="1545021" y="2694084"/>
                </a:cubicBezTo>
                <a:cubicBezTo>
                  <a:pt x="1555989" y="2687817"/>
                  <a:pt x="1566273" y="2680405"/>
                  <a:pt x="1576552" y="2673063"/>
                </a:cubicBezTo>
                <a:cubicBezTo>
                  <a:pt x="1653220" y="2618300"/>
                  <a:pt x="1584968" y="2666749"/>
                  <a:pt x="1660635" y="2599490"/>
                </a:cubicBezTo>
                <a:cubicBezTo>
                  <a:pt x="1694216" y="2569640"/>
                  <a:pt x="1717584" y="2559081"/>
                  <a:pt x="1744717" y="2525918"/>
                </a:cubicBezTo>
                <a:cubicBezTo>
                  <a:pt x="1804397" y="2452976"/>
                  <a:pt x="1816598" y="2426142"/>
                  <a:pt x="1870842" y="2347242"/>
                </a:cubicBezTo>
                <a:cubicBezTo>
                  <a:pt x="1887916" y="2322407"/>
                  <a:pt x="1907420" y="2299227"/>
                  <a:pt x="1923393" y="2273670"/>
                </a:cubicBezTo>
                <a:cubicBezTo>
                  <a:pt x="1940910" y="2245642"/>
                  <a:pt x="1956734" y="2216482"/>
                  <a:pt x="1975945" y="2189587"/>
                </a:cubicBezTo>
                <a:cubicBezTo>
                  <a:pt x="1991849" y="2167321"/>
                  <a:pt x="2012995" y="2149073"/>
                  <a:pt x="2028497" y="2126525"/>
                </a:cubicBezTo>
                <a:cubicBezTo>
                  <a:pt x="2051644" y="2092857"/>
                  <a:pt x="2078639" y="2060181"/>
                  <a:pt x="2091559" y="2021421"/>
                </a:cubicBezTo>
                <a:cubicBezTo>
                  <a:pt x="2107023" y="1975026"/>
                  <a:pt x="2097114" y="1999799"/>
                  <a:pt x="2123090" y="1947849"/>
                </a:cubicBezTo>
                <a:cubicBezTo>
                  <a:pt x="2126593" y="1926828"/>
                  <a:pt x="2127993" y="1905347"/>
                  <a:pt x="2133600" y="1884787"/>
                </a:cubicBezTo>
                <a:cubicBezTo>
                  <a:pt x="2138564" y="1866585"/>
                  <a:pt x="2150379" y="1850619"/>
                  <a:pt x="2154621" y="1832235"/>
                </a:cubicBezTo>
                <a:cubicBezTo>
                  <a:pt x="2160972" y="1804713"/>
                  <a:pt x="2161628" y="1776180"/>
                  <a:pt x="2165131" y="1748152"/>
                </a:cubicBezTo>
                <a:cubicBezTo>
                  <a:pt x="2161628" y="1657063"/>
                  <a:pt x="2160893" y="1565825"/>
                  <a:pt x="2154621" y="1474884"/>
                </a:cubicBezTo>
                <a:cubicBezTo>
                  <a:pt x="2153859" y="1463831"/>
                  <a:pt x="2146797" y="1454100"/>
                  <a:pt x="2144110" y="1443352"/>
                </a:cubicBezTo>
                <a:cubicBezTo>
                  <a:pt x="2139777" y="1426021"/>
                  <a:pt x="2137933" y="1408132"/>
                  <a:pt x="2133600" y="1390801"/>
                </a:cubicBezTo>
                <a:cubicBezTo>
                  <a:pt x="2130913" y="1380053"/>
                  <a:pt x="2125263" y="1370134"/>
                  <a:pt x="2123090" y="1359270"/>
                </a:cubicBezTo>
                <a:cubicBezTo>
                  <a:pt x="2096257" y="1225107"/>
                  <a:pt x="2111632" y="1270923"/>
                  <a:pt x="2091559" y="1180594"/>
                </a:cubicBezTo>
                <a:cubicBezTo>
                  <a:pt x="2088866" y="1168476"/>
                  <a:pt x="2077559" y="1121063"/>
                  <a:pt x="2070538" y="1107021"/>
                </a:cubicBezTo>
                <a:cubicBezTo>
                  <a:pt x="2064889" y="1095723"/>
                  <a:pt x="2056524" y="1086000"/>
                  <a:pt x="2049517" y="1075490"/>
                </a:cubicBezTo>
                <a:cubicBezTo>
                  <a:pt x="2042510" y="1043959"/>
                  <a:pt x="2035760" y="1012370"/>
                  <a:pt x="2028497" y="980897"/>
                </a:cubicBezTo>
                <a:cubicBezTo>
                  <a:pt x="2025249" y="966822"/>
                  <a:pt x="2024446" y="951776"/>
                  <a:pt x="2017986" y="938856"/>
                </a:cubicBezTo>
                <a:cubicBezTo>
                  <a:pt x="2010152" y="923188"/>
                  <a:pt x="1996965" y="910829"/>
                  <a:pt x="1986455" y="896815"/>
                </a:cubicBezTo>
                <a:cubicBezTo>
                  <a:pt x="1982952" y="879298"/>
                  <a:pt x="1983337" y="860526"/>
                  <a:pt x="1975945" y="844263"/>
                </a:cubicBezTo>
                <a:cubicBezTo>
                  <a:pt x="1965491" y="821264"/>
                  <a:pt x="1933904" y="781201"/>
                  <a:pt x="1933904" y="781201"/>
                </a:cubicBezTo>
                <a:cubicBezTo>
                  <a:pt x="1930400" y="763684"/>
                  <a:pt x="1930785" y="744912"/>
                  <a:pt x="1923393" y="728649"/>
                </a:cubicBezTo>
                <a:cubicBezTo>
                  <a:pt x="1903767" y="685471"/>
                  <a:pt x="1874231" y="661905"/>
                  <a:pt x="1849821" y="623546"/>
                </a:cubicBezTo>
                <a:cubicBezTo>
                  <a:pt x="1834656" y="599716"/>
                  <a:pt x="1825424" y="572029"/>
                  <a:pt x="1807779" y="549973"/>
                </a:cubicBezTo>
                <a:cubicBezTo>
                  <a:pt x="1783018" y="519022"/>
                  <a:pt x="1751725" y="493918"/>
                  <a:pt x="1723697" y="465890"/>
                </a:cubicBezTo>
                <a:lnTo>
                  <a:pt x="1681655" y="423849"/>
                </a:lnTo>
                <a:cubicBezTo>
                  <a:pt x="1671145" y="413339"/>
                  <a:pt x="1662492" y="400563"/>
                  <a:pt x="1650124" y="392318"/>
                </a:cubicBezTo>
                <a:cubicBezTo>
                  <a:pt x="1629103" y="378304"/>
                  <a:pt x="1607004" y="365787"/>
                  <a:pt x="1587062" y="350277"/>
                </a:cubicBezTo>
                <a:cubicBezTo>
                  <a:pt x="1575329" y="341152"/>
                  <a:pt x="1567898" y="326991"/>
                  <a:pt x="1555531" y="318746"/>
                </a:cubicBezTo>
                <a:cubicBezTo>
                  <a:pt x="1546313" y="312600"/>
                  <a:pt x="1533909" y="313190"/>
                  <a:pt x="1524000" y="308235"/>
                </a:cubicBezTo>
                <a:cubicBezTo>
                  <a:pt x="1512702" y="302586"/>
                  <a:pt x="1502574" y="294794"/>
                  <a:pt x="1492469" y="287215"/>
                </a:cubicBezTo>
                <a:cubicBezTo>
                  <a:pt x="1460513" y="263248"/>
                  <a:pt x="1426122" y="241888"/>
                  <a:pt x="1397876" y="213642"/>
                </a:cubicBezTo>
                <a:cubicBezTo>
                  <a:pt x="1387366" y="203132"/>
                  <a:pt x="1377630" y="191784"/>
                  <a:pt x="1366345" y="182111"/>
                </a:cubicBezTo>
                <a:cubicBezTo>
                  <a:pt x="1324475" y="146222"/>
                  <a:pt x="1309484" y="144720"/>
                  <a:pt x="1261242" y="108539"/>
                </a:cubicBezTo>
                <a:cubicBezTo>
                  <a:pt x="1247228" y="98029"/>
                  <a:pt x="1234868" y="84842"/>
                  <a:pt x="1219200" y="77008"/>
                </a:cubicBezTo>
                <a:cubicBezTo>
                  <a:pt x="1219190" y="77003"/>
                  <a:pt x="1140378" y="50734"/>
                  <a:pt x="1124607" y="45477"/>
                </a:cubicBezTo>
                <a:lnTo>
                  <a:pt x="1093076" y="34966"/>
                </a:lnTo>
                <a:cubicBezTo>
                  <a:pt x="1058223" y="23348"/>
                  <a:pt x="1066800" y="17449"/>
                  <a:pt x="1061545" y="13946"/>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rPr>
              <a:t>T</a:t>
            </a:r>
            <a:endParaRPr lang="zh-CN" altLang="en-US" b="1" dirty="0">
              <a:solidFill>
                <a:srgbClr val="FF0000"/>
              </a:solidFill>
            </a:endParaRPr>
          </a:p>
        </p:txBody>
      </p:sp>
      <p:sp>
        <p:nvSpPr>
          <p:cNvPr id="129" name="任意多边形 128"/>
          <p:cNvSpPr/>
          <p:nvPr/>
        </p:nvSpPr>
        <p:spPr>
          <a:xfrm>
            <a:off x="8124497" y="3794234"/>
            <a:ext cx="1692165" cy="2995449"/>
          </a:xfrm>
          <a:custGeom>
            <a:avLst/>
            <a:gdLst>
              <a:gd name="connsiteX0" fmla="*/ 1124606 w 1692165"/>
              <a:gd name="connsiteY0" fmla="*/ 42042 h 2995449"/>
              <a:gd name="connsiteX1" fmla="*/ 1124606 w 1692165"/>
              <a:gd name="connsiteY1" fmla="*/ 42042 h 2995449"/>
              <a:gd name="connsiteX2" fmla="*/ 956441 w 1692165"/>
              <a:gd name="connsiteY2" fmla="*/ 63063 h 2995449"/>
              <a:gd name="connsiteX3" fmla="*/ 924910 w 1692165"/>
              <a:gd name="connsiteY3" fmla="*/ 73573 h 2995449"/>
              <a:gd name="connsiteX4" fmla="*/ 882869 w 1692165"/>
              <a:gd name="connsiteY4" fmla="*/ 84083 h 2995449"/>
              <a:gd name="connsiteX5" fmla="*/ 840827 w 1692165"/>
              <a:gd name="connsiteY5" fmla="*/ 105104 h 2995449"/>
              <a:gd name="connsiteX6" fmla="*/ 798786 w 1692165"/>
              <a:gd name="connsiteY6" fmla="*/ 115614 h 2995449"/>
              <a:gd name="connsiteX7" fmla="*/ 725213 w 1692165"/>
              <a:gd name="connsiteY7" fmla="*/ 136635 h 2995449"/>
              <a:gd name="connsiteX8" fmla="*/ 693682 w 1692165"/>
              <a:gd name="connsiteY8" fmla="*/ 157656 h 2995449"/>
              <a:gd name="connsiteX9" fmla="*/ 599089 w 1692165"/>
              <a:gd name="connsiteY9" fmla="*/ 252249 h 2995449"/>
              <a:gd name="connsiteX10" fmla="*/ 578069 w 1692165"/>
              <a:gd name="connsiteY10" fmla="*/ 294290 h 2995449"/>
              <a:gd name="connsiteX11" fmla="*/ 493986 w 1692165"/>
              <a:gd name="connsiteY11" fmla="*/ 388883 h 2995449"/>
              <a:gd name="connsiteX12" fmla="*/ 472965 w 1692165"/>
              <a:gd name="connsiteY12" fmla="*/ 441435 h 2995449"/>
              <a:gd name="connsiteX13" fmla="*/ 451944 w 1692165"/>
              <a:gd name="connsiteY13" fmla="*/ 472966 h 2995449"/>
              <a:gd name="connsiteX14" fmla="*/ 388882 w 1692165"/>
              <a:gd name="connsiteY14" fmla="*/ 567559 h 2995449"/>
              <a:gd name="connsiteX15" fmla="*/ 336331 w 1692165"/>
              <a:gd name="connsiteY15" fmla="*/ 735725 h 2995449"/>
              <a:gd name="connsiteX16" fmla="*/ 315310 w 1692165"/>
              <a:gd name="connsiteY16" fmla="*/ 777766 h 2995449"/>
              <a:gd name="connsiteX17" fmla="*/ 273269 w 1692165"/>
              <a:gd name="connsiteY17" fmla="*/ 882869 h 2995449"/>
              <a:gd name="connsiteX18" fmla="*/ 252248 w 1692165"/>
              <a:gd name="connsiteY18" fmla="*/ 935421 h 2995449"/>
              <a:gd name="connsiteX19" fmla="*/ 220717 w 1692165"/>
              <a:gd name="connsiteY19" fmla="*/ 987973 h 2995449"/>
              <a:gd name="connsiteX20" fmla="*/ 178675 w 1692165"/>
              <a:gd name="connsiteY20" fmla="*/ 1072056 h 2995449"/>
              <a:gd name="connsiteX21" fmla="*/ 157655 w 1692165"/>
              <a:gd name="connsiteY21" fmla="*/ 1124607 h 2995449"/>
              <a:gd name="connsiteX22" fmla="*/ 147144 w 1692165"/>
              <a:gd name="connsiteY22" fmla="*/ 1156138 h 2995449"/>
              <a:gd name="connsiteX23" fmla="*/ 115613 w 1692165"/>
              <a:gd name="connsiteY23" fmla="*/ 1198180 h 2995449"/>
              <a:gd name="connsiteX24" fmla="*/ 94593 w 1692165"/>
              <a:gd name="connsiteY24" fmla="*/ 1261242 h 2995449"/>
              <a:gd name="connsiteX25" fmla="*/ 63062 w 1692165"/>
              <a:gd name="connsiteY25" fmla="*/ 1324304 h 2995449"/>
              <a:gd name="connsiteX26" fmla="*/ 42041 w 1692165"/>
              <a:gd name="connsiteY26" fmla="*/ 1418897 h 2995449"/>
              <a:gd name="connsiteX27" fmla="*/ 21020 w 1692165"/>
              <a:gd name="connsiteY27" fmla="*/ 1502980 h 2995449"/>
              <a:gd name="connsiteX28" fmla="*/ 0 w 1692165"/>
              <a:gd name="connsiteY28" fmla="*/ 1629104 h 2995449"/>
              <a:gd name="connsiteX29" fmla="*/ 10510 w 1692165"/>
              <a:gd name="connsiteY29" fmla="*/ 2091559 h 2995449"/>
              <a:gd name="connsiteX30" fmla="*/ 21020 w 1692165"/>
              <a:gd name="connsiteY30" fmla="*/ 2154621 h 2995449"/>
              <a:gd name="connsiteX31" fmla="*/ 42041 w 1692165"/>
              <a:gd name="connsiteY31" fmla="*/ 2207173 h 2995449"/>
              <a:gd name="connsiteX32" fmla="*/ 73572 w 1692165"/>
              <a:gd name="connsiteY32" fmla="*/ 2301766 h 2995449"/>
              <a:gd name="connsiteX33" fmla="*/ 115613 w 1692165"/>
              <a:gd name="connsiteY33" fmla="*/ 2364828 h 2995449"/>
              <a:gd name="connsiteX34" fmla="*/ 178675 w 1692165"/>
              <a:gd name="connsiteY34" fmla="*/ 2459421 h 2995449"/>
              <a:gd name="connsiteX35" fmla="*/ 241737 w 1692165"/>
              <a:gd name="connsiteY35" fmla="*/ 2522483 h 2995449"/>
              <a:gd name="connsiteX36" fmla="*/ 273269 w 1692165"/>
              <a:gd name="connsiteY36" fmla="*/ 2554014 h 2995449"/>
              <a:gd name="connsiteX37" fmla="*/ 357351 w 1692165"/>
              <a:gd name="connsiteY37" fmla="*/ 2638097 h 2995449"/>
              <a:gd name="connsiteX38" fmla="*/ 441434 w 1692165"/>
              <a:gd name="connsiteY38" fmla="*/ 2701159 h 2995449"/>
              <a:gd name="connsiteX39" fmla="*/ 525517 w 1692165"/>
              <a:gd name="connsiteY39" fmla="*/ 2764221 h 2995449"/>
              <a:gd name="connsiteX40" fmla="*/ 557048 w 1692165"/>
              <a:gd name="connsiteY40" fmla="*/ 2774732 h 2995449"/>
              <a:gd name="connsiteX41" fmla="*/ 630620 w 1692165"/>
              <a:gd name="connsiteY41" fmla="*/ 2827283 h 2995449"/>
              <a:gd name="connsiteX42" fmla="*/ 672662 w 1692165"/>
              <a:gd name="connsiteY42" fmla="*/ 2858814 h 2995449"/>
              <a:gd name="connsiteX43" fmla="*/ 704193 w 1692165"/>
              <a:gd name="connsiteY43" fmla="*/ 2890345 h 2995449"/>
              <a:gd name="connsiteX44" fmla="*/ 746234 w 1692165"/>
              <a:gd name="connsiteY44" fmla="*/ 2900856 h 2995449"/>
              <a:gd name="connsiteX45" fmla="*/ 840827 w 1692165"/>
              <a:gd name="connsiteY45" fmla="*/ 2942897 h 2995449"/>
              <a:gd name="connsiteX46" fmla="*/ 966951 w 1692165"/>
              <a:gd name="connsiteY46" fmla="*/ 2963918 h 2995449"/>
              <a:gd name="connsiteX47" fmla="*/ 998482 w 1692165"/>
              <a:gd name="connsiteY47" fmla="*/ 2984938 h 2995449"/>
              <a:gd name="connsiteX48" fmla="*/ 1040524 w 1692165"/>
              <a:gd name="connsiteY48" fmla="*/ 2995449 h 2995449"/>
              <a:gd name="connsiteX49" fmla="*/ 1292772 w 1692165"/>
              <a:gd name="connsiteY49" fmla="*/ 2984938 h 2995449"/>
              <a:gd name="connsiteX50" fmla="*/ 1355834 w 1692165"/>
              <a:gd name="connsiteY50" fmla="*/ 2963918 h 2995449"/>
              <a:gd name="connsiteX51" fmla="*/ 1439917 w 1692165"/>
              <a:gd name="connsiteY51" fmla="*/ 2942897 h 2995449"/>
              <a:gd name="connsiteX52" fmla="*/ 1513489 w 1692165"/>
              <a:gd name="connsiteY52" fmla="*/ 2921876 h 2995449"/>
              <a:gd name="connsiteX53" fmla="*/ 1597572 w 1692165"/>
              <a:gd name="connsiteY53" fmla="*/ 2869325 h 2995449"/>
              <a:gd name="connsiteX54" fmla="*/ 1681655 w 1692165"/>
              <a:gd name="connsiteY54" fmla="*/ 2764221 h 2995449"/>
              <a:gd name="connsiteX55" fmla="*/ 1692165 w 1692165"/>
              <a:gd name="connsiteY55" fmla="*/ 2732690 h 2995449"/>
              <a:gd name="connsiteX56" fmla="*/ 1681655 w 1692165"/>
              <a:gd name="connsiteY56" fmla="*/ 2659118 h 2995449"/>
              <a:gd name="connsiteX57" fmla="*/ 1639613 w 1692165"/>
              <a:gd name="connsiteY57" fmla="*/ 2596056 h 2995449"/>
              <a:gd name="connsiteX58" fmla="*/ 1587062 w 1692165"/>
              <a:gd name="connsiteY58" fmla="*/ 2532994 h 2995449"/>
              <a:gd name="connsiteX59" fmla="*/ 1555531 w 1692165"/>
              <a:gd name="connsiteY59" fmla="*/ 2490952 h 2995449"/>
              <a:gd name="connsiteX60" fmla="*/ 1524000 w 1692165"/>
              <a:gd name="connsiteY60" fmla="*/ 2459421 h 2995449"/>
              <a:gd name="connsiteX61" fmla="*/ 1481958 w 1692165"/>
              <a:gd name="connsiteY61" fmla="*/ 2354318 h 2995449"/>
              <a:gd name="connsiteX62" fmla="*/ 1450427 w 1692165"/>
              <a:gd name="connsiteY62" fmla="*/ 2301766 h 2995449"/>
              <a:gd name="connsiteX63" fmla="*/ 1439917 w 1692165"/>
              <a:gd name="connsiteY63" fmla="*/ 2259725 h 2995449"/>
              <a:gd name="connsiteX64" fmla="*/ 1460937 w 1692165"/>
              <a:gd name="connsiteY64" fmla="*/ 1944414 h 2995449"/>
              <a:gd name="connsiteX65" fmla="*/ 1471448 w 1692165"/>
              <a:gd name="connsiteY65" fmla="*/ 1860332 h 2995449"/>
              <a:gd name="connsiteX66" fmla="*/ 1492469 w 1692165"/>
              <a:gd name="connsiteY66" fmla="*/ 1723697 h 2995449"/>
              <a:gd name="connsiteX67" fmla="*/ 1502979 w 1692165"/>
              <a:gd name="connsiteY67" fmla="*/ 1597573 h 2995449"/>
              <a:gd name="connsiteX68" fmla="*/ 1513489 w 1692165"/>
              <a:gd name="connsiteY68" fmla="*/ 1555532 h 2995449"/>
              <a:gd name="connsiteX69" fmla="*/ 1524000 w 1692165"/>
              <a:gd name="connsiteY69" fmla="*/ 1471449 h 2995449"/>
              <a:gd name="connsiteX70" fmla="*/ 1534510 w 1692165"/>
              <a:gd name="connsiteY70" fmla="*/ 1397876 h 2995449"/>
              <a:gd name="connsiteX71" fmla="*/ 1545020 w 1692165"/>
              <a:gd name="connsiteY71" fmla="*/ 1303283 h 2995449"/>
              <a:gd name="connsiteX72" fmla="*/ 1566041 w 1692165"/>
              <a:gd name="connsiteY72" fmla="*/ 1156138 h 2995449"/>
              <a:gd name="connsiteX73" fmla="*/ 1618593 w 1692165"/>
              <a:gd name="connsiteY73" fmla="*/ 714704 h 2995449"/>
              <a:gd name="connsiteX74" fmla="*/ 1608082 w 1692165"/>
              <a:gd name="connsiteY74" fmla="*/ 336332 h 2995449"/>
              <a:gd name="connsiteX75" fmla="*/ 1597572 w 1692165"/>
              <a:gd name="connsiteY75" fmla="*/ 304800 h 2995449"/>
              <a:gd name="connsiteX76" fmla="*/ 1587062 w 1692165"/>
              <a:gd name="connsiteY76" fmla="*/ 262759 h 2995449"/>
              <a:gd name="connsiteX77" fmla="*/ 1566041 w 1692165"/>
              <a:gd name="connsiteY77" fmla="*/ 220718 h 2995449"/>
              <a:gd name="connsiteX78" fmla="*/ 1555531 w 1692165"/>
              <a:gd name="connsiteY78" fmla="*/ 168166 h 2995449"/>
              <a:gd name="connsiteX79" fmla="*/ 1492469 w 1692165"/>
              <a:gd name="connsiteY79" fmla="*/ 73573 h 2995449"/>
              <a:gd name="connsiteX80" fmla="*/ 1460937 w 1692165"/>
              <a:gd name="connsiteY80" fmla="*/ 52552 h 2995449"/>
              <a:gd name="connsiteX81" fmla="*/ 1387365 w 1692165"/>
              <a:gd name="connsiteY81" fmla="*/ 0 h 2995449"/>
              <a:gd name="connsiteX82" fmla="*/ 1030013 w 1692165"/>
              <a:gd name="connsiteY82" fmla="*/ 10511 h 2995449"/>
              <a:gd name="connsiteX83" fmla="*/ 1008993 w 1692165"/>
              <a:gd name="connsiteY83" fmla="*/ 42042 h 2995449"/>
              <a:gd name="connsiteX84" fmla="*/ 1124606 w 1692165"/>
              <a:gd name="connsiteY84" fmla="*/ 42042 h 29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92165" h="2995449">
                <a:moveTo>
                  <a:pt x="1124606" y="42042"/>
                </a:moveTo>
                <a:lnTo>
                  <a:pt x="1124606" y="42042"/>
                </a:lnTo>
                <a:cubicBezTo>
                  <a:pt x="1071726" y="47330"/>
                  <a:pt x="1009790" y="51207"/>
                  <a:pt x="956441" y="63063"/>
                </a:cubicBezTo>
                <a:cubicBezTo>
                  <a:pt x="945626" y="65466"/>
                  <a:pt x="935563" y="70529"/>
                  <a:pt x="924910" y="73573"/>
                </a:cubicBezTo>
                <a:cubicBezTo>
                  <a:pt x="911021" y="77541"/>
                  <a:pt x="896883" y="80580"/>
                  <a:pt x="882869" y="84083"/>
                </a:cubicBezTo>
                <a:cubicBezTo>
                  <a:pt x="868855" y="91090"/>
                  <a:pt x="855498" y="99603"/>
                  <a:pt x="840827" y="105104"/>
                </a:cubicBezTo>
                <a:cubicBezTo>
                  <a:pt x="827302" y="110176"/>
                  <a:pt x="812722" y="111813"/>
                  <a:pt x="798786" y="115614"/>
                </a:cubicBezTo>
                <a:cubicBezTo>
                  <a:pt x="774179" y="122325"/>
                  <a:pt x="749737" y="129628"/>
                  <a:pt x="725213" y="136635"/>
                </a:cubicBezTo>
                <a:cubicBezTo>
                  <a:pt x="714703" y="143642"/>
                  <a:pt x="702994" y="149120"/>
                  <a:pt x="693682" y="157656"/>
                </a:cubicBezTo>
                <a:cubicBezTo>
                  <a:pt x="660811" y="187788"/>
                  <a:pt x="599089" y="252249"/>
                  <a:pt x="599089" y="252249"/>
                </a:cubicBezTo>
                <a:cubicBezTo>
                  <a:pt x="592082" y="266263"/>
                  <a:pt x="586373" y="281004"/>
                  <a:pt x="578069" y="294290"/>
                </a:cubicBezTo>
                <a:cubicBezTo>
                  <a:pt x="552295" y="335528"/>
                  <a:pt x="529761" y="353108"/>
                  <a:pt x="493986" y="388883"/>
                </a:cubicBezTo>
                <a:cubicBezTo>
                  <a:pt x="486979" y="406400"/>
                  <a:pt x="481403" y="424560"/>
                  <a:pt x="472965" y="441435"/>
                </a:cubicBezTo>
                <a:cubicBezTo>
                  <a:pt x="467316" y="452733"/>
                  <a:pt x="458639" y="462254"/>
                  <a:pt x="451944" y="472966"/>
                </a:cubicBezTo>
                <a:cubicBezTo>
                  <a:pt x="401263" y="554056"/>
                  <a:pt x="441363" y="497585"/>
                  <a:pt x="388882" y="567559"/>
                </a:cubicBezTo>
                <a:cubicBezTo>
                  <a:pt x="371365" y="623614"/>
                  <a:pt x="355732" y="680294"/>
                  <a:pt x="336331" y="735725"/>
                </a:cubicBezTo>
                <a:cubicBezTo>
                  <a:pt x="331155" y="750513"/>
                  <a:pt x="321482" y="763365"/>
                  <a:pt x="315310" y="777766"/>
                </a:cubicBezTo>
                <a:cubicBezTo>
                  <a:pt x="300446" y="812448"/>
                  <a:pt x="287283" y="847835"/>
                  <a:pt x="273269" y="882869"/>
                </a:cubicBezTo>
                <a:cubicBezTo>
                  <a:pt x="266262" y="900386"/>
                  <a:pt x="261955" y="919243"/>
                  <a:pt x="252248" y="935421"/>
                </a:cubicBezTo>
                <a:lnTo>
                  <a:pt x="220717" y="987973"/>
                </a:lnTo>
                <a:cubicBezTo>
                  <a:pt x="198925" y="1075136"/>
                  <a:pt x="227401" y="984348"/>
                  <a:pt x="178675" y="1072056"/>
                </a:cubicBezTo>
                <a:cubicBezTo>
                  <a:pt x="169513" y="1088548"/>
                  <a:pt x="164279" y="1106942"/>
                  <a:pt x="157655" y="1124607"/>
                </a:cubicBezTo>
                <a:cubicBezTo>
                  <a:pt x="153765" y="1134981"/>
                  <a:pt x="152641" y="1146519"/>
                  <a:pt x="147144" y="1156138"/>
                </a:cubicBezTo>
                <a:cubicBezTo>
                  <a:pt x="138453" y="1171347"/>
                  <a:pt x="126123" y="1184166"/>
                  <a:pt x="115613" y="1198180"/>
                </a:cubicBezTo>
                <a:cubicBezTo>
                  <a:pt x="108606" y="1219201"/>
                  <a:pt x="103115" y="1240789"/>
                  <a:pt x="94593" y="1261242"/>
                </a:cubicBezTo>
                <a:cubicBezTo>
                  <a:pt x="85554" y="1282936"/>
                  <a:pt x="70494" y="1302008"/>
                  <a:pt x="63062" y="1324304"/>
                </a:cubicBezTo>
                <a:cubicBezTo>
                  <a:pt x="52848" y="1354947"/>
                  <a:pt x="49439" y="1387455"/>
                  <a:pt x="42041" y="1418897"/>
                </a:cubicBezTo>
                <a:cubicBezTo>
                  <a:pt x="35424" y="1447019"/>
                  <a:pt x="25769" y="1474483"/>
                  <a:pt x="21020" y="1502980"/>
                </a:cubicBezTo>
                <a:lnTo>
                  <a:pt x="0" y="1629104"/>
                </a:lnTo>
                <a:cubicBezTo>
                  <a:pt x="3503" y="1783256"/>
                  <a:pt x="4347" y="1937491"/>
                  <a:pt x="10510" y="2091559"/>
                </a:cubicBezTo>
                <a:cubicBezTo>
                  <a:pt x="11362" y="2112853"/>
                  <a:pt x="15413" y="2134061"/>
                  <a:pt x="21020" y="2154621"/>
                </a:cubicBezTo>
                <a:cubicBezTo>
                  <a:pt x="25984" y="2172823"/>
                  <a:pt x="35695" y="2189405"/>
                  <a:pt x="42041" y="2207173"/>
                </a:cubicBezTo>
                <a:cubicBezTo>
                  <a:pt x="53220" y="2238473"/>
                  <a:pt x="59517" y="2271648"/>
                  <a:pt x="73572" y="2301766"/>
                </a:cubicBezTo>
                <a:cubicBezTo>
                  <a:pt x="84256" y="2324659"/>
                  <a:pt x="102615" y="2343165"/>
                  <a:pt x="115613" y="2364828"/>
                </a:cubicBezTo>
                <a:cubicBezTo>
                  <a:pt x="135731" y="2398359"/>
                  <a:pt x="152401" y="2430228"/>
                  <a:pt x="178675" y="2459421"/>
                </a:cubicBezTo>
                <a:cubicBezTo>
                  <a:pt x="198562" y="2481517"/>
                  <a:pt x="220716" y="2501462"/>
                  <a:pt x="241737" y="2522483"/>
                </a:cubicBezTo>
                <a:cubicBezTo>
                  <a:pt x="252248" y="2532993"/>
                  <a:pt x="265024" y="2541646"/>
                  <a:pt x="273269" y="2554014"/>
                </a:cubicBezTo>
                <a:cubicBezTo>
                  <a:pt x="307227" y="2604953"/>
                  <a:pt x="289436" y="2584735"/>
                  <a:pt x="357351" y="2638097"/>
                </a:cubicBezTo>
                <a:cubicBezTo>
                  <a:pt x="384899" y="2659742"/>
                  <a:pt x="413406" y="2680138"/>
                  <a:pt x="441434" y="2701159"/>
                </a:cubicBezTo>
                <a:cubicBezTo>
                  <a:pt x="441436" y="2701161"/>
                  <a:pt x="525515" y="2764220"/>
                  <a:pt x="525517" y="2764221"/>
                </a:cubicBezTo>
                <a:lnTo>
                  <a:pt x="557048" y="2774732"/>
                </a:lnTo>
                <a:cubicBezTo>
                  <a:pt x="617156" y="2834840"/>
                  <a:pt x="556839" y="2781171"/>
                  <a:pt x="630620" y="2827283"/>
                </a:cubicBezTo>
                <a:cubicBezTo>
                  <a:pt x="645475" y="2836567"/>
                  <a:pt x="659362" y="2847414"/>
                  <a:pt x="672662" y="2858814"/>
                </a:cubicBezTo>
                <a:cubicBezTo>
                  <a:pt x="683948" y="2868487"/>
                  <a:pt x="691288" y="2882970"/>
                  <a:pt x="704193" y="2890345"/>
                </a:cubicBezTo>
                <a:cubicBezTo>
                  <a:pt x="716735" y="2897512"/>
                  <a:pt x="732220" y="2897352"/>
                  <a:pt x="746234" y="2900856"/>
                </a:cubicBezTo>
                <a:cubicBezTo>
                  <a:pt x="781940" y="2924659"/>
                  <a:pt x="790798" y="2934559"/>
                  <a:pt x="840827" y="2942897"/>
                </a:cubicBezTo>
                <a:lnTo>
                  <a:pt x="966951" y="2963918"/>
                </a:lnTo>
                <a:cubicBezTo>
                  <a:pt x="977461" y="2970925"/>
                  <a:pt x="986872" y="2979962"/>
                  <a:pt x="998482" y="2984938"/>
                </a:cubicBezTo>
                <a:cubicBezTo>
                  <a:pt x="1011759" y="2990628"/>
                  <a:pt x="1026079" y="2995449"/>
                  <a:pt x="1040524" y="2995449"/>
                </a:cubicBezTo>
                <a:cubicBezTo>
                  <a:pt x="1124680" y="2995449"/>
                  <a:pt x="1208689" y="2988442"/>
                  <a:pt x="1292772" y="2984938"/>
                </a:cubicBezTo>
                <a:cubicBezTo>
                  <a:pt x="1313793" y="2977931"/>
                  <a:pt x="1334338" y="2969292"/>
                  <a:pt x="1355834" y="2963918"/>
                </a:cubicBezTo>
                <a:lnTo>
                  <a:pt x="1439917" y="2942897"/>
                </a:lnTo>
                <a:cubicBezTo>
                  <a:pt x="1453393" y="2939528"/>
                  <a:pt x="1498406" y="2929417"/>
                  <a:pt x="1513489" y="2921876"/>
                </a:cubicBezTo>
                <a:cubicBezTo>
                  <a:pt x="1518613" y="2919314"/>
                  <a:pt x="1585068" y="2879745"/>
                  <a:pt x="1597572" y="2869325"/>
                </a:cubicBezTo>
                <a:cubicBezTo>
                  <a:pt x="1632498" y="2840221"/>
                  <a:pt x="1656751" y="2801576"/>
                  <a:pt x="1681655" y="2764221"/>
                </a:cubicBezTo>
                <a:cubicBezTo>
                  <a:pt x="1685158" y="2753711"/>
                  <a:pt x="1692165" y="2743769"/>
                  <a:pt x="1692165" y="2732690"/>
                </a:cubicBezTo>
                <a:cubicBezTo>
                  <a:pt x="1692165" y="2707917"/>
                  <a:pt x="1690548" y="2682240"/>
                  <a:pt x="1681655" y="2659118"/>
                </a:cubicBezTo>
                <a:cubicBezTo>
                  <a:pt x="1672586" y="2635538"/>
                  <a:pt x="1653627" y="2617077"/>
                  <a:pt x="1639613" y="2596056"/>
                </a:cubicBezTo>
                <a:cubicBezTo>
                  <a:pt x="1593149" y="2526360"/>
                  <a:pt x="1647763" y="2603813"/>
                  <a:pt x="1587062" y="2532994"/>
                </a:cubicBezTo>
                <a:cubicBezTo>
                  <a:pt x="1575662" y="2519694"/>
                  <a:pt x="1566931" y="2504252"/>
                  <a:pt x="1555531" y="2490952"/>
                </a:cubicBezTo>
                <a:cubicBezTo>
                  <a:pt x="1545858" y="2479666"/>
                  <a:pt x="1532245" y="2471788"/>
                  <a:pt x="1524000" y="2459421"/>
                </a:cubicBezTo>
                <a:cubicBezTo>
                  <a:pt x="1449800" y="2348121"/>
                  <a:pt x="1520425" y="2440867"/>
                  <a:pt x="1481958" y="2354318"/>
                </a:cubicBezTo>
                <a:cubicBezTo>
                  <a:pt x="1473661" y="2335650"/>
                  <a:pt x="1460937" y="2319283"/>
                  <a:pt x="1450427" y="2301766"/>
                </a:cubicBezTo>
                <a:cubicBezTo>
                  <a:pt x="1446924" y="2287752"/>
                  <a:pt x="1439917" y="2274170"/>
                  <a:pt x="1439917" y="2259725"/>
                </a:cubicBezTo>
                <a:cubicBezTo>
                  <a:pt x="1439917" y="1969856"/>
                  <a:pt x="1439478" y="2094622"/>
                  <a:pt x="1460937" y="1944414"/>
                </a:cubicBezTo>
                <a:cubicBezTo>
                  <a:pt x="1464932" y="1916452"/>
                  <a:pt x="1467153" y="1888249"/>
                  <a:pt x="1471448" y="1860332"/>
                </a:cubicBezTo>
                <a:cubicBezTo>
                  <a:pt x="1489774" y="1741217"/>
                  <a:pt x="1476143" y="1886959"/>
                  <a:pt x="1492469" y="1723697"/>
                </a:cubicBezTo>
                <a:cubicBezTo>
                  <a:pt x="1496667" y="1681719"/>
                  <a:pt x="1497746" y="1639434"/>
                  <a:pt x="1502979" y="1597573"/>
                </a:cubicBezTo>
                <a:cubicBezTo>
                  <a:pt x="1504771" y="1583240"/>
                  <a:pt x="1511114" y="1569780"/>
                  <a:pt x="1513489" y="1555532"/>
                </a:cubicBezTo>
                <a:cubicBezTo>
                  <a:pt x="1518133" y="1527671"/>
                  <a:pt x="1520267" y="1499447"/>
                  <a:pt x="1524000" y="1471449"/>
                </a:cubicBezTo>
                <a:cubicBezTo>
                  <a:pt x="1527274" y="1446893"/>
                  <a:pt x="1531437" y="1422458"/>
                  <a:pt x="1534510" y="1397876"/>
                </a:cubicBezTo>
                <a:cubicBezTo>
                  <a:pt x="1538445" y="1366396"/>
                  <a:pt x="1541863" y="1334851"/>
                  <a:pt x="1545020" y="1303283"/>
                </a:cubicBezTo>
                <a:cubicBezTo>
                  <a:pt x="1558178" y="1171703"/>
                  <a:pt x="1542824" y="1225792"/>
                  <a:pt x="1566041" y="1156138"/>
                </a:cubicBezTo>
                <a:cubicBezTo>
                  <a:pt x="1605442" y="840930"/>
                  <a:pt x="1588214" y="988109"/>
                  <a:pt x="1618593" y="714704"/>
                </a:cubicBezTo>
                <a:cubicBezTo>
                  <a:pt x="1615089" y="588580"/>
                  <a:pt x="1614544" y="462339"/>
                  <a:pt x="1608082" y="336332"/>
                </a:cubicBezTo>
                <a:cubicBezTo>
                  <a:pt x="1607515" y="325267"/>
                  <a:pt x="1600616" y="315453"/>
                  <a:pt x="1597572" y="304800"/>
                </a:cubicBezTo>
                <a:cubicBezTo>
                  <a:pt x="1593604" y="290911"/>
                  <a:pt x="1592134" y="276284"/>
                  <a:pt x="1587062" y="262759"/>
                </a:cubicBezTo>
                <a:cubicBezTo>
                  <a:pt x="1581561" y="248089"/>
                  <a:pt x="1573048" y="234732"/>
                  <a:pt x="1566041" y="220718"/>
                </a:cubicBezTo>
                <a:cubicBezTo>
                  <a:pt x="1562538" y="203201"/>
                  <a:pt x="1562166" y="184753"/>
                  <a:pt x="1555531" y="168166"/>
                </a:cubicBezTo>
                <a:cubicBezTo>
                  <a:pt x="1548859" y="151487"/>
                  <a:pt x="1507213" y="88316"/>
                  <a:pt x="1492469" y="73573"/>
                </a:cubicBezTo>
                <a:cubicBezTo>
                  <a:pt x="1483537" y="64641"/>
                  <a:pt x="1471216" y="59894"/>
                  <a:pt x="1460937" y="52552"/>
                </a:cubicBezTo>
                <a:cubicBezTo>
                  <a:pt x="1369662" y="-12644"/>
                  <a:pt x="1461688" y="49549"/>
                  <a:pt x="1387365" y="0"/>
                </a:cubicBezTo>
                <a:cubicBezTo>
                  <a:pt x="1268248" y="3504"/>
                  <a:pt x="1148453" y="-2649"/>
                  <a:pt x="1030013" y="10511"/>
                </a:cubicBezTo>
                <a:cubicBezTo>
                  <a:pt x="1017459" y="11906"/>
                  <a:pt x="997695" y="36393"/>
                  <a:pt x="1008993" y="42042"/>
                </a:cubicBezTo>
                <a:cubicBezTo>
                  <a:pt x="1034061" y="54576"/>
                  <a:pt x="1105337" y="42042"/>
                  <a:pt x="1124606" y="42042"/>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rPr>
              <a:t>S</a:t>
            </a:r>
            <a:endParaRPr lang="zh-CN" altLang="en-US" sz="2400" b="1" dirty="0">
              <a:solidFill>
                <a:srgbClr val="FF0000"/>
              </a:solidFill>
            </a:endParaRPr>
          </a:p>
        </p:txBody>
      </p:sp>
      <p:sp>
        <p:nvSpPr>
          <p:cNvPr id="2" name="标题 1"/>
          <p:cNvSpPr>
            <a:spLocks noGrp="1"/>
          </p:cNvSpPr>
          <p:nvPr>
            <p:ph type="title"/>
          </p:nvPr>
        </p:nvSpPr>
        <p:spPr/>
        <p:txBody>
          <a:bodyPr/>
          <a:lstStyle/>
          <a:p>
            <a:r>
              <a:rPr lang="zh-CN" altLang="en-US" dirty="0"/>
              <a:t>容量网络最大</a:t>
            </a:r>
            <a:r>
              <a:rPr lang="zh-CN" altLang="en-US" dirty="0" smtClean="0"/>
              <a:t>流</a:t>
            </a:r>
            <a:r>
              <a:rPr lang="en-US" altLang="zh-CN" dirty="0" smtClean="0"/>
              <a:t>-</a:t>
            </a:r>
            <a:r>
              <a:rPr lang="zh-CN" altLang="en-US" dirty="0" smtClean="0"/>
              <a:t>最小割问题</a:t>
            </a:r>
            <a:endParaRPr lang="zh-CN" altLang="en-US" dirty="0"/>
          </a:p>
        </p:txBody>
      </p:sp>
      <p:sp>
        <p:nvSpPr>
          <p:cNvPr id="3" name="内容占位符 2"/>
          <p:cNvSpPr>
            <a:spLocks noGrp="1"/>
          </p:cNvSpPr>
          <p:nvPr>
            <p:ph idx="1"/>
          </p:nvPr>
        </p:nvSpPr>
        <p:spPr>
          <a:xfrm>
            <a:off x="286142" y="839157"/>
            <a:ext cx="7679089" cy="5256843"/>
          </a:xfrm>
        </p:spPr>
        <p:txBody>
          <a:bodyPr/>
          <a:lstStyle/>
          <a:p>
            <a:r>
              <a:rPr lang="zh-CN" altLang="en-US" sz="2800" dirty="0"/>
              <a:t>容量</a:t>
            </a:r>
            <a:r>
              <a:rPr lang="zh-CN" altLang="en-US" sz="2800" dirty="0" smtClean="0"/>
              <a:t>网络中的割</a:t>
            </a:r>
            <a:endParaRPr lang="en-US" altLang="zh-CN" sz="2800" dirty="0"/>
          </a:p>
          <a:p>
            <a:pPr marL="457200" lvl="1" indent="0">
              <a:buNone/>
            </a:pPr>
            <a:r>
              <a:rPr lang="zh-CN" altLang="en-US" sz="2000" dirty="0" smtClean="0"/>
              <a:t>在</a:t>
            </a:r>
            <a:r>
              <a:rPr lang="zh-CN" altLang="en-US" sz="2000" dirty="0"/>
              <a:t>容量网络 </a:t>
            </a:r>
            <a:r>
              <a:rPr lang="en-US" altLang="zh-CN" sz="2000" dirty="0"/>
              <a:t>G(V, E) </a:t>
            </a:r>
            <a:r>
              <a:rPr lang="zh-CN" altLang="en-US" sz="2000" dirty="0"/>
              <a:t>中</a:t>
            </a:r>
            <a:r>
              <a:rPr lang="en-US" altLang="zh-CN" sz="2000" dirty="0"/>
              <a:t>, </a:t>
            </a:r>
            <a:r>
              <a:rPr lang="zh-CN" altLang="en-US" sz="2000" dirty="0"/>
              <a:t>设 </a:t>
            </a:r>
            <a:r>
              <a:rPr lang="en-US" altLang="zh-CN" sz="2000" dirty="0" smtClean="0"/>
              <a:t>E’⊆</a:t>
            </a:r>
            <a:r>
              <a:rPr lang="en-US" altLang="zh-CN" sz="2000" dirty="0"/>
              <a:t>E, </a:t>
            </a:r>
            <a:r>
              <a:rPr lang="zh-CN" altLang="en-US" sz="2000" dirty="0"/>
              <a:t>如果在 </a:t>
            </a:r>
            <a:r>
              <a:rPr lang="en-US" altLang="zh-CN" sz="2000" dirty="0"/>
              <a:t>G </a:t>
            </a:r>
            <a:r>
              <a:rPr lang="zh-CN" altLang="en-US" sz="2000" dirty="0"/>
              <a:t>的基图中删去 </a:t>
            </a:r>
            <a:r>
              <a:rPr lang="en-US" altLang="zh-CN" sz="2000" dirty="0"/>
              <a:t>E’ </a:t>
            </a:r>
            <a:r>
              <a:rPr lang="zh-CN" altLang="en-US" sz="2000" dirty="0"/>
              <a:t>后不再连通</a:t>
            </a:r>
            <a:r>
              <a:rPr lang="en-US" altLang="zh-CN" sz="2000" dirty="0"/>
              <a:t>, </a:t>
            </a:r>
            <a:r>
              <a:rPr lang="zh-CN" altLang="en-US" sz="2000" dirty="0"/>
              <a:t>则称 </a:t>
            </a:r>
            <a:r>
              <a:rPr lang="en-US" altLang="zh-CN" sz="2000" dirty="0"/>
              <a:t>E’ </a:t>
            </a:r>
            <a:r>
              <a:rPr lang="zh-CN" altLang="en-US" sz="2000" dirty="0"/>
              <a:t>是 </a:t>
            </a:r>
            <a:r>
              <a:rPr lang="en-US" altLang="zh-CN" sz="2000" dirty="0"/>
              <a:t>G </a:t>
            </a:r>
            <a:r>
              <a:rPr lang="zh-CN" altLang="en-US" sz="2000" dirty="0"/>
              <a:t>的割。割将 </a:t>
            </a:r>
            <a:r>
              <a:rPr lang="en-US" altLang="zh-CN" sz="2000" dirty="0"/>
              <a:t>G </a:t>
            </a:r>
            <a:r>
              <a:rPr lang="zh-CN" altLang="en-US" sz="2000" dirty="0"/>
              <a:t>的顶点集 </a:t>
            </a:r>
            <a:r>
              <a:rPr lang="en-US" altLang="zh-CN" sz="2000" dirty="0"/>
              <a:t>V </a:t>
            </a:r>
            <a:r>
              <a:rPr lang="zh-CN" altLang="en-US" sz="2000" dirty="0"/>
              <a:t>划分成两个子集 </a:t>
            </a:r>
            <a:r>
              <a:rPr lang="en-US" altLang="zh-CN" sz="2000" dirty="0"/>
              <a:t>S </a:t>
            </a:r>
            <a:r>
              <a:rPr lang="zh-CN" altLang="en-US" sz="2000" dirty="0"/>
              <a:t>和 </a:t>
            </a:r>
            <a:r>
              <a:rPr lang="en-US" altLang="zh-CN" sz="2000" dirty="0" smtClean="0"/>
              <a:t>T </a:t>
            </a:r>
            <a:r>
              <a:rPr lang="zh-CN" altLang="en-US" sz="2000" dirty="0" smtClean="0"/>
              <a:t>且 </a:t>
            </a:r>
            <a:r>
              <a:rPr lang="en-US" altLang="zh-CN" sz="2000" dirty="0" smtClean="0"/>
              <a:t>T=V-S</a:t>
            </a:r>
            <a:r>
              <a:rPr lang="zh-CN" altLang="en-US" sz="2000" dirty="0"/>
              <a:t>。将割记</a:t>
            </a:r>
            <a:r>
              <a:rPr lang="zh-CN" altLang="en-US" sz="2000" dirty="0" smtClean="0"/>
              <a:t>为</a:t>
            </a:r>
            <a:r>
              <a:rPr lang="en-US" altLang="zh-CN" sz="2000" dirty="0" smtClean="0"/>
              <a:t>C(S</a:t>
            </a:r>
            <a:r>
              <a:rPr lang="en-US" altLang="zh-CN" sz="2000" dirty="0"/>
              <a:t>, T)</a:t>
            </a:r>
            <a:r>
              <a:rPr lang="zh-CN" altLang="en-US" sz="2000" dirty="0" smtClean="0"/>
              <a:t>。</a:t>
            </a:r>
            <a:endParaRPr lang="en-US" altLang="zh-CN" sz="2000" dirty="0" smtClean="0"/>
          </a:p>
          <a:p>
            <a:r>
              <a:rPr lang="en-US" altLang="zh-CN" sz="2800" dirty="0"/>
              <a:t>s-t </a:t>
            </a:r>
            <a:r>
              <a:rPr lang="zh-CN" altLang="en-US" sz="2800" dirty="0"/>
              <a:t>割</a:t>
            </a:r>
            <a:r>
              <a:rPr lang="en-US" altLang="zh-CN" sz="2800" dirty="0"/>
              <a:t>: </a:t>
            </a:r>
            <a:endParaRPr lang="en-US" altLang="zh-CN" sz="2800" dirty="0"/>
          </a:p>
          <a:p>
            <a:pPr marL="400050" lvl="1" indent="0">
              <a:buNone/>
            </a:pPr>
            <a:r>
              <a:rPr lang="zh-CN" altLang="en-US" sz="2000" dirty="0" smtClean="0"/>
              <a:t>更进一步</a:t>
            </a:r>
            <a:r>
              <a:rPr lang="en-US" altLang="zh-CN" sz="2000" dirty="0"/>
              <a:t>, </a:t>
            </a:r>
            <a:r>
              <a:rPr lang="zh-CN" altLang="en-US" sz="2000" dirty="0"/>
              <a:t>如果割所划分的两个顶点子集满足源点 </a:t>
            </a:r>
            <a:r>
              <a:rPr lang="en-US" altLang="zh-CN" sz="2000" dirty="0" err="1"/>
              <a:t>Vs</a:t>
            </a:r>
            <a:r>
              <a:rPr lang="en-US" altLang="zh-CN" sz="2000" dirty="0"/>
              <a:t> ∈ S,</a:t>
            </a:r>
            <a:r>
              <a:rPr lang="zh-CN" altLang="en-US" sz="2000" dirty="0"/>
              <a:t>汇点 </a:t>
            </a:r>
            <a:r>
              <a:rPr lang="en-US" altLang="zh-CN" sz="2000" dirty="0" err="1"/>
              <a:t>Vt</a:t>
            </a:r>
            <a:r>
              <a:rPr lang="en-US" altLang="zh-CN" sz="2000" dirty="0"/>
              <a:t> ∈ T, </a:t>
            </a:r>
            <a:r>
              <a:rPr lang="zh-CN" altLang="en-US" sz="2000" dirty="0"/>
              <a:t>则称该割为 </a:t>
            </a:r>
            <a:r>
              <a:rPr lang="en-US" altLang="zh-CN" sz="2000" dirty="0"/>
              <a:t>s-t </a:t>
            </a:r>
            <a:r>
              <a:rPr lang="zh-CN" altLang="en-US" sz="2000" dirty="0"/>
              <a:t>割。 </a:t>
            </a:r>
            <a:r>
              <a:rPr lang="en-US" altLang="zh-CN" sz="2000" dirty="0"/>
              <a:t>s-t </a:t>
            </a:r>
            <a:r>
              <a:rPr lang="zh-CN" altLang="en-US" sz="2000" dirty="0"/>
              <a:t>割</a:t>
            </a:r>
            <a:r>
              <a:rPr lang="en-US" altLang="zh-CN" sz="2000" dirty="0"/>
              <a:t>(S, T)</a:t>
            </a:r>
            <a:r>
              <a:rPr lang="zh-CN" altLang="en-US" sz="2000" dirty="0"/>
              <a:t>中的弧 </a:t>
            </a:r>
            <a:r>
              <a:rPr lang="en-US" altLang="zh-CN" sz="2000" dirty="0"/>
              <a:t>&lt;u, v&gt;(</a:t>
            </a:r>
            <a:r>
              <a:rPr lang="en-US" altLang="zh-CN" sz="2000" dirty="0" err="1"/>
              <a:t>u∈S</a:t>
            </a:r>
            <a:r>
              <a:rPr lang="en-US" altLang="zh-CN" sz="2000" dirty="0"/>
              <a:t>, </a:t>
            </a:r>
            <a:r>
              <a:rPr lang="en-US" altLang="zh-CN" sz="2000" dirty="0" err="1"/>
              <a:t>v∈T</a:t>
            </a:r>
            <a:r>
              <a:rPr lang="en-US" altLang="zh-CN" sz="2000" dirty="0"/>
              <a:t>) </a:t>
            </a:r>
            <a:r>
              <a:rPr lang="zh-CN" altLang="en-US" sz="2000" dirty="0"/>
              <a:t>称为割的前向弧</a:t>
            </a:r>
            <a:r>
              <a:rPr lang="en-US" altLang="zh-CN" sz="2000" dirty="0"/>
              <a:t>, </a:t>
            </a:r>
            <a:r>
              <a:rPr lang="zh-CN" altLang="en-US" sz="2000" dirty="0"/>
              <a:t>弧 </a:t>
            </a:r>
            <a:r>
              <a:rPr lang="en-US" altLang="zh-CN" sz="2000" dirty="0"/>
              <a:t>&lt;u, v&gt;( </a:t>
            </a:r>
            <a:r>
              <a:rPr lang="en-US" altLang="zh-CN" sz="2000" dirty="0" err="1"/>
              <a:t>u∈T</a:t>
            </a:r>
            <a:r>
              <a:rPr lang="en-US" altLang="zh-CN" sz="2000" dirty="0"/>
              <a:t>, </a:t>
            </a:r>
            <a:r>
              <a:rPr lang="en-US" altLang="zh-CN" sz="2000" dirty="0" err="1"/>
              <a:t>v∈S</a:t>
            </a:r>
            <a:r>
              <a:rPr lang="en-US" altLang="zh-CN" sz="2000" dirty="0"/>
              <a:t>) </a:t>
            </a:r>
            <a:r>
              <a:rPr lang="zh-CN" altLang="en-US" sz="2000" dirty="0"/>
              <a:t>称为割的反向弧</a:t>
            </a:r>
            <a:r>
              <a:rPr lang="zh-CN" altLang="en-US" sz="2000" dirty="0" smtClean="0"/>
              <a:t>。</a:t>
            </a:r>
            <a:endParaRPr lang="en-US" altLang="zh-CN" sz="2000" dirty="0" smtClean="0"/>
          </a:p>
          <a:p>
            <a:r>
              <a:rPr lang="zh-CN" altLang="en-US" sz="2400" dirty="0" smtClean="0"/>
              <a:t>割</a:t>
            </a:r>
            <a:r>
              <a:rPr lang="zh-CN" altLang="en-US" sz="2400" dirty="0"/>
              <a:t>的</a:t>
            </a:r>
            <a:r>
              <a:rPr lang="zh-CN" altLang="en-US" sz="2400" dirty="0" smtClean="0"/>
              <a:t>容量</a:t>
            </a:r>
            <a:endParaRPr lang="en-US" altLang="zh-CN" sz="2400" dirty="0" smtClean="0"/>
          </a:p>
          <a:p>
            <a:pPr marL="400050" lvl="1" indent="0">
              <a:buNone/>
            </a:pPr>
            <a:r>
              <a:rPr lang="en-US" altLang="zh-CN" sz="2000" dirty="0" smtClean="0"/>
              <a:t> </a:t>
            </a:r>
            <a:r>
              <a:rPr lang="zh-CN" altLang="en-US" sz="2000" dirty="0"/>
              <a:t>设 </a:t>
            </a:r>
            <a:r>
              <a:rPr lang="en-US" altLang="zh-CN" sz="2000" dirty="0" smtClean="0"/>
              <a:t>C(S</a:t>
            </a:r>
            <a:r>
              <a:rPr lang="en-US" altLang="zh-CN" sz="2000" dirty="0"/>
              <a:t>, T) </a:t>
            </a:r>
            <a:r>
              <a:rPr lang="zh-CN" altLang="en-US" sz="2000" dirty="0"/>
              <a:t>为容量网络 </a:t>
            </a:r>
            <a:r>
              <a:rPr lang="en-US" altLang="zh-CN" sz="2000" dirty="0"/>
              <a:t>G(V, E) </a:t>
            </a:r>
            <a:r>
              <a:rPr lang="zh-CN" altLang="en-US" sz="2000" dirty="0"/>
              <a:t>的一个割</a:t>
            </a:r>
            <a:r>
              <a:rPr lang="en-US" altLang="zh-CN" sz="2000" dirty="0"/>
              <a:t>, </a:t>
            </a:r>
            <a:r>
              <a:rPr lang="zh-CN" altLang="en-US" sz="2000" dirty="0"/>
              <a:t>其容量定义为所有前向弧的容量总和</a:t>
            </a:r>
            <a:r>
              <a:rPr lang="en-US" altLang="zh-CN" sz="2000" dirty="0"/>
              <a:t>, </a:t>
            </a:r>
            <a:r>
              <a:rPr lang="zh-CN" altLang="en-US" sz="2000" dirty="0"/>
              <a:t>用 </a:t>
            </a:r>
            <a:r>
              <a:rPr lang="en-US" altLang="zh-CN" sz="2000" dirty="0"/>
              <a:t>c(S, T) </a:t>
            </a:r>
            <a:r>
              <a:rPr lang="zh-CN" altLang="en-US" sz="2000" dirty="0"/>
              <a:t>表示</a:t>
            </a:r>
            <a:r>
              <a:rPr lang="zh-CN" altLang="en-US" sz="2000" dirty="0" smtClean="0"/>
              <a:t>。</a:t>
            </a:r>
            <a:endParaRPr lang="en-US" altLang="zh-CN" sz="2000" dirty="0" smtClean="0"/>
          </a:p>
          <a:p>
            <a:r>
              <a:rPr lang="zh-CN" altLang="en-US" sz="2800" dirty="0" smtClean="0"/>
              <a:t>最小割</a:t>
            </a:r>
            <a:endParaRPr lang="en-US" altLang="zh-CN" sz="2800" dirty="0" smtClean="0"/>
          </a:p>
          <a:p>
            <a:pPr marL="400050" lvl="1" indent="0">
              <a:buNone/>
            </a:pPr>
            <a:r>
              <a:rPr lang="zh-CN" altLang="en-US" sz="2400" dirty="0" smtClean="0"/>
              <a:t>容量</a:t>
            </a:r>
            <a:r>
              <a:rPr lang="zh-CN" altLang="en-US" sz="2400" dirty="0"/>
              <a:t>网络 </a:t>
            </a:r>
            <a:r>
              <a:rPr lang="en-US" altLang="zh-CN" sz="2400" dirty="0"/>
              <a:t>G(V, E) </a:t>
            </a:r>
            <a:r>
              <a:rPr lang="zh-CN" altLang="en-US" sz="2400" dirty="0"/>
              <a:t>的最小割是指容量最小的</a:t>
            </a:r>
            <a:r>
              <a:rPr lang="zh-CN" altLang="en-US" sz="2400" dirty="0" smtClean="0"/>
              <a:t>割</a:t>
            </a:r>
            <a:endParaRPr lang="en-US" altLang="zh-CN" sz="2400" dirty="0" smtClean="0"/>
          </a:p>
        </p:txBody>
      </p:sp>
      <p:sp>
        <p:nvSpPr>
          <p:cNvPr id="30" name="椭圆 29"/>
          <p:cNvSpPr/>
          <p:nvPr/>
        </p:nvSpPr>
        <p:spPr>
          <a:xfrm>
            <a:off x="8199308" y="190774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9161086" y="82121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9160971" y="313179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p:cNvSpPr/>
          <p:nvPr/>
        </p:nvSpPr>
        <p:spPr>
          <a:xfrm>
            <a:off x="10592355" y="8500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33"/>
          <p:cNvSpPr/>
          <p:nvPr/>
        </p:nvSpPr>
        <p:spPr>
          <a:xfrm>
            <a:off x="9855264" y="19221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0592355" y="319359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35"/>
          <p:cNvSpPr/>
          <p:nvPr/>
        </p:nvSpPr>
        <p:spPr>
          <a:xfrm>
            <a:off x="11540716" y="190774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p:cNvSpPr txBox="1"/>
          <p:nvPr/>
        </p:nvSpPr>
        <p:spPr>
          <a:xfrm>
            <a:off x="8150259"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38" name="文本框 37"/>
          <p:cNvSpPr txBox="1"/>
          <p:nvPr/>
        </p:nvSpPr>
        <p:spPr>
          <a:xfrm>
            <a:off x="9112037" y="75941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39" name="文本框 38"/>
          <p:cNvSpPr txBox="1"/>
          <p:nvPr/>
        </p:nvSpPr>
        <p:spPr>
          <a:xfrm>
            <a:off x="9111922" y="306999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40" name="文本框 39"/>
          <p:cNvSpPr txBox="1"/>
          <p:nvPr/>
        </p:nvSpPr>
        <p:spPr>
          <a:xfrm>
            <a:off x="10543306" y="7882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41" name="文本框 40"/>
          <p:cNvSpPr txBox="1"/>
          <p:nvPr/>
        </p:nvSpPr>
        <p:spPr>
          <a:xfrm>
            <a:off x="9820963"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42" name="文本框 41"/>
          <p:cNvSpPr txBox="1"/>
          <p:nvPr/>
        </p:nvSpPr>
        <p:spPr>
          <a:xfrm>
            <a:off x="10543306" y="313179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43" name="文本框 42"/>
          <p:cNvSpPr txBox="1"/>
          <p:nvPr/>
        </p:nvSpPr>
        <p:spPr>
          <a:xfrm>
            <a:off x="11491667"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44" name="直接箭头连接符 43"/>
          <p:cNvCxnSpPr/>
          <p:nvPr/>
        </p:nvCxnSpPr>
        <p:spPr>
          <a:xfrm flipV="1">
            <a:off x="8394992" y="1050440"/>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30" idx="4"/>
          </p:cNvCxnSpPr>
          <p:nvPr/>
        </p:nvCxnSpPr>
        <p:spPr>
          <a:xfrm>
            <a:off x="8356624" y="2222379"/>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9475603" y="108976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endCxn id="40" idx="1"/>
          </p:cNvCxnSpPr>
          <p:nvPr/>
        </p:nvCxnSpPr>
        <p:spPr>
          <a:xfrm flipV="1">
            <a:off x="9465209" y="972956"/>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9332258" y="115824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endCxn id="34" idx="4"/>
          </p:cNvCxnSpPr>
          <p:nvPr/>
        </p:nvCxnSpPr>
        <p:spPr>
          <a:xfrm flipV="1">
            <a:off x="9445716" y="2236822"/>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endCxn id="42" idx="1"/>
          </p:cNvCxnSpPr>
          <p:nvPr/>
        </p:nvCxnSpPr>
        <p:spPr>
          <a:xfrm flipV="1">
            <a:off x="9457582" y="331646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34" idx="5"/>
          </p:cNvCxnSpPr>
          <p:nvPr/>
        </p:nvCxnSpPr>
        <p:spPr>
          <a:xfrm>
            <a:off x="10123819" y="2190745"/>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42" idx="0"/>
            <a:endCxn id="36" idx="3"/>
          </p:cNvCxnSpPr>
          <p:nvPr/>
        </p:nvCxnSpPr>
        <p:spPr>
          <a:xfrm flipV="1">
            <a:off x="10783306" y="2176302"/>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43" idx="1"/>
          </p:cNvCxnSpPr>
          <p:nvPr/>
        </p:nvCxnSpPr>
        <p:spPr>
          <a:xfrm flipV="1">
            <a:off x="10151956" y="203061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V="1">
            <a:off x="10123819" y="1128744"/>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10876235" y="1063319"/>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376684" y="1216712"/>
            <a:ext cx="725662" cy="369332"/>
          </a:xfrm>
          <a:prstGeom prst="rect">
            <a:avLst/>
          </a:prstGeom>
          <a:noFill/>
        </p:spPr>
        <p:txBody>
          <a:bodyPr wrap="square" rtlCol="0">
            <a:spAutoFit/>
          </a:bodyPr>
          <a:lstStyle/>
          <a:p>
            <a:r>
              <a:rPr lang="en-US" altLang="zh-CN" dirty="0" smtClean="0"/>
              <a:t>13</a:t>
            </a:r>
            <a:endParaRPr lang="zh-CN" altLang="en-US" dirty="0"/>
          </a:p>
        </p:txBody>
      </p:sp>
      <p:sp>
        <p:nvSpPr>
          <p:cNvPr id="57" name="文本框 56"/>
          <p:cNvSpPr txBox="1"/>
          <p:nvPr/>
        </p:nvSpPr>
        <p:spPr>
          <a:xfrm>
            <a:off x="8240306" y="2612891"/>
            <a:ext cx="569062" cy="369332"/>
          </a:xfrm>
          <a:prstGeom prst="rect">
            <a:avLst/>
          </a:prstGeom>
          <a:noFill/>
        </p:spPr>
        <p:txBody>
          <a:bodyPr wrap="square" rtlCol="0">
            <a:spAutoFit/>
          </a:bodyPr>
          <a:lstStyle/>
          <a:p>
            <a:r>
              <a:rPr lang="en-US" altLang="zh-CN" dirty="0" smtClean="0"/>
              <a:t>20</a:t>
            </a:r>
            <a:endParaRPr lang="zh-CN" altLang="en-US" dirty="0"/>
          </a:p>
        </p:txBody>
      </p:sp>
      <p:sp>
        <p:nvSpPr>
          <p:cNvPr id="58" name="文本框 57"/>
          <p:cNvSpPr txBox="1"/>
          <p:nvPr/>
        </p:nvSpPr>
        <p:spPr>
          <a:xfrm>
            <a:off x="9039059" y="1806970"/>
            <a:ext cx="299637" cy="369332"/>
          </a:xfrm>
          <a:prstGeom prst="rect">
            <a:avLst/>
          </a:prstGeom>
          <a:noFill/>
        </p:spPr>
        <p:txBody>
          <a:bodyPr wrap="square" rtlCol="0">
            <a:spAutoFit/>
          </a:bodyPr>
          <a:lstStyle/>
          <a:p>
            <a:r>
              <a:rPr lang="en-US" altLang="zh-CN" dirty="0" smtClean="0"/>
              <a:t>4</a:t>
            </a:r>
            <a:endParaRPr lang="zh-CN" altLang="en-US" dirty="0"/>
          </a:p>
        </p:txBody>
      </p:sp>
      <p:sp>
        <p:nvSpPr>
          <p:cNvPr id="59" name="文本框 58"/>
          <p:cNvSpPr txBox="1"/>
          <p:nvPr/>
        </p:nvSpPr>
        <p:spPr>
          <a:xfrm>
            <a:off x="9802016" y="627915"/>
            <a:ext cx="725662" cy="369332"/>
          </a:xfrm>
          <a:prstGeom prst="rect">
            <a:avLst/>
          </a:prstGeom>
          <a:noFill/>
        </p:spPr>
        <p:txBody>
          <a:bodyPr wrap="square" rtlCol="0">
            <a:spAutoFit/>
          </a:bodyPr>
          <a:lstStyle/>
          <a:p>
            <a:r>
              <a:rPr lang="en-US" altLang="zh-CN" dirty="0" smtClean="0"/>
              <a:t>5</a:t>
            </a:r>
            <a:endParaRPr lang="zh-CN" altLang="en-US" dirty="0"/>
          </a:p>
        </p:txBody>
      </p:sp>
      <p:sp>
        <p:nvSpPr>
          <p:cNvPr id="60" name="文本框 59"/>
          <p:cNvSpPr txBox="1"/>
          <p:nvPr/>
        </p:nvSpPr>
        <p:spPr>
          <a:xfrm>
            <a:off x="9637613" y="1213671"/>
            <a:ext cx="725662" cy="369332"/>
          </a:xfrm>
          <a:prstGeom prst="rect">
            <a:avLst/>
          </a:prstGeom>
          <a:noFill/>
        </p:spPr>
        <p:txBody>
          <a:bodyPr wrap="square" rtlCol="0">
            <a:spAutoFit/>
          </a:bodyPr>
          <a:lstStyle/>
          <a:p>
            <a:r>
              <a:rPr lang="en-US" altLang="zh-CN" dirty="0" smtClean="0"/>
              <a:t>6</a:t>
            </a:r>
            <a:endParaRPr lang="zh-CN" altLang="en-US" dirty="0"/>
          </a:p>
        </p:txBody>
      </p:sp>
      <p:sp>
        <p:nvSpPr>
          <p:cNvPr id="61" name="文本框 60"/>
          <p:cNvSpPr txBox="1"/>
          <p:nvPr/>
        </p:nvSpPr>
        <p:spPr>
          <a:xfrm>
            <a:off x="10269241" y="1483712"/>
            <a:ext cx="725662" cy="369332"/>
          </a:xfrm>
          <a:prstGeom prst="rect">
            <a:avLst/>
          </a:prstGeom>
          <a:noFill/>
        </p:spPr>
        <p:txBody>
          <a:bodyPr wrap="square" rtlCol="0">
            <a:spAutoFit/>
          </a:bodyPr>
          <a:lstStyle/>
          <a:p>
            <a:r>
              <a:rPr lang="en-US" altLang="zh-CN" dirty="0" smtClean="0"/>
              <a:t>6</a:t>
            </a:r>
            <a:endParaRPr lang="zh-CN" altLang="en-US" dirty="0"/>
          </a:p>
        </p:txBody>
      </p:sp>
      <p:sp>
        <p:nvSpPr>
          <p:cNvPr id="62" name="文本框 61"/>
          <p:cNvSpPr txBox="1"/>
          <p:nvPr/>
        </p:nvSpPr>
        <p:spPr>
          <a:xfrm>
            <a:off x="9626711" y="2632496"/>
            <a:ext cx="725662" cy="369332"/>
          </a:xfrm>
          <a:prstGeom prst="rect">
            <a:avLst/>
          </a:prstGeom>
          <a:noFill/>
        </p:spPr>
        <p:txBody>
          <a:bodyPr wrap="square" rtlCol="0">
            <a:spAutoFit/>
          </a:bodyPr>
          <a:lstStyle/>
          <a:p>
            <a:r>
              <a:rPr lang="en-US" altLang="zh-CN" dirty="0" smtClean="0"/>
              <a:t>5</a:t>
            </a:r>
            <a:endParaRPr lang="zh-CN" altLang="en-US" dirty="0"/>
          </a:p>
        </p:txBody>
      </p:sp>
      <p:sp>
        <p:nvSpPr>
          <p:cNvPr id="63" name="文本框 62"/>
          <p:cNvSpPr txBox="1"/>
          <p:nvPr/>
        </p:nvSpPr>
        <p:spPr>
          <a:xfrm>
            <a:off x="9749794" y="3020794"/>
            <a:ext cx="725662" cy="369332"/>
          </a:xfrm>
          <a:prstGeom prst="rect">
            <a:avLst/>
          </a:prstGeom>
          <a:noFill/>
        </p:spPr>
        <p:txBody>
          <a:bodyPr wrap="square" rtlCol="0">
            <a:spAutoFit/>
          </a:bodyPr>
          <a:lstStyle/>
          <a:p>
            <a:r>
              <a:rPr lang="en-US" altLang="zh-CN" dirty="0" smtClean="0"/>
              <a:t>5</a:t>
            </a:r>
            <a:endParaRPr lang="zh-CN" altLang="en-US" dirty="0"/>
          </a:p>
        </p:txBody>
      </p:sp>
      <p:sp>
        <p:nvSpPr>
          <p:cNvPr id="64" name="文本框 63"/>
          <p:cNvSpPr txBox="1"/>
          <p:nvPr/>
        </p:nvSpPr>
        <p:spPr>
          <a:xfrm>
            <a:off x="10355914" y="2353829"/>
            <a:ext cx="725662" cy="369332"/>
          </a:xfrm>
          <a:prstGeom prst="rect">
            <a:avLst/>
          </a:prstGeom>
          <a:noFill/>
        </p:spPr>
        <p:txBody>
          <a:bodyPr wrap="square" rtlCol="0">
            <a:spAutoFit/>
          </a:bodyPr>
          <a:lstStyle/>
          <a:p>
            <a:r>
              <a:rPr lang="en-US" altLang="zh-CN" dirty="0" smtClean="0"/>
              <a:t>4</a:t>
            </a:r>
            <a:endParaRPr lang="zh-CN" altLang="en-US" dirty="0"/>
          </a:p>
        </p:txBody>
      </p:sp>
      <p:sp>
        <p:nvSpPr>
          <p:cNvPr id="65" name="文本框 64"/>
          <p:cNvSpPr txBox="1"/>
          <p:nvPr/>
        </p:nvSpPr>
        <p:spPr>
          <a:xfrm>
            <a:off x="10709587" y="17344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66" name="文本框 65"/>
          <p:cNvSpPr txBox="1"/>
          <p:nvPr/>
        </p:nvSpPr>
        <p:spPr>
          <a:xfrm>
            <a:off x="11194918" y="1144128"/>
            <a:ext cx="725662" cy="369332"/>
          </a:xfrm>
          <a:prstGeom prst="rect">
            <a:avLst/>
          </a:prstGeom>
          <a:noFill/>
        </p:spPr>
        <p:txBody>
          <a:bodyPr wrap="square" rtlCol="0">
            <a:spAutoFit/>
          </a:bodyPr>
          <a:lstStyle/>
          <a:p>
            <a:r>
              <a:rPr lang="en-US" altLang="zh-CN" dirty="0" smtClean="0"/>
              <a:t>9</a:t>
            </a:r>
            <a:endParaRPr lang="zh-CN" altLang="en-US" dirty="0"/>
          </a:p>
        </p:txBody>
      </p:sp>
      <p:sp>
        <p:nvSpPr>
          <p:cNvPr id="67" name="文本框 66"/>
          <p:cNvSpPr txBox="1"/>
          <p:nvPr/>
        </p:nvSpPr>
        <p:spPr>
          <a:xfrm>
            <a:off x="11152126" y="2569696"/>
            <a:ext cx="725662" cy="369332"/>
          </a:xfrm>
          <a:prstGeom prst="rect">
            <a:avLst/>
          </a:prstGeom>
          <a:noFill/>
        </p:spPr>
        <p:txBody>
          <a:bodyPr wrap="square" rtlCol="0">
            <a:spAutoFit/>
          </a:bodyPr>
          <a:lstStyle/>
          <a:p>
            <a:r>
              <a:rPr lang="en-US" altLang="zh-CN" dirty="0" smtClean="0"/>
              <a:t>10</a:t>
            </a:r>
            <a:endParaRPr lang="zh-CN" altLang="en-US" dirty="0"/>
          </a:p>
        </p:txBody>
      </p:sp>
      <p:sp>
        <p:nvSpPr>
          <p:cNvPr id="72" name="椭圆 71"/>
          <p:cNvSpPr/>
          <p:nvPr/>
        </p:nvSpPr>
        <p:spPr>
          <a:xfrm>
            <a:off x="8293519" y="50617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a:off x="9255297" y="397516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9255182" y="62857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p:cNvSpPr/>
          <p:nvPr/>
        </p:nvSpPr>
        <p:spPr>
          <a:xfrm>
            <a:off x="10686566" y="400404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9949475" y="507614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10686566" y="634754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11634927" y="50617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文本框 78"/>
          <p:cNvSpPr txBox="1"/>
          <p:nvPr/>
        </p:nvSpPr>
        <p:spPr>
          <a:xfrm>
            <a:off x="9213116" y="3921918"/>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80" name="文本框 79"/>
          <p:cNvSpPr txBox="1"/>
          <p:nvPr/>
        </p:nvSpPr>
        <p:spPr>
          <a:xfrm>
            <a:off x="9225889" y="6204921"/>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81" name="文本框 80"/>
          <p:cNvSpPr txBox="1"/>
          <p:nvPr/>
        </p:nvSpPr>
        <p:spPr>
          <a:xfrm>
            <a:off x="10629121" y="3954709"/>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82" name="文本框 81"/>
          <p:cNvSpPr txBox="1"/>
          <p:nvPr/>
        </p:nvSpPr>
        <p:spPr>
          <a:xfrm>
            <a:off x="9906778" y="5012365"/>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83" name="文本框 82"/>
          <p:cNvSpPr txBox="1"/>
          <p:nvPr/>
        </p:nvSpPr>
        <p:spPr>
          <a:xfrm>
            <a:off x="10629121" y="629821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84" name="文本框 83"/>
          <p:cNvSpPr txBox="1"/>
          <p:nvPr/>
        </p:nvSpPr>
        <p:spPr>
          <a:xfrm>
            <a:off x="11602758" y="5007001"/>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85" name="文本框 84"/>
          <p:cNvSpPr txBox="1"/>
          <p:nvPr/>
        </p:nvSpPr>
        <p:spPr>
          <a:xfrm>
            <a:off x="8257009" y="4981428"/>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cxnSp>
        <p:nvCxnSpPr>
          <p:cNvPr id="86" name="直接箭头连接符 85"/>
          <p:cNvCxnSpPr/>
          <p:nvPr/>
        </p:nvCxnSpPr>
        <p:spPr>
          <a:xfrm flipV="1">
            <a:off x="8489203" y="4204394"/>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2" idx="4"/>
          </p:cNvCxnSpPr>
          <p:nvPr/>
        </p:nvCxnSpPr>
        <p:spPr>
          <a:xfrm>
            <a:off x="8450835" y="5376333"/>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7" idx="7"/>
            <a:endCxn id="78" idx="3"/>
          </p:cNvCxnSpPr>
          <p:nvPr/>
        </p:nvCxnSpPr>
        <p:spPr>
          <a:xfrm flipV="1">
            <a:off x="10955121" y="5330256"/>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10970446" y="4217273"/>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V="1">
            <a:off x="10185846" y="4209860"/>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flipV="1">
            <a:off x="9350945" y="430408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任意多边形 125"/>
          <p:cNvSpPr/>
          <p:nvPr/>
        </p:nvSpPr>
        <p:spPr>
          <a:xfrm>
            <a:off x="9634869" y="581891"/>
            <a:ext cx="566714" cy="3112970"/>
          </a:xfrm>
          <a:custGeom>
            <a:avLst/>
            <a:gdLst>
              <a:gd name="connsiteX0" fmla="*/ 281027 w 566714"/>
              <a:gd name="connsiteY0" fmla="*/ 0 h 3112970"/>
              <a:gd name="connsiteX1" fmla="*/ 7895 w 566714"/>
              <a:gd name="connsiteY1" fmla="*/ 1306286 h 3112970"/>
              <a:gd name="connsiteX2" fmla="*/ 114773 w 566714"/>
              <a:gd name="connsiteY2" fmla="*/ 2553195 h 3112970"/>
              <a:gd name="connsiteX3" fmla="*/ 530409 w 566714"/>
              <a:gd name="connsiteY3" fmla="*/ 3063834 h 3112970"/>
              <a:gd name="connsiteX4" fmla="*/ 518534 w 566714"/>
              <a:gd name="connsiteY4" fmla="*/ 3063834 h 311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14" h="3112970">
                <a:moveTo>
                  <a:pt x="281027" y="0"/>
                </a:moveTo>
                <a:cubicBezTo>
                  <a:pt x="158315" y="440377"/>
                  <a:pt x="35604" y="880754"/>
                  <a:pt x="7895" y="1306286"/>
                </a:cubicBezTo>
                <a:cubicBezTo>
                  <a:pt x="-19814" y="1731818"/>
                  <a:pt x="27687" y="2260270"/>
                  <a:pt x="114773" y="2553195"/>
                </a:cubicBezTo>
                <a:cubicBezTo>
                  <a:pt x="201859" y="2846120"/>
                  <a:pt x="463116" y="2978728"/>
                  <a:pt x="530409" y="3063834"/>
                </a:cubicBezTo>
                <a:cubicBezTo>
                  <a:pt x="597703" y="3148941"/>
                  <a:pt x="558118" y="3106387"/>
                  <a:pt x="518534" y="30638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箭头连接符 126"/>
          <p:cNvCxnSpPr/>
          <p:nvPr/>
        </p:nvCxnSpPr>
        <p:spPr>
          <a:xfrm>
            <a:off x="10172055" y="5372501"/>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flipV="1">
            <a:off x="10281078" y="5215331"/>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a:off x="9612764" y="4254642"/>
            <a:ext cx="472178" cy="832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flipV="1">
            <a:off x="9602370" y="4137830"/>
            <a:ext cx="1078097" cy="73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V="1">
            <a:off x="9582877" y="5401696"/>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flipV="1">
            <a:off x="9594743" y="6481334"/>
            <a:ext cx="1085724" cy="1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求解最小割</a:t>
            </a:r>
            <a:endParaRPr lang="zh-CN" altLang="en-US" dirty="0"/>
          </a:p>
        </p:txBody>
      </p:sp>
      <p:sp>
        <p:nvSpPr>
          <p:cNvPr id="3" name="内容占位符 2"/>
          <p:cNvSpPr>
            <a:spLocks noGrp="1"/>
          </p:cNvSpPr>
          <p:nvPr>
            <p:ph idx="1"/>
          </p:nvPr>
        </p:nvSpPr>
        <p:spPr>
          <a:xfrm>
            <a:off x="609600" y="1196751"/>
            <a:ext cx="7786924" cy="5550889"/>
          </a:xfrm>
        </p:spPr>
        <p:txBody>
          <a:bodyPr/>
          <a:lstStyle/>
          <a:p>
            <a:r>
              <a:rPr lang="zh-CN" altLang="en-US" sz="2800" dirty="0"/>
              <a:t>最大流最小割定理</a:t>
            </a:r>
            <a:endParaRPr lang="en-US" altLang="zh-CN" sz="2800" dirty="0"/>
          </a:p>
          <a:p>
            <a:pPr marL="457200" lvl="1" indent="0">
              <a:buNone/>
            </a:pPr>
            <a:r>
              <a:rPr lang="zh-CN" altLang="en-US" sz="2000" dirty="0" smtClean="0"/>
              <a:t>定理：对</a:t>
            </a:r>
            <a:r>
              <a:rPr lang="zh-CN" altLang="en-US" sz="2000" dirty="0"/>
              <a:t>容量网络 </a:t>
            </a:r>
            <a:r>
              <a:rPr lang="en-US" altLang="zh-CN" sz="2000" dirty="0"/>
              <a:t>G(V, E), </a:t>
            </a:r>
            <a:r>
              <a:rPr lang="zh-CN" altLang="en-US" sz="2000" dirty="0"/>
              <a:t>其最大流的流量等于最小割的容量</a:t>
            </a:r>
            <a:r>
              <a:rPr lang="zh-CN" altLang="en-US" sz="2000" dirty="0" smtClean="0"/>
              <a:t>。</a:t>
            </a:r>
            <a:endParaRPr lang="en-US" altLang="zh-CN" sz="2000" dirty="0" smtClean="0"/>
          </a:p>
          <a:p>
            <a:pPr marL="457200" lvl="1" indent="0">
              <a:buNone/>
            </a:pPr>
            <a:r>
              <a:rPr lang="zh-CN" altLang="en-US" sz="2000" dirty="0"/>
              <a:t>证明</a:t>
            </a:r>
            <a:r>
              <a:rPr lang="zh-CN" altLang="en-US" sz="2000" dirty="0" smtClean="0"/>
              <a:t>：</a:t>
            </a:r>
            <a:endParaRPr lang="en-US" altLang="zh-CN" sz="2000" dirty="0" smtClean="0"/>
          </a:p>
          <a:p>
            <a:pPr marL="894080" lvl="2" indent="-36830">
              <a:buFont typeface="+mj-lt"/>
              <a:buAutoNum type="arabicPeriod"/>
            </a:pPr>
            <a:r>
              <a:rPr lang="zh-CN" altLang="en-US" sz="2000" dirty="0" smtClean="0"/>
              <a:t>首先，任何</a:t>
            </a:r>
            <a:r>
              <a:rPr lang="zh-CN" altLang="en-US" sz="2000" dirty="0"/>
              <a:t>割都不会小于</a:t>
            </a:r>
            <a:r>
              <a:rPr lang="zh-CN" altLang="en-US" sz="2000" dirty="0" smtClean="0"/>
              <a:t>最大流</a:t>
            </a:r>
            <a:r>
              <a:rPr lang="zh-CN" altLang="en-US" sz="2000" dirty="0"/>
              <a:t>（因为你需要把所有有流量</a:t>
            </a:r>
            <a:r>
              <a:rPr lang="zh-CN" altLang="en-US" sz="2000" dirty="0" smtClean="0"/>
              <a:t>的边</a:t>
            </a:r>
            <a:r>
              <a:rPr lang="zh-CN" altLang="en-US" sz="2000" dirty="0"/>
              <a:t>全部割断</a:t>
            </a:r>
            <a:r>
              <a:rPr lang="zh-CN" altLang="en-US" sz="2000" dirty="0" smtClean="0"/>
              <a:t>）</a:t>
            </a:r>
            <a:endParaRPr lang="en-US" altLang="zh-CN" sz="2000" dirty="0" smtClean="0"/>
          </a:p>
          <a:p>
            <a:pPr marL="894080" lvl="2" indent="-36830">
              <a:buFont typeface="+mj-lt"/>
              <a:buAutoNum type="arabicPeriod"/>
            </a:pPr>
            <a:r>
              <a:rPr lang="zh-CN" altLang="en-US" sz="2000" dirty="0" smtClean="0"/>
              <a:t>其次</a:t>
            </a:r>
            <a:r>
              <a:rPr lang="zh-CN" altLang="en-US" sz="2000" dirty="0"/>
              <a:t>，最小割</a:t>
            </a:r>
            <a:r>
              <a:rPr lang="zh-CN" altLang="en-US" sz="2000" dirty="0" smtClean="0"/>
              <a:t>不会大于最大流</a:t>
            </a:r>
            <a:r>
              <a:rPr lang="zh-CN" altLang="en-US" sz="2000" dirty="0"/>
              <a:t>，我们可以把</a:t>
            </a:r>
            <a:r>
              <a:rPr lang="zh-CN" altLang="en-US" sz="2000" dirty="0" smtClean="0"/>
              <a:t>最大流</a:t>
            </a:r>
            <a:r>
              <a:rPr lang="zh-CN" altLang="en-US" sz="2000" dirty="0"/>
              <a:t>拆成⼀些有流量的路径</a:t>
            </a:r>
            <a:r>
              <a:rPr lang="zh-CN" altLang="en-US" sz="2000" dirty="0" smtClean="0"/>
              <a:t>，每</a:t>
            </a:r>
            <a:r>
              <a:rPr lang="zh-CN" altLang="en-US" sz="2000" dirty="0"/>
              <a:t>条路径的流量是这条路径中容量最小的边，对于每条路径，我们找容量最小的边割断，</a:t>
            </a:r>
            <a:r>
              <a:rPr lang="zh-CN" altLang="en-US" sz="2000" dirty="0" smtClean="0"/>
              <a:t>这最大流</a:t>
            </a:r>
            <a:r>
              <a:rPr lang="zh-CN" altLang="en-US" sz="2000" dirty="0"/>
              <a:t>为</a:t>
            </a:r>
            <a:r>
              <a:rPr lang="en-US" altLang="zh-CN" sz="2000" dirty="0"/>
              <a:t>0</a:t>
            </a:r>
            <a:r>
              <a:rPr lang="zh-CN" altLang="en-US" sz="2000" dirty="0"/>
              <a:t>（因为这些路径全都被割断了</a:t>
            </a:r>
            <a:r>
              <a:rPr lang="zh-CN" altLang="en-US" sz="2000" dirty="0" smtClean="0"/>
              <a:t>）</a:t>
            </a:r>
            <a:endParaRPr lang="en-US" altLang="zh-CN" sz="2000" dirty="0" smtClean="0"/>
          </a:p>
          <a:p>
            <a:pPr marL="894080" lvl="2" indent="-36830">
              <a:buFont typeface="+mj-lt"/>
              <a:buAutoNum type="arabicPeriod"/>
            </a:pPr>
            <a:r>
              <a:rPr lang="zh-CN" altLang="en-US" sz="2000" dirty="0" smtClean="0"/>
              <a:t>综上所述</a:t>
            </a:r>
            <a:r>
              <a:rPr lang="zh-CN" altLang="en-US" sz="2000" dirty="0"/>
              <a:t>，</a:t>
            </a:r>
            <a:r>
              <a:rPr lang="zh-CN" altLang="en-US" sz="2000" dirty="0" smtClean="0"/>
              <a:t>最大流</a:t>
            </a:r>
            <a:r>
              <a:rPr lang="zh-CN" altLang="en-US" sz="2000" dirty="0"/>
              <a:t>等于最小割。</a:t>
            </a:r>
            <a:endParaRPr lang="zh-CN" altLang="en-US" sz="2000" dirty="0"/>
          </a:p>
          <a:p>
            <a:pPr marL="400050"/>
            <a:r>
              <a:rPr lang="zh-CN" altLang="en-US" sz="2400" dirty="0"/>
              <a:t>所以，最小割模型的</a:t>
            </a:r>
            <a:r>
              <a:rPr lang="zh-CN" altLang="en-US" sz="2400" dirty="0" smtClean="0"/>
              <a:t>求解方法</a:t>
            </a:r>
            <a:r>
              <a:rPr lang="zh-CN" altLang="en-US" sz="2400" dirty="0"/>
              <a:t>与</a:t>
            </a:r>
            <a:r>
              <a:rPr lang="zh-CN" altLang="en-US" sz="2400" dirty="0" smtClean="0"/>
              <a:t>最大流</a:t>
            </a:r>
            <a:r>
              <a:rPr lang="zh-CN" altLang="en-US" sz="2400" dirty="0"/>
              <a:t>相同。</a:t>
            </a:r>
            <a:endParaRPr lang="en-US" altLang="zh-CN" sz="2400" dirty="0" smtClean="0"/>
          </a:p>
          <a:p>
            <a:pPr marL="400050"/>
            <a:endParaRPr lang="en-US" altLang="zh-CN" sz="2800" dirty="0"/>
          </a:p>
          <a:p>
            <a:pPr marL="457200" lvl="1" indent="0">
              <a:buNone/>
            </a:pPr>
            <a:endParaRPr lang="zh-CN" altLang="en-US" dirty="0"/>
          </a:p>
        </p:txBody>
      </p:sp>
      <p:sp>
        <p:nvSpPr>
          <p:cNvPr id="4" name="任意多边形 3"/>
          <p:cNvSpPr/>
          <p:nvPr/>
        </p:nvSpPr>
        <p:spPr>
          <a:xfrm>
            <a:off x="9879724" y="3874882"/>
            <a:ext cx="2165131" cy="2872759"/>
          </a:xfrm>
          <a:custGeom>
            <a:avLst/>
            <a:gdLst>
              <a:gd name="connsiteX0" fmla="*/ 1061545 w 2165131"/>
              <a:gd name="connsiteY0" fmla="*/ 13946 h 2872759"/>
              <a:gd name="connsiteX1" fmla="*/ 1061545 w 2165131"/>
              <a:gd name="connsiteY1" fmla="*/ 13946 h 2872759"/>
              <a:gd name="connsiteX2" fmla="*/ 693683 w 2165131"/>
              <a:gd name="connsiteY2" fmla="*/ 13946 h 2872759"/>
              <a:gd name="connsiteX3" fmla="*/ 662152 w 2165131"/>
              <a:gd name="connsiteY3" fmla="*/ 34966 h 2872759"/>
              <a:gd name="connsiteX4" fmla="*/ 620110 w 2165131"/>
              <a:gd name="connsiteY4" fmla="*/ 66497 h 2872759"/>
              <a:gd name="connsiteX5" fmla="*/ 578069 w 2165131"/>
              <a:gd name="connsiteY5" fmla="*/ 87518 h 2872759"/>
              <a:gd name="connsiteX6" fmla="*/ 546538 w 2165131"/>
              <a:gd name="connsiteY6" fmla="*/ 119049 h 2872759"/>
              <a:gd name="connsiteX7" fmla="*/ 515007 w 2165131"/>
              <a:gd name="connsiteY7" fmla="*/ 182111 h 2872759"/>
              <a:gd name="connsiteX8" fmla="*/ 451945 w 2165131"/>
              <a:gd name="connsiteY8" fmla="*/ 297725 h 2872759"/>
              <a:gd name="connsiteX9" fmla="*/ 441435 w 2165131"/>
              <a:gd name="connsiteY9" fmla="*/ 339766 h 2872759"/>
              <a:gd name="connsiteX10" fmla="*/ 409904 w 2165131"/>
              <a:gd name="connsiteY10" fmla="*/ 413339 h 2872759"/>
              <a:gd name="connsiteX11" fmla="*/ 399393 w 2165131"/>
              <a:gd name="connsiteY11" fmla="*/ 455380 h 2872759"/>
              <a:gd name="connsiteX12" fmla="*/ 388883 w 2165131"/>
              <a:gd name="connsiteY12" fmla="*/ 486911 h 2872759"/>
              <a:gd name="connsiteX13" fmla="*/ 378373 w 2165131"/>
              <a:gd name="connsiteY13" fmla="*/ 528952 h 2872759"/>
              <a:gd name="connsiteX14" fmla="*/ 357352 w 2165131"/>
              <a:gd name="connsiteY14" fmla="*/ 592015 h 2872759"/>
              <a:gd name="connsiteX15" fmla="*/ 346842 w 2165131"/>
              <a:gd name="connsiteY15" fmla="*/ 623546 h 2872759"/>
              <a:gd name="connsiteX16" fmla="*/ 325821 w 2165131"/>
              <a:gd name="connsiteY16" fmla="*/ 686608 h 2872759"/>
              <a:gd name="connsiteX17" fmla="*/ 315310 w 2165131"/>
              <a:gd name="connsiteY17" fmla="*/ 718139 h 2872759"/>
              <a:gd name="connsiteX18" fmla="*/ 273269 w 2165131"/>
              <a:gd name="connsiteY18" fmla="*/ 781201 h 2872759"/>
              <a:gd name="connsiteX19" fmla="*/ 231228 w 2165131"/>
              <a:gd name="connsiteY19" fmla="*/ 844263 h 2872759"/>
              <a:gd name="connsiteX20" fmla="*/ 189186 w 2165131"/>
              <a:gd name="connsiteY20" fmla="*/ 907325 h 2872759"/>
              <a:gd name="connsiteX21" fmla="*/ 168166 w 2165131"/>
              <a:gd name="connsiteY21" fmla="*/ 938856 h 2872759"/>
              <a:gd name="connsiteX22" fmla="*/ 115614 w 2165131"/>
              <a:gd name="connsiteY22" fmla="*/ 1001918 h 2872759"/>
              <a:gd name="connsiteX23" fmla="*/ 105104 w 2165131"/>
              <a:gd name="connsiteY23" fmla="*/ 1033449 h 2872759"/>
              <a:gd name="connsiteX24" fmla="*/ 73573 w 2165131"/>
              <a:gd name="connsiteY24" fmla="*/ 1064980 h 2872759"/>
              <a:gd name="connsiteX25" fmla="*/ 52552 w 2165131"/>
              <a:gd name="connsiteY25" fmla="*/ 1096511 h 2872759"/>
              <a:gd name="connsiteX26" fmla="*/ 42042 w 2165131"/>
              <a:gd name="connsiteY26" fmla="*/ 1128042 h 2872759"/>
              <a:gd name="connsiteX27" fmla="*/ 21021 w 2165131"/>
              <a:gd name="connsiteY27" fmla="*/ 1159573 h 2872759"/>
              <a:gd name="connsiteX28" fmla="*/ 0 w 2165131"/>
              <a:gd name="connsiteY28" fmla="*/ 1222635 h 2872759"/>
              <a:gd name="connsiteX29" fmla="*/ 10510 w 2165131"/>
              <a:gd name="connsiteY29" fmla="*/ 1401311 h 2872759"/>
              <a:gd name="connsiteX30" fmla="*/ 21021 w 2165131"/>
              <a:gd name="connsiteY30" fmla="*/ 1432842 h 2872759"/>
              <a:gd name="connsiteX31" fmla="*/ 63062 w 2165131"/>
              <a:gd name="connsiteY31" fmla="*/ 1558966 h 2872759"/>
              <a:gd name="connsiteX32" fmla="*/ 84083 w 2165131"/>
              <a:gd name="connsiteY32" fmla="*/ 1590497 h 2872759"/>
              <a:gd name="connsiteX33" fmla="*/ 115614 w 2165131"/>
              <a:gd name="connsiteY33" fmla="*/ 1653559 h 2872759"/>
              <a:gd name="connsiteX34" fmla="*/ 136635 w 2165131"/>
              <a:gd name="connsiteY34" fmla="*/ 1716621 h 2872759"/>
              <a:gd name="connsiteX35" fmla="*/ 178676 w 2165131"/>
              <a:gd name="connsiteY35" fmla="*/ 1790194 h 2872759"/>
              <a:gd name="connsiteX36" fmla="*/ 210207 w 2165131"/>
              <a:gd name="connsiteY36" fmla="*/ 1884787 h 2872759"/>
              <a:gd name="connsiteX37" fmla="*/ 220717 w 2165131"/>
              <a:gd name="connsiteY37" fmla="*/ 1916318 h 2872759"/>
              <a:gd name="connsiteX38" fmla="*/ 231228 w 2165131"/>
              <a:gd name="connsiteY38" fmla="*/ 1947849 h 2872759"/>
              <a:gd name="connsiteX39" fmla="*/ 241738 w 2165131"/>
              <a:gd name="connsiteY39" fmla="*/ 2137035 h 2872759"/>
              <a:gd name="connsiteX40" fmla="*/ 252248 w 2165131"/>
              <a:gd name="connsiteY40" fmla="*/ 2431325 h 2872759"/>
              <a:gd name="connsiteX41" fmla="*/ 262759 w 2165131"/>
              <a:gd name="connsiteY41" fmla="*/ 2462856 h 2872759"/>
              <a:gd name="connsiteX42" fmla="*/ 273269 w 2165131"/>
              <a:gd name="connsiteY42" fmla="*/ 2504897 h 2872759"/>
              <a:gd name="connsiteX43" fmla="*/ 304800 w 2165131"/>
              <a:gd name="connsiteY43" fmla="*/ 2536428 h 2872759"/>
              <a:gd name="connsiteX44" fmla="*/ 399393 w 2165131"/>
              <a:gd name="connsiteY44" fmla="*/ 2588980 h 2872759"/>
              <a:gd name="connsiteX45" fmla="*/ 441435 w 2165131"/>
              <a:gd name="connsiteY45" fmla="*/ 2620511 h 2872759"/>
              <a:gd name="connsiteX46" fmla="*/ 504497 w 2165131"/>
              <a:gd name="connsiteY46" fmla="*/ 2641532 h 2872759"/>
              <a:gd name="connsiteX47" fmla="*/ 536028 w 2165131"/>
              <a:gd name="connsiteY47" fmla="*/ 2662552 h 2872759"/>
              <a:gd name="connsiteX48" fmla="*/ 599090 w 2165131"/>
              <a:gd name="connsiteY48" fmla="*/ 2683573 h 2872759"/>
              <a:gd name="connsiteX49" fmla="*/ 630621 w 2165131"/>
              <a:gd name="connsiteY49" fmla="*/ 2704594 h 2872759"/>
              <a:gd name="connsiteX50" fmla="*/ 725214 w 2165131"/>
              <a:gd name="connsiteY50" fmla="*/ 2746635 h 2872759"/>
              <a:gd name="connsiteX51" fmla="*/ 756745 w 2165131"/>
              <a:gd name="connsiteY51" fmla="*/ 2778166 h 2872759"/>
              <a:gd name="connsiteX52" fmla="*/ 777766 w 2165131"/>
              <a:gd name="connsiteY52" fmla="*/ 2809697 h 2872759"/>
              <a:gd name="connsiteX53" fmla="*/ 872359 w 2165131"/>
              <a:gd name="connsiteY53" fmla="*/ 2862249 h 2872759"/>
              <a:gd name="connsiteX54" fmla="*/ 914400 w 2165131"/>
              <a:gd name="connsiteY54" fmla="*/ 2872759 h 2872759"/>
              <a:gd name="connsiteX55" fmla="*/ 1093076 w 2165131"/>
              <a:gd name="connsiteY55" fmla="*/ 2862249 h 2872759"/>
              <a:gd name="connsiteX56" fmla="*/ 1261242 w 2165131"/>
              <a:gd name="connsiteY56" fmla="*/ 2841228 h 2872759"/>
              <a:gd name="connsiteX57" fmla="*/ 1324304 w 2165131"/>
              <a:gd name="connsiteY57" fmla="*/ 2820208 h 2872759"/>
              <a:gd name="connsiteX58" fmla="*/ 1397876 w 2165131"/>
              <a:gd name="connsiteY58" fmla="*/ 2788677 h 2872759"/>
              <a:gd name="connsiteX59" fmla="*/ 1471448 w 2165131"/>
              <a:gd name="connsiteY59" fmla="*/ 2746635 h 2872759"/>
              <a:gd name="connsiteX60" fmla="*/ 1502979 w 2165131"/>
              <a:gd name="connsiteY60" fmla="*/ 2715104 h 2872759"/>
              <a:gd name="connsiteX61" fmla="*/ 1545021 w 2165131"/>
              <a:gd name="connsiteY61" fmla="*/ 2694084 h 2872759"/>
              <a:gd name="connsiteX62" fmla="*/ 1576552 w 2165131"/>
              <a:gd name="connsiteY62" fmla="*/ 2673063 h 2872759"/>
              <a:gd name="connsiteX63" fmla="*/ 1660635 w 2165131"/>
              <a:gd name="connsiteY63" fmla="*/ 2599490 h 2872759"/>
              <a:gd name="connsiteX64" fmla="*/ 1744717 w 2165131"/>
              <a:gd name="connsiteY64" fmla="*/ 2525918 h 2872759"/>
              <a:gd name="connsiteX65" fmla="*/ 1870842 w 2165131"/>
              <a:gd name="connsiteY65" fmla="*/ 2347242 h 2872759"/>
              <a:gd name="connsiteX66" fmla="*/ 1923393 w 2165131"/>
              <a:gd name="connsiteY66" fmla="*/ 2273670 h 2872759"/>
              <a:gd name="connsiteX67" fmla="*/ 1975945 w 2165131"/>
              <a:gd name="connsiteY67" fmla="*/ 2189587 h 2872759"/>
              <a:gd name="connsiteX68" fmla="*/ 2028497 w 2165131"/>
              <a:gd name="connsiteY68" fmla="*/ 2126525 h 2872759"/>
              <a:gd name="connsiteX69" fmla="*/ 2091559 w 2165131"/>
              <a:gd name="connsiteY69" fmla="*/ 2021421 h 2872759"/>
              <a:gd name="connsiteX70" fmla="*/ 2123090 w 2165131"/>
              <a:gd name="connsiteY70" fmla="*/ 1947849 h 2872759"/>
              <a:gd name="connsiteX71" fmla="*/ 2133600 w 2165131"/>
              <a:gd name="connsiteY71" fmla="*/ 1884787 h 2872759"/>
              <a:gd name="connsiteX72" fmla="*/ 2154621 w 2165131"/>
              <a:gd name="connsiteY72" fmla="*/ 1832235 h 2872759"/>
              <a:gd name="connsiteX73" fmla="*/ 2165131 w 2165131"/>
              <a:gd name="connsiteY73" fmla="*/ 1748152 h 2872759"/>
              <a:gd name="connsiteX74" fmla="*/ 2154621 w 2165131"/>
              <a:gd name="connsiteY74" fmla="*/ 1474884 h 2872759"/>
              <a:gd name="connsiteX75" fmla="*/ 2144110 w 2165131"/>
              <a:gd name="connsiteY75" fmla="*/ 1443352 h 2872759"/>
              <a:gd name="connsiteX76" fmla="*/ 2133600 w 2165131"/>
              <a:gd name="connsiteY76" fmla="*/ 1390801 h 2872759"/>
              <a:gd name="connsiteX77" fmla="*/ 2123090 w 2165131"/>
              <a:gd name="connsiteY77" fmla="*/ 1359270 h 2872759"/>
              <a:gd name="connsiteX78" fmla="*/ 2091559 w 2165131"/>
              <a:gd name="connsiteY78" fmla="*/ 1180594 h 2872759"/>
              <a:gd name="connsiteX79" fmla="*/ 2070538 w 2165131"/>
              <a:gd name="connsiteY79" fmla="*/ 1107021 h 2872759"/>
              <a:gd name="connsiteX80" fmla="*/ 2049517 w 2165131"/>
              <a:gd name="connsiteY80" fmla="*/ 1075490 h 2872759"/>
              <a:gd name="connsiteX81" fmla="*/ 2028497 w 2165131"/>
              <a:gd name="connsiteY81" fmla="*/ 980897 h 2872759"/>
              <a:gd name="connsiteX82" fmla="*/ 2017986 w 2165131"/>
              <a:gd name="connsiteY82" fmla="*/ 938856 h 2872759"/>
              <a:gd name="connsiteX83" fmla="*/ 1986455 w 2165131"/>
              <a:gd name="connsiteY83" fmla="*/ 896815 h 2872759"/>
              <a:gd name="connsiteX84" fmla="*/ 1975945 w 2165131"/>
              <a:gd name="connsiteY84" fmla="*/ 844263 h 2872759"/>
              <a:gd name="connsiteX85" fmla="*/ 1933904 w 2165131"/>
              <a:gd name="connsiteY85" fmla="*/ 781201 h 2872759"/>
              <a:gd name="connsiteX86" fmla="*/ 1923393 w 2165131"/>
              <a:gd name="connsiteY86" fmla="*/ 728649 h 2872759"/>
              <a:gd name="connsiteX87" fmla="*/ 1849821 w 2165131"/>
              <a:gd name="connsiteY87" fmla="*/ 623546 h 2872759"/>
              <a:gd name="connsiteX88" fmla="*/ 1807779 w 2165131"/>
              <a:gd name="connsiteY88" fmla="*/ 549973 h 2872759"/>
              <a:gd name="connsiteX89" fmla="*/ 1723697 w 2165131"/>
              <a:gd name="connsiteY89" fmla="*/ 465890 h 2872759"/>
              <a:gd name="connsiteX90" fmla="*/ 1681655 w 2165131"/>
              <a:gd name="connsiteY90" fmla="*/ 423849 h 2872759"/>
              <a:gd name="connsiteX91" fmla="*/ 1650124 w 2165131"/>
              <a:gd name="connsiteY91" fmla="*/ 392318 h 2872759"/>
              <a:gd name="connsiteX92" fmla="*/ 1587062 w 2165131"/>
              <a:gd name="connsiteY92" fmla="*/ 350277 h 2872759"/>
              <a:gd name="connsiteX93" fmla="*/ 1555531 w 2165131"/>
              <a:gd name="connsiteY93" fmla="*/ 318746 h 2872759"/>
              <a:gd name="connsiteX94" fmla="*/ 1524000 w 2165131"/>
              <a:gd name="connsiteY94" fmla="*/ 308235 h 2872759"/>
              <a:gd name="connsiteX95" fmla="*/ 1492469 w 2165131"/>
              <a:gd name="connsiteY95" fmla="*/ 287215 h 2872759"/>
              <a:gd name="connsiteX96" fmla="*/ 1397876 w 2165131"/>
              <a:gd name="connsiteY96" fmla="*/ 213642 h 2872759"/>
              <a:gd name="connsiteX97" fmla="*/ 1366345 w 2165131"/>
              <a:gd name="connsiteY97" fmla="*/ 182111 h 2872759"/>
              <a:gd name="connsiteX98" fmla="*/ 1261242 w 2165131"/>
              <a:gd name="connsiteY98" fmla="*/ 108539 h 2872759"/>
              <a:gd name="connsiteX99" fmla="*/ 1219200 w 2165131"/>
              <a:gd name="connsiteY99" fmla="*/ 77008 h 2872759"/>
              <a:gd name="connsiteX100" fmla="*/ 1124607 w 2165131"/>
              <a:gd name="connsiteY100" fmla="*/ 45477 h 2872759"/>
              <a:gd name="connsiteX101" fmla="*/ 1093076 w 2165131"/>
              <a:gd name="connsiteY101" fmla="*/ 34966 h 2872759"/>
              <a:gd name="connsiteX102" fmla="*/ 1061545 w 2165131"/>
              <a:gd name="connsiteY102" fmla="*/ 13946 h 28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65131" h="2872759">
                <a:moveTo>
                  <a:pt x="1061545" y="13946"/>
                </a:moveTo>
                <a:lnTo>
                  <a:pt x="1061545" y="13946"/>
                </a:lnTo>
                <a:cubicBezTo>
                  <a:pt x="908009" y="-1409"/>
                  <a:pt x="895056" y="-7630"/>
                  <a:pt x="693683" y="13946"/>
                </a:cubicBezTo>
                <a:cubicBezTo>
                  <a:pt x="681123" y="15292"/>
                  <a:pt x="672431" y="27624"/>
                  <a:pt x="662152" y="34966"/>
                </a:cubicBezTo>
                <a:cubicBezTo>
                  <a:pt x="647897" y="45148"/>
                  <a:pt x="634965" y="57213"/>
                  <a:pt x="620110" y="66497"/>
                </a:cubicBezTo>
                <a:cubicBezTo>
                  <a:pt x="606824" y="74801"/>
                  <a:pt x="590818" y="78411"/>
                  <a:pt x="578069" y="87518"/>
                </a:cubicBezTo>
                <a:cubicBezTo>
                  <a:pt x="565974" y="96158"/>
                  <a:pt x="557048" y="108539"/>
                  <a:pt x="546538" y="119049"/>
                </a:cubicBezTo>
                <a:cubicBezTo>
                  <a:pt x="525226" y="182987"/>
                  <a:pt x="549935" y="118075"/>
                  <a:pt x="515007" y="182111"/>
                </a:cubicBezTo>
                <a:cubicBezTo>
                  <a:pt x="443471" y="313260"/>
                  <a:pt x="499961" y="225703"/>
                  <a:pt x="451945" y="297725"/>
                </a:cubicBezTo>
                <a:cubicBezTo>
                  <a:pt x="448442" y="311739"/>
                  <a:pt x="446507" y="326241"/>
                  <a:pt x="441435" y="339766"/>
                </a:cubicBezTo>
                <a:cubicBezTo>
                  <a:pt x="407796" y="429471"/>
                  <a:pt x="430787" y="340249"/>
                  <a:pt x="409904" y="413339"/>
                </a:cubicBezTo>
                <a:cubicBezTo>
                  <a:pt x="405936" y="427228"/>
                  <a:pt x="403361" y="441491"/>
                  <a:pt x="399393" y="455380"/>
                </a:cubicBezTo>
                <a:cubicBezTo>
                  <a:pt x="396349" y="466033"/>
                  <a:pt x="391927" y="476258"/>
                  <a:pt x="388883" y="486911"/>
                </a:cubicBezTo>
                <a:cubicBezTo>
                  <a:pt x="384915" y="500800"/>
                  <a:pt x="382524" y="515116"/>
                  <a:pt x="378373" y="528952"/>
                </a:cubicBezTo>
                <a:cubicBezTo>
                  <a:pt x="372006" y="550176"/>
                  <a:pt x="364359" y="570994"/>
                  <a:pt x="357352" y="592015"/>
                </a:cubicBezTo>
                <a:lnTo>
                  <a:pt x="346842" y="623546"/>
                </a:lnTo>
                <a:lnTo>
                  <a:pt x="325821" y="686608"/>
                </a:lnTo>
                <a:cubicBezTo>
                  <a:pt x="322317" y="697118"/>
                  <a:pt x="321455" y="708921"/>
                  <a:pt x="315310" y="718139"/>
                </a:cubicBezTo>
                <a:lnTo>
                  <a:pt x="273269" y="781201"/>
                </a:lnTo>
                <a:cubicBezTo>
                  <a:pt x="253169" y="841502"/>
                  <a:pt x="277153" y="785217"/>
                  <a:pt x="231228" y="844263"/>
                </a:cubicBezTo>
                <a:cubicBezTo>
                  <a:pt x="215717" y="864205"/>
                  <a:pt x="203200" y="886304"/>
                  <a:pt x="189186" y="907325"/>
                </a:cubicBezTo>
                <a:cubicBezTo>
                  <a:pt x="182179" y="917835"/>
                  <a:pt x="177098" y="929924"/>
                  <a:pt x="168166" y="938856"/>
                </a:cubicBezTo>
                <a:cubicBezTo>
                  <a:pt x="127703" y="979319"/>
                  <a:pt x="144880" y="958020"/>
                  <a:pt x="115614" y="1001918"/>
                </a:cubicBezTo>
                <a:cubicBezTo>
                  <a:pt x="112111" y="1012428"/>
                  <a:pt x="111249" y="1024231"/>
                  <a:pt x="105104" y="1033449"/>
                </a:cubicBezTo>
                <a:cubicBezTo>
                  <a:pt x="96859" y="1045817"/>
                  <a:pt x="83089" y="1053561"/>
                  <a:pt x="73573" y="1064980"/>
                </a:cubicBezTo>
                <a:cubicBezTo>
                  <a:pt x="65486" y="1074684"/>
                  <a:pt x="59559" y="1086001"/>
                  <a:pt x="52552" y="1096511"/>
                </a:cubicBezTo>
                <a:cubicBezTo>
                  <a:pt x="49049" y="1107021"/>
                  <a:pt x="46997" y="1118133"/>
                  <a:pt x="42042" y="1128042"/>
                </a:cubicBezTo>
                <a:cubicBezTo>
                  <a:pt x="36393" y="1139340"/>
                  <a:pt x="26151" y="1148030"/>
                  <a:pt x="21021" y="1159573"/>
                </a:cubicBezTo>
                <a:cubicBezTo>
                  <a:pt x="12022" y="1179821"/>
                  <a:pt x="0" y="1222635"/>
                  <a:pt x="0" y="1222635"/>
                </a:cubicBezTo>
                <a:cubicBezTo>
                  <a:pt x="3503" y="1282194"/>
                  <a:pt x="4573" y="1341945"/>
                  <a:pt x="10510" y="1401311"/>
                </a:cubicBezTo>
                <a:cubicBezTo>
                  <a:pt x="11612" y="1412335"/>
                  <a:pt x="18106" y="1422153"/>
                  <a:pt x="21021" y="1432842"/>
                </a:cubicBezTo>
                <a:cubicBezTo>
                  <a:pt x="41995" y="1509744"/>
                  <a:pt x="31208" y="1503222"/>
                  <a:pt x="63062" y="1558966"/>
                </a:cubicBezTo>
                <a:cubicBezTo>
                  <a:pt x="69329" y="1569934"/>
                  <a:pt x="77076" y="1579987"/>
                  <a:pt x="84083" y="1590497"/>
                </a:cubicBezTo>
                <a:cubicBezTo>
                  <a:pt x="122409" y="1705480"/>
                  <a:pt x="61286" y="1531323"/>
                  <a:pt x="115614" y="1653559"/>
                </a:cubicBezTo>
                <a:cubicBezTo>
                  <a:pt x="124613" y="1673807"/>
                  <a:pt x="124344" y="1698184"/>
                  <a:pt x="136635" y="1716621"/>
                </a:cubicBezTo>
                <a:cubicBezTo>
                  <a:pt x="155595" y="1745062"/>
                  <a:pt x="165341" y="1756858"/>
                  <a:pt x="178676" y="1790194"/>
                </a:cubicBezTo>
                <a:cubicBezTo>
                  <a:pt x="178683" y="1790211"/>
                  <a:pt x="204949" y="1869012"/>
                  <a:pt x="210207" y="1884787"/>
                </a:cubicBezTo>
                <a:lnTo>
                  <a:pt x="220717" y="1916318"/>
                </a:lnTo>
                <a:lnTo>
                  <a:pt x="231228" y="1947849"/>
                </a:lnTo>
                <a:cubicBezTo>
                  <a:pt x="234731" y="2010911"/>
                  <a:pt x="238995" y="2073935"/>
                  <a:pt x="241738" y="2137035"/>
                </a:cubicBezTo>
                <a:cubicBezTo>
                  <a:pt x="246002" y="2235102"/>
                  <a:pt x="245928" y="2333369"/>
                  <a:pt x="252248" y="2431325"/>
                </a:cubicBezTo>
                <a:cubicBezTo>
                  <a:pt x="252961" y="2442381"/>
                  <a:pt x="259715" y="2452203"/>
                  <a:pt x="262759" y="2462856"/>
                </a:cubicBezTo>
                <a:cubicBezTo>
                  <a:pt x="266727" y="2476745"/>
                  <a:pt x="266102" y="2492355"/>
                  <a:pt x="273269" y="2504897"/>
                </a:cubicBezTo>
                <a:cubicBezTo>
                  <a:pt x="280644" y="2517802"/>
                  <a:pt x="293067" y="2527302"/>
                  <a:pt x="304800" y="2536428"/>
                </a:cubicBezTo>
                <a:cubicBezTo>
                  <a:pt x="359011" y="2578593"/>
                  <a:pt x="351818" y="2573122"/>
                  <a:pt x="399393" y="2588980"/>
                </a:cubicBezTo>
                <a:cubicBezTo>
                  <a:pt x="413407" y="2599490"/>
                  <a:pt x="425767" y="2612677"/>
                  <a:pt x="441435" y="2620511"/>
                </a:cubicBezTo>
                <a:cubicBezTo>
                  <a:pt x="461254" y="2630420"/>
                  <a:pt x="486060" y="2629241"/>
                  <a:pt x="504497" y="2641532"/>
                </a:cubicBezTo>
                <a:cubicBezTo>
                  <a:pt x="515007" y="2648539"/>
                  <a:pt x="524485" y="2657422"/>
                  <a:pt x="536028" y="2662552"/>
                </a:cubicBezTo>
                <a:cubicBezTo>
                  <a:pt x="556276" y="2671551"/>
                  <a:pt x="599090" y="2683573"/>
                  <a:pt x="599090" y="2683573"/>
                </a:cubicBezTo>
                <a:cubicBezTo>
                  <a:pt x="609600" y="2690580"/>
                  <a:pt x="619078" y="2699464"/>
                  <a:pt x="630621" y="2704594"/>
                </a:cubicBezTo>
                <a:cubicBezTo>
                  <a:pt x="689541" y="2730781"/>
                  <a:pt x="684439" y="2712656"/>
                  <a:pt x="725214" y="2746635"/>
                </a:cubicBezTo>
                <a:cubicBezTo>
                  <a:pt x="736633" y="2756151"/>
                  <a:pt x="747229" y="2766747"/>
                  <a:pt x="756745" y="2778166"/>
                </a:cubicBezTo>
                <a:cubicBezTo>
                  <a:pt x="764832" y="2787870"/>
                  <a:pt x="768260" y="2801379"/>
                  <a:pt x="777766" y="2809697"/>
                </a:cubicBezTo>
                <a:cubicBezTo>
                  <a:pt x="814268" y="2841636"/>
                  <a:pt x="832550" y="2850875"/>
                  <a:pt x="872359" y="2862249"/>
                </a:cubicBezTo>
                <a:cubicBezTo>
                  <a:pt x="886248" y="2866217"/>
                  <a:pt x="900386" y="2869256"/>
                  <a:pt x="914400" y="2872759"/>
                </a:cubicBezTo>
                <a:lnTo>
                  <a:pt x="1093076" y="2862249"/>
                </a:lnTo>
                <a:cubicBezTo>
                  <a:pt x="1142759" y="2858700"/>
                  <a:pt x="1209394" y="2855368"/>
                  <a:pt x="1261242" y="2841228"/>
                </a:cubicBezTo>
                <a:cubicBezTo>
                  <a:pt x="1282619" y="2835398"/>
                  <a:pt x="1303283" y="2827215"/>
                  <a:pt x="1324304" y="2820208"/>
                </a:cubicBezTo>
                <a:cubicBezTo>
                  <a:pt x="1354950" y="2809993"/>
                  <a:pt x="1368197" y="2807226"/>
                  <a:pt x="1397876" y="2788677"/>
                </a:cubicBezTo>
                <a:cubicBezTo>
                  <a:pt x="1470600" y="2743225"/>
                  <a:pt x="1409499" y="2767286"/>
                  <a:pt x="1471448" y="2746635"/>
                </a:cubicBezTo>
                <a:cubicBezTo>
                  <a:pt x="1481958" y="2736125"/>
                  <a:pt x="1490884" y="2723743"/>
                  <a:pt x="1502979" y="2715104"/>
                </a:cubicBezTo>
                <a:cubicBezTo>
                  <a:pt x="1515729" y="2705997"/>
                  <a:pt x="1531417" y="2701857"/>
                  <a:pt x="1545021" y="2694084"/>
                </a:cubicBezTo>
                <a:cubicBezTo>
                  <a:pt x="1555989" y="2687817"/>
                  <a:pt x="1566273" y="2680405"/>
                  <a:pt x="1576552" y="2673063"/>
                </a:cubicBezTo>
                <a:cubicBezTo>
                  <a:pt x="1653220" y="2618300"/>
                  <a:pt x="1584968" y="2666749"/>
                  <a:pt x="1660635" y="2599490"/>
                </a:cubicBezTo>
                <a:cubicBezTo>
                  <a:pt x="1694216" y="2569640"/>
                  <a:pt x="1717584" y="2559081"/>
                  <a:pt x="1744717" y="2525918"/>
                </a:cubicBezTo>
                <a:cubicBezTo>
                  <a:pt x="1804397" y="2452976"/>
                  <a:pt x="1816598" y="2426142"/>
                  <a:pt x="1870842" y="2347242"/>
                </a:cubicBezTo>
                <a:cubicBezTo>
                  <a:pt x="1887916" y="2322407"/>
                  <a:pt x="1907420" y="2299227"/>
                  <a:pt x="1923393" y="2273670"/>
                </a:cubicBezTo>
                <a:cubicBezTo>
                  <a:pt x="1940910" y="2245642"/>
                  <a:pt x="1956734" y="2216482"/>
                  <a:pt x="1975945" y="2189587"/>
                </a:cubicBezTo>
                <a:cubicBezTo>
                  <a:pt x="1991849" y="2167321"/>
                  <a:pt x="2012995" y="2149073"/>
                  <a:pt x="2028497" y="2126525"/>
                </a:cubicBezTo>
                <a:cubicBezTo>
                  <a:pt x="2051644" y="2092857"/>
                  <a:pt x="2078639" y="2060181"/>
                  <a:pt x="2091559" y="2021421"/>
                </a:cubicBezTo>
                <a:cubicBezTo>
                  <a:pt x="2107023" y="1975026"/>
                  <a:pt x="2097114" y="1999799"/>
                  <a:pt x="2123090" y="1947849"/>
                </a:cubicBezTo>
                <a:cubicBezTo>
                  <a:pt x="2126593" y="1926828"/>
                  <a:pt x="2127993" y="1905347"/>
                  <a:pt x="2133600" y="1884787"/>
                </a:cubicBezTo>
                <a:cubicBezTo>
                  <a:pt x="2138564" y="1866585"/>
                  <a:pt x="2150379" y="1850619"/>
                  <a:pt x="2154621" y="1832235"/>
                </a:cubicBezTo>
                <a:cubicBezTo>
                  <a:pt x="2160972" y="1804713"/>
                  <a:pt x="2161628" y="1776180"/>
                  <a:pt x="2165131" y="1748152"/>
                </a:cubicBezTo>
                <a:cubicBezTo>
                  <a:pt x="2161628" y="1657063"/>
                  <a:pt x="2160893" y="1565825"/>
                  <a:pt x="2154621" y="1474884"/>
                </a:cubicBezTo>
                <a:cubicBezTo>
                  <a:pt x="2153859" y="1463831"/>
                  <a:pt x="2146797" y="1454100"/>
                  <a:pt x="2144110" y="1443352"/>
                </a:cubicBezTo>
                <a:cubicBezTo>
                  <a:pt x="2139777" y="1426021"/>
                  <a:pt x="2137933" y="1408132"/>
                  <a:pt x="2133600" y="1390801"/>
                </a:cubicBezTo>
                <a:cubicBezTo>
                  <a:pt x="2130913" y="1380053"/>
                  <a:pt x="2125263" y="1370134"/>
                  <a:pt x="2123090" y="1359270"/>
                </a:cubicBezTo>
                <a:cubicBezTo>
                  <a:pt x="2096257" y="1225107"/>
                  <a:pt x="2111632" y="1270923"/>
                  <a:pt x="2091559" y="1180594"/>
                </a:cubicBezTo>
                <a:cubicBezTo>
                  <a:pt x="2088866" y="1168476"/>
                  <a:pt x="2077559" y="1121063"/>
                  <a:pt x="2070538" y="1107021"/>
                </a:cubicBezTo>
                <a:cubicBezTo>
                  <a:pt x="2064889" y="1095723"/>
                  <a:pt x="2056524" y="1086000"/>
                  <a:pt x="2049517" y="1075490"/>
                </a:cubicBezTo>
                <a:cubicBezTo>
                  <a:pt x="2042510" y="1043959"/>
                  <a:pt x="2035760" y="1012370"/>
                  <a:pt x="2028497" y="980897"/>
                </a:cubicBezTo>
                <a:cubicBezTo>
                  <a:pt x="2025249" y="966822"/>
                  <a:pt x="2024446" y="951776"/>
                  <a:pt x="2017986" y="938856"/>
                </a:cubicBezTo>
                <a:cubicBezTo>
                  <a:pt x="2010152" y="923188"/>
                  <a:pt x="1996965" y="910829"/>
                  <a:pt x="1986455" y="896815"/>
                </a:cubicBezTo>
                <a:cubicBezTo>
                  <a:pt x="1982952" y="879298"/>
                  <a:pt x="1983337" y="860526"/>
                  <a:pt x="1975945" y="844263"/>
                </a:cubicBezTo>
                <a:cubicBezTo>
                  <a:pt x="1965491" y="821264"/>
                  <a:pt x="1933904" y="781201"/>
                  <a:pt x="1933904" y="781201"/>
                </a:cubicBezTo>
                <a:cubicBezTo>
                  <a:pt x="1930400" y="763684"/>
                  <a:pt x="1930785" y="744912"/>
                  <a:pt x="1923393" y="728649"/>
                </a:cubicBezTo>
                <a:cubicBezTo>
                  <a:pt x="1903767" y="685471"/>
                  <a:pt x="1874231" y="661905"/>
                  <a:pt x="1849821" y="623546"/>
                </a:cubicBezTo>
                <a:cubicBezTo>
                  <a:pt x="1834656" y="599716"/>
                  <a:pt x="1825424" y="572029"/>
                  <a:pt x="1807779" y="549973"/>
                </a:cubicBezTo>
                <a:cubicBezTo>
                  <a:pt x="1783018" y="519022"/>
                  <a:pt x="1751725" y="493918"/>
                  <a:pt x="1723697" y="465890"/>
                </a:cubicBezTo>
                <a:lnTo>
                  <a:pt x="1681655" y="423849"/>
                </a:lnTo>
                <a:cubicBezTo>
                  <a:pt x="1671145" y="413339"/>
                  <a:pt x="1662492" y="400563"/>
                  <a:pt x="1650124" y="392318"/>
                </a:cubicBezTo>
                <a:cubicBezTo>
                  <a:pt x="1629103" y="378304"/>
                  <a:pt x="1607004" y="365787"/>
                  <a:pt x="1587062" y="350277"/>
                </a:cubicBezTo>
                <a:cubicBezTo>
                  <a:pt x="1575329" y="341152"/>
                  <a:pt x="1567898" y="326991"/>
                  <a:pt x="1555531" y="318746"/>
                </a:cubicBezTo>
                <a:cubicBezTo>
                  <a:pt x="1546313" y="312600"/>
                  <a:pt x="1533909" y="313190"/>
                  <a:pt x="1524000" y="308235"/>
                </a:cubicBezTo>
                <a:cubicBezTo>
                  <a:pt x="1512702" y="302586"/>
                  <a:pt x="1502574" y="294794"/>
                  <a:pt x="1492469" y="287215"/>
                </a:cubicBezTo>
                <a:cubicBezTo>
                  <a:pt x="1460513" y="263248"/>
                  <a:pt x="1426122" y="241888"/>
                  <a:pt x="1397876" y="213642"/>
                </a:cubicBezTo>
                <a:cubicBezTo>
                  <a:pt x="1387366" y="203132"/>
                  <a:pt x="1377630" y="191784"/>
                  <a:pt x="1366345" y="182111"/>
                </a:cubicBezTo>
                <a:cubicBezTo>
                  <a:pt x="1324475" y="146222"/>
                  <a:pt x="1309484" y="144720"/>
                  <a:pt x="1261242" y="108539"/>
                </a:cubicBezTo>
                <a:cubicBezTo>
                  <a:pt x="1247228" y="98029"/>
                  <a:pt x="1234868" y="84842"/>
                  <a:pt x="1219200" y="77008"/>
                </a:cubicBezTo>
                <a:cubicBezTo>
                  <a:pt x="1219190" y="77003"/>
                  <a:pt x="1140378" y="50734"/>
                  <a:pt x="1124607" y="45477"/>
                </a:cubicBezTo>
                <a:lnTo>
                  <a:pt x="1093076" y="34966"/>
                </a:lnTo>
                <a:cubicBezTo>
                  <a:pt x="1058223" y="23348"/>
                  <a:pt x="1066800" y="17449"/>
                  <a:pt x="1061545" y="13946"/>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rPr>
              <a:t>T</a:t>
            </a:r>
            <a:endParaRPr lang="zh-CN" altLang="en-US" b="1" dirty="0">
              <a:solidFill>
                <a:srgbClr val="FF0000"/>
              </a:solidFill>
            </a:endParaRPr>
          </a:p>
        </p:txBody>
      </p:sp>
      <p:sp>
        <p:nvSpPr>
          <p:cNvPr id="5" name="任意多边形 4"/>
          <p:cNvSpPr/>
          <p:nvPr/>
        </p:nvSpPr>
        <p:spPr>
          <a:xfrm>
            <a:off x="8124497" y="3794234"/>
            <a:ext cx="1692165" cy="2995449"/>
          </a:xfrm>
          <a:custGeom>
            <a:avLst/>
            <a:gdLst>
              <a:gd name="connsiteX0" fmla="*/ 1124606 w 1692165"/>
              <a:gd name="connsiteY0" fmla="*/ 42042 h 2995449"/>
              <a:gd name="connsiteX1" fmla="*/ 1124606 w 1692165"/>
              <a:gd name="connsiteY1" fmla="*/ 42042 h 2995449"/>
              <a:gd name="connsiteX2" fmla="*/ 956441 w 1692165"/>
              <a:gd name="connsiteY2" fmla="*/ 63063 h 2995449"/>
              <a:gd name="connsiteX3" fmla="*/ 924910 w 1692165"/>
              <a:gd name="connsiteY3" fmla="*/ 73573 h 2995449"/>
              <a:gd name="connsiteX4" fmla="*/ 882869 w 1692165"/>
              <a:gd name="connsiteY4" fmla="*/ 84083 h 2995449"/>
              <a:gd name="connsiteX5" fmla="*/ 840827 w 1692165"/>
              <a:gd name="connsiteY5" fmla="*/ 105104 h 2995449"/>
              <a:gd name="connsiteX6" fmla="*/ 798786 w 1692165"/>
              <a:gd name="connsiteY6" fmla="*/ 115614 h 2995449"/>
              <a:gd name="connsiteX7" fmla="*/ 725213 w 1692165"/>
              <a:gd name="connsiteY7" fmla="*/ 136635 h 2995449"/>
              <a:gd name="connsiteX8" fmla="*/ 693682 w 1692165"/>
              <a:gd name="connsiteY8" fmla="*/ 157656 h 2995449"/>
              <a:gd name="connsiteX9" fmla="*/ 599089 w 1692165"/>
              <a:gd name="connsiteY9" fmla="*/ 252249 h 2995449"/>
              <a:gd name="connsiteX10" fmla="*/ 578069 w 1692165"/>
              <a:gd name="connsiteY10" fmla="*/ 294290 h 2995449"/>
              <a:gd name="connsiteX11" fmla="*/ 493986 w 1692165"/>
              <a:gd name="connsiteY11" fmla="*/ 388883 h 2995449"/>
              <a:gd name="connsiteX12" fmla="*/ 472965 w 1692165"/>
              <a:gd name="connsiteY12" fmla="*/ 441435 h 2995449"/>
              <a:gd name="connsiteX13" fmla="*/ 451944 w 1692165"/>
              <a:gd name="connsiteY13" fmla="*/ 472966 h 2995449"/>
              <a:gd name="connsiteX14" fmla="*/ 388882 w 1692165"/>
              <a:gd name="connsiteY14" fmla="*/ 567559 h 2995449"/>
              <a:gd name="connsiteX15" fmla="*/ 336331 w 1692165"/>
              <a:gd name="connsiteY15" fmla="*/ 735725 h 2995449"/>
              <a:gd name="connsiteX16" fmla="*/ 315310 w 1692165"/>
              <a:gd name="connsiteY16" fmla="*/ 777766 h 2995449"/>
              <a:gd name="connsiteX17" fmla="*/ 273269 w 1692165"/>
              <a:gd name="connsiteY17" fmla="*/ 882869 h 2995449"/>
              <a:gd name="connsiteX18" fmla="*/ 252248 w 1692165"/>
              <a:gd name="connsiteY18" fmla="*/ 935421 h 2995449"/>
              <a:gd name="connsiteX19" fmla="*/ 220717 w 1692165"/>
              <a:gd name="connsiteY19" fmla="*/ 987973 h 2995449"/>
              <a:gd name="connsiteX20" fmla="*/ 178675 w 1692165"/>
              <a:gd name="connsiteY20" fmla="*/ 1072056 h 2995449"/>
              <a:gd name="connsiteX21" fmla="*/ 157655 w 1692165"/>
              <a:gd name="connsiteY21" fmla="*/ 1124607 h 2995449"/>
              <a:gd name="connsiteX22" fmla="*/ 147144 w 1692165"/>
              <a:gd name="connsiteY22" fmla="*/ 1156138 h 2995449"/>
              <a:gd name="connsiteX23" fmla="*/ 115613 w 1692165"/>
              <a:gd name="connsiteY23" fmla="*/ 1198180 h 2995449"/>
              <a:gd name="connsiteX24" fmla="*/ 94593 w 1692165"/>
              <a:gd name="connsiteY24" fmla="*/ 1261242 h 2995449"/>
              <a:gd name="connsiteX25" fmla="*/ 63062 w 1692165"/>
              <a:gd name="connsiteY25" fmla="*/ 1324304 h 2995449"/>
              <a:gd name="connsiteX26" fmla="*/ 42041 w 1692165"/>
              <a:gd name="connsiteY26" fmla="*/ 1418897 h 2995449"/>
              <a:gd name="connsiteX27" fmla="*/ 21020 w 1692165"/>
              <a:gd name="connsiteY27" fmla="*/ 1502980 h 2995449"/>
              <a:gd name="connsiteX28" fmla="*/ 0 w 1692165"/>
              <a:gd name="connsiteY28" fmla="*/ 1629104 h 2995449"/>
              <a:gd name="connsiteX29" fmla="*/ 10510 w 1692165"/>
              <a:gd name="connsiteY29" fmla="*/ 2091559 h 2995449"/>
              <a:gd name="connsiteX30" fmla="*/ 21020 w 1692165"/>
              <a:gd name="connsiteY30" fmla="*/ 2154621 h 2995449"/>
              <a:gd name="connsiteX31" fmla="*/ 42041 w 1692165"/>
              <a:gd name="connsiteY31" fmla="*/ 2207173 h 2995449"/>
              <a:gd name="connsiteX32" fmla="*/ 73572 w 1692165"/>
              <a:gd name="connsiteY32" fmla="*/ 2301766 h 2995449"/>
              <a:gd name="connsiteX33" fmla="*/ 115613 w 1692165"/>
              <a:gd name="connsiteY33" fmla="*/ 2364828 h 2995449"/>
              <a:gd name="connsiteX34" fmla="*/ 178675 w 1692165"/>
              <a:gd name="connsiteY34" fmla="*/ 2459421 h 2995449"/>
              <a:gd name="connsiteX35" fmla="*/ 241737 w 1692165"/>
              <a:gd name="connsiteY35" fmla="*/ 2522483 h 2995449"/>
              <a:gd name="connsiteX36" fmla="*/ 273269 w 1692165"/>
              <a:gd name="connsiteY36" fmla="*/ 2554014 h 2995449"/>
              <a:gd name="connsiteX37" fmla="*/ 357351 w 1692165"/>
              <a:gd name="connsiteY37" fmla="*/ 2638097 h 2995449"/>
              <a:gd name="connsiteX38" fmla="*/ 441434 w 1692165"/>
              <a:gd name="connsiteY38" fmla="*/ 2701159 h 2995449"/>
              <a:gd name="connsiteX39" fmla="*/ 525517 w 1692165"/>
              <a:gd name="connsiteY39" fmla="*/ 2764221 h 2995449"/>
              <a:gd name="connsiteX40" fmla="*/ 557048 w 1692165"/>
              <a:gd name="connsiteY40" fmla="*/ 2774732 h 2995449"/>
              <a:gd name="connsiteX41" fmla="*/ 630620 w 1692165"/>
              <a:gd name="connsiteY41" fmla="*/ 2827283 h 2995449"/>
              <a:gd name="connsiteX42" fmla="*/ 672662 w 1692165"/>
              <a:gd name="connsiteY42" fmla="*/ 2858814 h 2995449"/>
              <a:gd name="connsiteX43" fmla="*/ 704193 w 1692165"/>
              <a:gd name="connsiteY43" fmla="*/ 2890345 h 2995449"/>
              <a:gd name="connsiteX44" fmla="*/ 746234 w 1692165"/>
              <a:gd name="connsiteY44" fmla="*/ 2900856 h 2995449"/>
              <a:gd name="connsiteX45" fmla="*/ 840827 w 1692165"/>
              <a:gd name="connsiteY45" fmla="*/ 2942897 h 2995449"/>
              <a:gd name="connsiteX46" fmla="*/ 966951 w 1692165"/>
              <a:gd name="connsiteY46" fmla="*/ 2963918 h 2995449"/>
              <a:gd name="connsiteX47" fmla="*/ 998482 w 1692165"/>
              <a:gd name="connsiteY47" fmla="*/ 2984938 h 2995449"/>
              <a:gd name="connsiteX48" fmla="*/ 1040524 w 1692165"/>
              <a:gd name="connsiteY48" fmla="*/ 2995449 h 2995449"/>
              <a:gd name="connsiteX49" fmla="*/ 1292772 w 1692165"/>
              <a:gd name="connsiteY49" fmla="*/ 2984938 h 2995449"/>
              <a:gd name="connsiteX50" fmla="*/ 1355834 w 1692165"/>
              <a:gd name="connsiteY50" fmla="*/ 2963918 h 2995449"/>
              <a:gd name="connsiteX51" fmla="*/ 1439917 w 1692165"/>
              <a:gd name="connsiteY51" fmla="*/ 2942897 h 2995449"/>
              <a:gd name="connsiteX52" fmla="*/ 1513489 w 1692165"/>
              <a:gd name="connsiteY52" fmla="*/ 2921876 h 2995449"/>
              <a:gd name="connsiteX53" fmla="*/ 1597572 w 1692165"/>
              <a:gd name="connsiteY53" fmla="*/ 2869325 h 2995449"/>
              <a:gd name="connsiteX54" fmla="*/ 1681655 w 1692165"/>
              <a:gd name="connsiteY54" fmla="*/ 2764221 h 2995449"/>
              <a:gd name="connsiteX55" fmla="*/ 1692165 w 1692165"/>
              <a:gd name="connsiteY55" fmla="*/ 2732690 h 2995449"/>
              <a:gd name="connsiteX56" fmla="*/ 1681655 w 1692165"/>
              <a:gd name="connsiteY56" fmla="*/ 2659118 h 2995449"/>
              <a:gd name="connsiteX57" fmla="*/ 1639613 w 1692165"/>
              <a:gd name="connsiteY57" fmla="*/ 2596056 h 2995449"/>
              <a:gd name="connsiteX58" fmla="*/ 1587062 w 1692165"/>
              <a:gd name="connsiteY58" fmla="*/ 2532994 h 2995449"/>
              <a:gd name="connsiteX59" fmla="*/ 1555531 w 1692165"/>
              <a:gd name="connsiteY59" fmla="*/ 2490952 h 2995449"/>
              <a:gd name="connsiteX60" fmla="*/ 1524000 w 1692165"/>
              <a:gd name="connsiteY60" fmla="*/ 2459421 h 2995449"/>
              <a:gd name="connsiteX61" fmla="*/ 1481958 w 1692165"/>
              <a:gd name="connsiteY61" fmla="*/ 2354318 h 2995449"/>
              <a:gd name="connsiteX62" fmla="*/ 1450427 w 1692165"/>
              <a:gd name="connsiteY62" fmla="*/ 2301766 h 2995449"/>
              <a:gd name="connsiteX63" fmla="*/ 1439917 w 1692165"/>
              <a:gd name="connsiteY63" fmla="*/ 2259725 h 2995449"/>
              <a:gd name="connsiteX64" fmla="*/ 1460937 w 1692165"/>
              <a:gd name="connsiteY64" fmla="*/ 1944414 h 2995449"/>
              <a:gd name="connsiteX65" fmla="*/ 1471448 w 1692165"/>
              <a:gd name="connsiteY65" fmla="*/ 1860332 h 2995449"/>
              <a:gd name="connsiteX66" fmla="*/ 1492469 w 1692165"/>
              <a:gd name="connsiteY66" fmla="*/ 1723697 h 2995449"/>
              <a:gd name="connsiteX67" fmla="*/ 1502979 w 1692165"/>
              <a:gd name="connsiteY67" fmla="*/ 1597573 h 2995449"/>
              <a:gd name="connsiteX68" fmla="*/ 1513489 w 1692165"/>
              <a:gd name="connsiteY68" fmla="*/ 1555532 h 2995449"/>
              <a:gd name="connsiteX69" fmla="*/ 1524000 w 1692165"/>
              <a:gd name="connsiteY69" fmla="*/ 1471449 h 2995449"/>
              <a:gd name="connsiteX70" fmla="*/ 1534510 w 1692165"/>
              <a:gd name="connsiteY70" fmla="*/ 1397876 h 2995449"/>
              <a:gd name="connsiteX71" fmla="*/ 1545020 w 1692165"/>
              <a:gd name="connsiteY71" fmla="*/ 1303283 h 2995449"/>
              <a:gd name="connsiteX72" fmla="*/ 1566041 w 1692165"/>
              <a:gd name="connsiteY72" fmla="*/ 1156138 h 2995449"/>
              <a:gd name="connsiteX73" fmla="*/ 1618593 w 1692165"/>
              <a:gd name="connsiteY73" fmla="*/ 714704 h 2995449"/>
              <a:gd name="connsiteX74" fmla="*/ 1608082 w 1692165"/>
              <a:gd name="connsiteY74" fmla="*/ 336332 h 2995449"/>
              <a:gd name="connsiteX75" fmla="*/ 1597572 w 1692165"/>
              <a:gd name="connsiteY75" fmla="*/ 304800 h 2995449"/>
              <a:gd name="connsiteX76" fmla="*/ 1587062 w 1692165"/>
              <a:gd name="connsiteY76" fmla="*/ 262759 h 2995449"/>
              <a:gd name="connsiteX77" fmla="*/ 1566041 w 1692165"/>
              <a:gd name="connsiteY77" fmla="*/ 220718 h 2995449"/>
              <a:gd name="connsiteX78" fmla="*/ 1555531 w 1692165"/>
              <a:gd name="connsiteY78" fmla="*/ 168166 h 2995449"/>
              <a:gd name="connsiteX79" fmla="*/ 1492469 w 1692165"/>
              <a:gd name="connsiteY79" fmla="*/ 73573 h 2995449"/>
              <a:gd name="connsiteX80" fmla="*/ 1460937 w 1692165"/>
              <a:gd name="connsiteY80" fmla="*/ 52552 h 2995449"/>
              <a:gd name="connsiteX81" fmla="*/ 1387365 w 1692165"/>
              <a:gd name="connsiteY81" fmla="*/ 0 h 2995449"/>
              <a:gd name="connsiteX82" fmla="*/ 1030013 w 1692165"/>
              <a:gd name="connsiteY82" fmla="*/ 10511 h 2995449"/>
              <a:gd name="connsiteX83" fmla="*/ 1008993 w 1692165"/>
              <a:gd name="connsiteY83" fmla="*/ 42042 h 2995449"/>
              <a:gd name="connsiteX84" fmla="*/ 1124606 w 1692165"/>
              <a:gd name="connsiteY84" fmla="*/ 42042 h 29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92165" h="2995449">
                <a:moveTo>
                  <a:pt x="1124606" y="42042"/>
                </a:moveTo>
                <a:lnTo>
                  <a:pt x="1124606" y="42042"/>
                </a:lnTo>
                <a:cubicBezTo>
                  <a:pt x="1071726" y="47330"/>
                  <a:pt x="1009790" y="51207"/>
                  <a:pt x="956441" y="63063"/>
                </a:cubicBezTo>
                <a:cubicBezTo>
                  <a:pt x="945626" y="65466"/>
                  <a:pt x="935563" y="70529"/>
                  <a:pt x="924910" y="73573"/>
                </a:cubicBezTo>
                <a:cubicBezTo>
                  <a:pt x="911021" y="77541"/>
                  <a:pt x="896883" y="80580"/>
                  <a:pt x="882869" y="84083"/>
                </a:cubicBezTo>
                <a:cubicBezTo>
                  <a:pt x="868855" y="91090"/>
                  <a:pt x="855498" y="99603"/>
                  <a:pt x="840827" y="105104"/>
                </a:cubicBezTo>
                <a:cubicBezTo>
                  <a:pt x="827302" y="110176"/>
                  <a:pt x="812722" y="111813"/>
                  <a:pt x="798786" y="115614"/>
                </a:cubicBezTo>
                <a:cubicBezTo>
                  <a:pt x="774179" y="122325"/>
                  <a:pt x="749737" y="129628"/>
                  <a:pt x="725213" y="136635"/>
                </a:cubicBezTo>
                <a:cubicBezTo>
                  <a:pt x="714703" y="143642"/>
                  <a:pt x="702994" y="149120"/>
                  <a:pt x="693682" y="157656"/>
                </a:cubicBezTo>
                <a:cubicBezTo>
                  <a:pt x="660811" y="187788"/>
                  <a:pt x="599089" y="252249"/>
                  <a:pt x="599089" y="252249"/>
                </a:cubicBezTo>
                <a:cubicBezTo>
                  <a:pt x="592082" y="266263"/>
                  <a:pt x="586373" y="281004"/>
                  <a:pt x="578069" y="294290"/>
                </a:cubicBezTo>
                <a:cubicBezTo>
                  <a:pt x="552295" y="335528"/>
                  <a:pt x="529761" y="353108"/>
                  <a:pt x="493986" y="388883"/>
                </a:cubicBezTo>
                <a:cubicBezTo>
                  <a:pt x="486979" y="406400"/>
                  <a:pt x="481403" y="424560"/>
                  <a:pt x="472965" y="441435"/>
                </a:cubicBezTo>
                <a:cubicBezTo>
                  <a:pt x="467316" y="452733"/>
                  <a:pt x="458639" y="462254"/>
                  <a:pt x="451944" y="472966"/>
                </a:cubicBezTo>
                <a:cubicBezTo>
                  <a:pt x="401263" y="554056"/>
                  <a:pt x="441363" y="497585"/>
                  <a:pt x="388882" y="567559"/>
                </a:cubicBezTo>
                <a:cubicBezTo>
                  <a:pt x="371365" y="623614"/>
                  <a:pt x="355732" y="680294"/>
                  <a:pt x="336331" y="735725"/>
                </a:cubicBezTo>
                <a:cubicBezTo>
                  <a:pt x="331155" y="750513"/>
                  <a:pt x="321482" y="763365"/>
                  <a:pt x="315310" y="777766"/>
                </a:cubicBezTo>
                <a:cubicBezTo>
                  <a:pt x="300446" y="812448"/>
                  <a:pt x="287283" y="847835"/>
                  <a:pt x="273269" y="882869"/>
                </a:cubicBezTo>
                <a:cubicBezTo>
                  <a:pt x="266262" y="900386"/>
                  <a:pt x="261955" y="919243"/>
                  <a:pt x="252248" y="935421"/>
                </a:cubicBezTo>
                <a:lnTo>
                  <a:pt x="220717" y="987973"/>
                </a:lnTo>
                <a:cubicBezTo>
                  <a:pt x="198925" y="1075136"/>
                  <a:pt x="227401" y="984348"/>
                  <a:pt x="178675" y="1072056"/>
                </a:cubicBezTo>
                <a:cubicBezTo>
                  <a:pt x="169513" y="1088548"/>
                  <a:pt x="164279" y="1106942"/>
                  <a:pt x="157655" y="1124607"/>
                </a:cubicBezTo>
                <a:cubicBezTo>
                  <a:pt x="153765" y="1134981"/>
                  <a:pt x="152641" y="1146519"/>
                  <a:pt x="147144" y="1156138"/>
                </a:cubicBezTo>
                <a:cubicBezTo>
                  <a:pt x="138453" y="1171347"/>
                  <a:pt x="126123" y="1184166"/>
                  <a:pt x="115613" y="1198180"/>
                </a:cubicBezTo>
                <a:cubicBezTo>
                  <a:pt x="108606" y="1219201"/>
                  <a:pt x="103115" y="1240789"/>
                  <a:pt x="94593" y="1261242"/>
                </a:cubicBezTo>
                <a:cubicBezTo>
                  <a:pt x="85554" y="1282936"/>
                  <a:pt x="70494" y="1302008"/>
                  <a:pt x="63062" y="1324304"/>
                </a:cubicBezTo>
                <a:cubicBezTo>
                  <a:pt x="52848" y="1354947"/>
                  <a:pt x="49439" y="1387455"/>
                  <a:pt x="42041" y="1418897"/>
                </a:cubicBezTo>
                <a:cubicBezTo>
                  <a:pt x="35424" y="1447019"/>
                  <a:pt x="25769" y="1474483"/>
                  <a:pt x="21020" y="1502980"/>
                </a:cubicBezTo>
                <a:lnTo>
                  <a:pt x="0" y="1629104"/>
                </a:lnTo>
                <a:cubicBezTo>
                  <a:pt x="3503" y="1783256"/>
                  <a:pt x="4347" y="1937491"/>
                  <a:pt x="10510" y="2091559"/>
                </a:cubicBezTo>
                <a:cubicBezTo>
                  <a:pt x="11362" y="2112853"/>
                  <a:pt x="15413" y="2134061"/>
                  <a:pt x="21020" y="2154621"/>
                </a:cubicBezTo>
                <a:cubicBezTo>
                  <a:pt x="25984" y="2172823"/>
                  <a:pt x="35695" y="2189405"/>
                  <a:pt x="42041" y="2207173"/>
                </a:cubicBezTo>
                <a:cubicBezTo>
                  <a:pt x="53220" y="2238473"/>
                  <a:pt x="59517" y="2271648"/>
                  <a:pt x="73572" y="2301766"/>
                </a:cubicBezTo>
                <a:cubicBezTo>
                  <a:pt x="84256" y="2324659"/>
                  <a:pt x="102615" y="2343165"/>
                  <a:pt x="115613" y="2364828"/>
                </a:cubicBezTo>
                <a:cubicBezTo>
                  <a:pt x="135731" y="2398359"/>
                  <a:pt x="152401" y="2430228"/>
                  <a:pt x="178675" y="2459421"/>
                </a:cubicBezTo>
                <a:cubicBezTo>
                  <a:pt x="198562" y="2481517"/>
                  <a:pt x="220716" y="2501462"/>
                  <a:pt x="241737" y="2522483"/>
                </a:cubicBezTo>
                <a:cubicBezTo>
                  <a:pt x="252248" y="2532993"/>
                  <a:pt x="265024" y="2541646"/>
                  <a:pt x="273269" y="2554014"/>
                </a:cubicBezTo>
                <a:cubicBezTo>
                  <a:pt x="307227" y="2604953"/>
                  <a:pt x="289436" y="2584735"/>
                  <a:pt x="357351" y="2638097"/>
                </a:cubicBezTo>
                <a:cubicBezTo>
                  <a:pt x="384899" y="2659742"/>
                  <a:pt x="413406" y="2680138"/>
                  <a:pt x="441434" y="2701159"/>
                </a:cubicBezTo>
                <a:cubicBezTo>
                  <a:pt x="441436" y="2701161"/>
                  <a:pt x="525515" y="2764220"/>
                  <a:pt x="525517" y="2764221"/>
                </a:cubicBezTo>
                <a:lnTo>
                  <a:pt x="557048" y="2774732"/>
                </a:lnTo>
                <a:cubicBezTo>
                  <a:pt x="617156" y="2834840"/>
                  <a:pt x="556839" y="2781171"/>
                  <a:pt x="630620" y="2827283"/>
                </a:cubicBezTo>
                <a:cubicBezTo>
                  <a:pt x="645475" y="2836567"/>
                  <a:pt x="659362" y="2847414"/>
                  <a:pt x="672662" y="2858814"/>
                </a:cubicBezTo>
                <a:cubicBezTo>
                  <a:pt x="683948" y="2868487"/>
                  <a:pt x="691288" y="2882970"/>
                  <a:pt x="704193" y="2890345"/>
                </a:cubicBezTo>
                <a:cubicBezTo>
                  <a:pt x="716735" y="2897512"/>
                  <a:pt x="732220" y="2897352"/>
                  <a:pt x="746234" y="2900856"/>
                </a:cubicBezTo>
                <a:cubicBezTo>
                  <a:pt x="781940" y="2924659"/>
                  <a:pt x="790798" y="2934559"/>
                  <a:pt x="840827" y="2942897"/>
                </a:cubicBezTo>
                <a:lnTo>
                  <a:pt x="966951" y="2963918"/>
                </a:lnTo>
                <a:cubicBezTo>
                  <a:pt x="977461" y="2970925"/>
                  <a:pt x="986872" y="2979962"/>
                  <a:pt x="998482" y="2984938"/>
                </a:cubicBezTo>
                <a:cubicBezTo>
                  <a:pt x="1011759" y="2990628"/>
                  <a:pt x="1026079" y="2995449"/>
                  <a:pt x="1040524" y="2995449"/>
                </a:cubicBezTo>
                <a:cubicBezTo>
                  <a:pt x="1124680" y="2995449"/>
                  <a:pt x="1208689" y="2988442"/>
                  <a:pt x="1292772" y="2984938"/>
                </a:cubicBezTo>
                <a:cubicBezTo>
                  <a:pt x="1313793" y="2977931"/>
                  <a:pt x="1334338" y="2969292"/>
                  <a:pt x="1355834" y="2963918"/>
                </a:cubicBezTo>
                <a:lnTo>
                  <a:pt x="1439917" y="2942897"/>
                </a:lnTo>
                <a:cubicBezTo>
                  <a:pt x="1453393" y="2939528"/>
                  <a:pt x="1498406" y="2929417"/>
                  <a:pt x="1513489" y="2921876"/>
                </a:cubicBezTo>
                <a:cubicBezTo>
                  <a:pt x="1518613" y="2919314"/>
                  <a:pt x="1585068" y="2879745"/>
                  <a:pt x="1597572" y="2869325"/>
                </a:cubicBezTo>
                <a:cubicBezTo>
                  <a:pt x="1632498" y="2840221"/>
                  <a:pt x="1656751" y="2801576"/>
                  <a:pt x="1681655" y="2764221"/>
                </a:cubicBezTo>
                <a:cubicBezTo>
                  <a:pt x="1685158" y="2753711"/>
                  <a:pt x="1692165" y="2743769"/>
                  <a:pt x="1692165" y="2732690"/>
                </a:cubicBezTo>
                <a:cubicBezTo>
                  <a:pt x="1692165" y="2707917"/>
                  <a:pt x="1690548" y="2682240"/>
                  <a:pt x="1681655" y="2659118"/>
                </a:cubicBezTo>
                <a:cubicBezTo>
                  <a:pt x="1672586" y="2635538"/>
                  <a:pt x="1653627" y="2617077"/>
                  <a:pt x="1639613" y="2596056"/>
                </a:cubicBezTo>
                <a:cubicBezTo>
                  <a:pt x="1593149" y="2526360"/>
                  <a:pt x="1647763" y="2603813"/>
                  <a:pt x="1587062" y="2532994"/>
                </a:cubicBezTo>
                <a:cubicBezTo>
                  <a:pt x="1575662" y="2519694"/>
                  <a:pt x="1566931" y="2504252"/>
                  <a:pt x="1555531" y="2490952"/>
                </a:cubicBezTo>
                <a:cubicBezTo>
                  <a:pt x="1545858" y="2479666"/>
                  <a:pt x="1532245" y="2471788"/>
                  <a:pt x="1524000" y="2459421"/>
                </a:cubicBezTo>
                <a:cubicBezTo>
                  <a:pt x="1449800" y="2348121"/>
                  <a:pt x="1520425" y="2440867"/>
                  <a:pt x="1481958" y="2354318"/>
                </a:cubicBezTo>
                <a:cubicBezTo>
                  <a:pt x="1473661" y="2335650"/>
                  <a:pt x="1460937" y="2319283"/>
                  <a:pt x="1450427" y="2301766"/>
                </a:cubicBezTo>
                <a:cubicBezTo>
                  <a:pt x="1446924" y="2287752"/>
                  <a:pt x="1439917" y="2274170"/>
                  <a:pt x="1439917" y="2259725"/>
                </a:cubicBezTo>
                <a:cubicBezTo>
                  <a:pt x="1439917" y="1969856"/>
                  <a:pt x="1439478" y="2094622"/>
                  <a:pt x="1460937" y="1944414"/>
                </a:cubicBezTo>
                <a:cubicBezTo>
                  <a:pt x="1464932" y="1916452"/>
                  <a:pt x="1467153" y="1888249"/>
                  <a:pt x="1471448" y="1860332"/>
                </a:cubicBezTo>
                <a:cubicBezTo>
                  <a:pt x="1489774" y="1741217"/>
                  <a:pt x="1476143" y="1886959"/>
                  <a:pt x="1492469" y="1723697"/>
                </a:cubicBezTo>
                <a:cubicBezTo>
                  <a:pt x="1496667" y="1681719"/>
                  <a:pt x="1497746" y="1639434"/>
                  <a:pt x="1502979" y="1597573"/>
                </a:cubicBezTo>
                <a:cubicBezTo>
                  <a:pt x="1504771" y="1583240"/>
                  <a:pt x="1511114" y="1569780"/>
                  <a:pt x="1513489" y="1555532"/>
                </a:cubicBezTo>
                <a:cubicBezTo>
                  <a:pt x="1518133" y="1527671"/>
                  <a:pt x="1520267" y="1499447"/>
                  <a:pt x="1524000" y="1471449"/>
                </a:cubicBezTo>
                <a:cubicBezTo>
                  <a:pt x="1527274" y="1446893"/>
                  <a:pt x="1531437" y="1422458"/>
                  <a:pt x="1534510" y="1397876"/>
                </a:cubicBezTo>
                <a:cubicBezTo>
                  <a:pt x="1538445" y="1366396"/>
                  <a:pt x="1541863" y="1334851"/>
                  <a:pt x="1545020" y="1303283"/>
                </a:cubicBezTo>
                <a:cubicBezTo>
                  <a:pt x="1558178" y="1171703"/>
                  <a:pt x="1542824" y="1225792"/>
                  <a:pt x="1566041" y="1156138"/>
                </a:cubicBezTo>
                <a:cubicBezTo>
                  <a:pt x="1605442" y="840930"/>
                  <a:pt x="1588214" y="988109"/>
                  <a:pt x="1618593" y="714704"/>
                </a:cubicBezTo>
                <a:cubicBezTo>
                  <a:pt x="1615089" y="588580"/>
                  <a:pt x="1614544" y="462339"/>
                  <a:pt x="1608082" y="336332"/>
                </a:cubicBezTo>
                <a:cubicBezTo>
                  <a:pt x="1607515" y="325267"/>
                  <a:pt x="1600616" y="315453"/>
                  <a:pt x="1597572" y="304800"/>
                </a:cubicBezTo>
                <a:cubicBezTo>
                  <a:pt x="1593604" y="290911"/>
                  <a:pt x="1592134" y="276284"/>
                  <a:pt x="1587062" y="262759"/>
                </a:cubicBezTo>
                <a:cubicBezTo>
                  <a:pt x="1581561" y="248089"/>
                  <a:pt x="1573048" y="234732"/>
                  <a:pt x="1566041" y="220718"/>
                </a:cubicBezTo>
                <a:cubicBezTo>
                  <a:pt x="1562538" y="203201"/>
                  <a:pt x="1562166" y="184753"/>
                  <a:pt x="1555531" y="168166"/>
                </a:cubicBezTo>
                <a:cubicBezTo>
                  <a:pt x="1548859" y="151487"/>
                  <a:pt x="1507213" y="88316"/>
                  <a:pt x="1492469" y="73573"/>
                </a:cubicBezTo>
                <a:cubicBezTo>
                  <a:pt x="1483537" y="64641"/>
                  <a:pt x="1471216" y="59894"/>
                  <a:pt x="1460937" y="52552"/>
                </a:cubicBezTo>
                <a:cubicBezTo>
                  <a:pt x="1369662" y="-12644"/>
                  <a:pt x="1461688" y="49549"/>
                  <a:pt x="1387365" y="0"/>
                </a:cubicBezTo>
                <a:cubicBezTo>
                  <a:pt x="1268248" y="3504"/>
                  <a:pt x="1148453" y="-2649"/>
                  <a:pt x="1030013" y="10511"/>
                </a:cubicBezTo>
                <a:cubicBezTo>
                  <a:pt x="1017459" y="11906"/>
                  <a:pt x="997695" y="36393"/>
                  <a:pt x="1008993" y="42042"/>
                </a:cubicBezTo>
                <a:cubicBezTo>
                  <a:pt x="1034061" y="54576"/>
                  <a:pt x="1105337" y="42042"/>
                  <a:pt x="1124606" y="42042"/>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rPr>
              <a:t>S</a:t>
            </a:r>
            <a:endParaRPr lang="zh-CN" altLang="en-US" sz="2400" b="1" dirty="0">
              <a:solidFill>
                <a:srgbClr val="FF0000"/>
              </a:solidFill>
            </a:endParaRPr>
          </a:p>
        </p:txBody>
      </p:sp>
      <p:sp>
        <p:nvSpPr>
          <p:cNvPr id="6" name="椭圆 5"/>
          <p:cNvSpPr/>
          <p:nvPr/>
        </p:nvSpPr>
        <p:spPr>
          <a:xfrm>
            <a:off x="8199308" y="190774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9161086" y="82121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9160971" y="313179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0592355" y="85009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9855264" y="192219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0592355" y="319359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1540716" y="190774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8150259"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4" name="文本框 13"/>
          <p:cNvSpPr txBox="1"/>
          <p:nvPr/>
        </p:nvSpPr>
        <p:spPr>
          <a:xfrm>
            <a:off x="9112037" y="75941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9111922" y="306999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6" name="文本框 15"/>
          <p:cNvSpPr txBox="1"/>
          <p:nvPr/>
        </p:nvSpPr>
        <p:spPr>
          <a:xfrm>
            <a:off x="10543306" y="78829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9820963"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8" name="文本框 17"/>
          <p:cNvSpPr txBox="1"/>
          <p:nvPr/>
        </p:nvSpPr>
        <p:spPr>
          <a:xfrm>
            <a:off x="10543306" y="313179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11491667" y="184594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20" name="直接箭头连接符 19"/>
          <p:cNvCxnSpPr/>
          <p:nvPr/>
        </p:nvCxnSpPr>
        <p:spPr>
          <a:xfrm flipV="1">
            <a:off x="8394992" y="1050440"/>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6" idx="4"/>
          </p:cNvCxnSpPr>
          <p:nvPr/>
        </p:nvCxnSpPr>
        <p:spPr>
          <a:xfrm>
            <a:off x="8356624" y="2222379"/>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9475603" y="1089768"/>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16" idx="1"/>
          </p:cNvCxnSpPr>
          <p:nvPr/>
        </p:nvCxnSpPr>
        <p:spPr>
          <a:xfrm flipV="1">
            <a:off x="9465209" y="972956"/>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9332258" y="1158240"/>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0" idx="4"/>
          </p:cNvCxnSpPr>
          <p:nvPr/>
        </p:nvCxnSpPr>
        <p:spPr>
          <a:xfrm flipV="1">
            <a:off x="9445716" y="2236822"/>
            <a:ext cx="566864" cy="956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18" idx="1"/>
          </p:cNvCxnSpPr>
          <p:nvPr/>
        </p:nvCxnSpPr>
        <p:spPr>
          <a:xfrm flipV="1">
            <a:off x="9457582" y="3316460"/>
            <a:ext cx="1085724" cy="1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0" idx="5"/>
          </p:cNvCxnSpPr>
          <p:nvPr/>
        </p:nvCxnSpPr>
        <p:spPr>
          <a:xfrm>
            <a:off x="10123819" y="2190745"/>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8" idx="0"/>
            <a:endCxn id="12" idx="3"/>
          </p:cNvCxnSpPr>
          <p:nvPr/>
        </p:nvCxnSpPr>
        <p:spPr>
          <a:xfrm flipV="1">
            <a:off x="10783306" y="2176302"/>
            <a:ext cx="803487" cy="955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19" idx="1"/>
          </p:cNvCxnSpPr>
          <p:nvPr/>
        </p:nvCxnSpPr>
        <p:spPr>
          <a:xfrm flipV="1">
            <a:off x="10151956" y="2030612"/>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0123819" y="1128744"/>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10876235" y="1063319"/>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376684" y="1216712"/>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3" name="文本框 32"/>
          <p:cNvSpPr txBox="1"/>
          <p:nvPr/>
        </p:nvSpPr>
        <p:spPr>
          <a:xfrm>
            <a:off x="8240306" y="2612891"/>
            <a:ext cx="569062" cy="369332"/>
          </a:xfrm>
          <a:prstGeom prst="rect">
            <a:avLst/>
          </a:prstGeom>
          <a:noFill/>
        </p:spPr>
        <p:txBody>
          <a:bodyPr wrap="square" rtlCol="0">
            <a:spAutoFit/>
          </a:bodyPr>
          <a:lstStyle/>
          <a:p>
            <a:r>
              <a:rPr lang="en-US" altLang="zh-CN" dirty="0" smtClean="0"/>
              <a:t>20</a:t>
            </a:r>
            <a:endParaRPr lang="zh-CN" altLang="en-US" dirty="0"/>
          </a:p>
        </p:txBody>
      </p:sp>
      <p:sp>
        <p:nvSpPr>
          <p:cNvPr id="34" name="文本框 33"/>
          <p:cNvSpPr txBox="1"/>
          <p:nvPr/>
        </p:nvSpPr>
        <p:spPr>
          <a:xfrm>
            <a:off x="9039059" y="1806970"/>
            <a:ext cx="299637" cy="369332"/>
          </a:xfrm>
          <a:prstGeom prst="rect">
            <a:avLst/>
          </a:prstGeom>
          <a:noFill/>
        </p:spPr>
        <p:txBody>
          <a:bodyPr wrap="square" rtlCol="0">
            <a:spAutoFit/>
          </a:bodyPr>
          <a:lstStyle/>
          <a:p>
            <a:r>
              <a:rPr lang="en-US" altLang="zh-CN" dirty="0" smtClean="0"/>
              <a:t>4</a:t>
            </a:r>
            <a:endParaRPr lang="zh-CN" altLang="en-US" dirty="0"/>
          </a:p>
        </p:txBody>
      </p:sp>
      <p:sp>
        <p:nvSpPr>
          <p:cNvPr id="35" name="文本框 34"/>
          <p:cNvSpPr txBox="1"/>
          <p:nvPr/>
        </p:nvSpPr>
        <p:spPr>
          <a:xfrm>
            <a:off x="9802016" y="627915"/>
            <a:ext cx="347725" cy="369332"/>
          </a:xfrm>
          <a:prstGeom prst="rect">
            <a:avLst/>
          </a:prstGeom>
          <a:noFill/>
        </p:spPr>
        <p:txBody>
          <a:bodyPr wrap="square" rtlCol="0">
            <a:spAutoFit/>
          </a:bodyPr>
          <a:lstStyle/>
          <a:p>
            <a:r>
              <a:rPr lang="en-US" altLang="zh-CN" dirty="0" smtClean="0"/>
              <a:t>5</a:t>
            </a:r>
            <a:endParaRPr lang="zh-CN" altLang="en-US" dirty="0"/>
          </a:p>
        </p:txBody>
      </p:sp>
      <p:sp>
        <p:nvSpPr>
          <p:cNvPr id="36" name="文本框 35"/>
          <p:cNvSpPr txBox="1"/>
          <p:nvPr/>
        </p:nvSpPr>
        <p:spPr>
          <a:xfrm>
            <a:off x="9637613" y="1213671"/>
            <a:ext cx="358680" cy="369332"/>
          </a:xfrm>
          <a:prstGeom prst="rect">
            <a:avLst/>
          </a:prstGeom>
          <a:noFill/>
        </p:spPr>
        <p:txBody>
          <a:bodyPr wrap="square" rtlCol="0">
            <a:spAutoFit/>
          </a:bodyPr>
          <a:lstStyle/>
          <a:p>
            <a:r>
              <a:rPr lang="en-US" altLang="zh-CN" dirty="0" smtClean="0"/>
              <a:t>6</a:t>
            </a:r>
            <a:endParaRPr lang="zh-CN" altLang="en-US" dirty="0"/>
          </a:p>
        </p:txBody>
      </p:sp>
      <p:sp>
        <p:nvSpPr>
          <p:cNvPr id="37" name="文本框 36"/>
          <p:cNvSpPr txBox="1"/>
          <p:nvPr/>
        </p:nvSpPr>
        <p:spPr>
          <a:xfrm>
            <a:off x="10269241" y="1483712"/>
            <a:ext cx="725662" cy="369332"/>
          </a:xfrm>
          <a:prstGeom prst="rect">
            <a:avLst/>
          </a:prstGeom>
          <a:noFill/>
        </p:spPr>
        <p:txBody>
          <a:bodyPr wrap="square" rtlCol="0">
            <a:spAutoFit/>
          </a:bodyPr>
          <a:lstStyle/>
          <a:p>
            <a:r>
              <a:rPr lang="en-US" altLang="zh-CN" dirty="0" smtClean="0"/>
              <a:t>6</a:t>
            </a:r>
            <a:endParaRPr lang="zh-CN" altLang="en-US" dirty="0"/>
          </a:p>
        </p:txBody>
      </p:sp>
      <p:sp>
        <p:nvSpPr>
          <p:cNvPr id="38" name="文本框 37"/>
          <p:cNvSpPr txBox="1"/>
          <p:nvPr/>
        </p:nvSpPr>
        <p:spPr>
          <a:xfrm>
            <a:off x="9626711" y="2632496"/>
            <a:ext cx="321070" cy="369332"/>
          </a:xfrm>
          <a:prstGeom prst="rect">
            <a:avLst/>
          </a:prstGeom>
          <a:noFill/>
        </p:spPr>
        <p:txBody>
          <a:bodyPr wrap="square" rtlCol="0">
            <a:spAutoFit/>
          </a:bodyPr>
          <a:lstStyle/>
          <a:p>
            <a:r>
              <a:rPr lang="en-US" altLang="zh-CN" dirty="0" smtClean="0"/>
              <a:t>5</a:t>
            </a:r>
            <a:endParaRPr lang="zh-CN" altLang="en-US" dirty="0"/>
          </a:p>
        </p:txBody>
      </p:sp>
      <p:sp>
        <p:nvSpPr>
          <p:cNvPr id="39" name="文本框 38"/>
          <p:cNvSpPr txBox="1"/>
          <p:nvPr/>
        </p:nvSpPr>
        <p:spPr>
          <a:xfrm>
            <a:off x="9749794" y="3020794"/>
            <a:ext cx="331057" cy="369332"/>
          </a:xfrm>
          <a:prstGeom prst="rect">
            <a:avLst/>
          </a:prstGeom>
          <a:noFill/>
        </p:spPr>
        <p:txBody>
          <a:bodyPr wrap="square" rtlCol="0">
            <a:spAutoFit/>
          </a:bodyPr>
          <a:lstStyle/>
          <a:p>
            <a:r>
              <a:rPr lang="en-US" altLang="zh-CN" dirty="0" smtClean="0"/>
              <a:t>5</a:t>
            </a:r>
            <a:endParaRPr lang="zh-CN" altLang="en-US" dirty="0"/>
          </a:p>
        </p:txBody>
      </p:sp>
      <p:sp>
        <p:nvSpPr>
          <p:cNvPr id="40" name="文本框 39"/>
          <p:cNvSpPr txBox="1"/>
          <p:nvPr/>
        </p:nvSpPr>
        <p:spPr>
          <a:xfrm>
            <a:off x="10355914" y="2353829"/>
            <a:ext cx="725662" cy="369332"/>
          </a:xfrm>
          <a:prstGeom prst="rect">
            <a:avLst/>
          </a:prstGeom>
          <a:noFill/>
        </p:spPr>
        <p:txBody>
          <a:bodyPr wrap="square" rtlCol="0">
            <a:spAutoFit/>
          </a:bodyPr>
          <a:lstStyle/>
          <a:p>
            <a:r>
              <a:rPr lang="en-US" altLang="zh-CN" dirty="0" smtClean="0"/>
              <a:t>4</a:t>
            </a:r>
            <a:endParaRPr lang="zh-CN" altLang="en-US" dirty="0"/>
          </a:p>
        </p:txBody>
      </p:sp>
      <p:sp>
        <p:nvSpPr>
          <p:cNvPr id="41" name="文本框 40"/>
          <p:cNvSpPr txBox="1"/>
          <p:nvPr/>
        </p:nvSpPr>
        <p:spPr>
          <a:xfrm>
            <a:off x="10709587" y="1734407"/>
            <a:ext cx="725662" cy="369332"/>
          </a:xfrm>
          <a:prstGeom prst="rect">
            <a:avLst/>
          </a:prstGeom>
          <a:noFill/>
        </p:spPr>
        <p:txBody>
          <a:bodyPr wrap="square" rtlCol="0">
            <a:spAutoFit/>
          </a:bodyPr>
          <a:lstStyle/>
          <a:p>
            <a:r>
              <a:rPr lang="en-US" altLang="zh-CN" dirty="0" smtClean="0"/>
              <a:t>4</a:t>
            </a:r>
            <a:endParaRPr lang="zh-CN" altLang="en-US" dirty="0"/>
          </a:p>
        </p:txBody>
      </p:sp>
      <p:sp>
        <p:nvSpPr>
          <p:cNvPr id="42" name="文本框 41"/>
          <p:cNvSpPr txBox="1"/>
          <p:nvPr/>
        </p:nvSpPr>
        <p:spPr>
          <a:xfrm>
            <a:off x="11194918" y="1144128"/>
            <a:ext cx="725662" cy="369332"/>
          </a:xfrm>
          <a:prstGeom prst="rect">
            <a:avLst/>
          </a:prstGeom>
          <a:noFill/>
        </p:spPr>
        <p:txBody>
          <a:bodyPr wrap="square" rtlCol="0">
            <a:spAutoFit/>
          </a:bodyPr>
          <a:lstStyle/>
          <a:p>
            <a:r>
              <a:rPr lang="en-US" altLang="zh-CN" dirty="0" smtClean="0"/>
              <a:t>9</a:t>
            </a:r>
            <a:endParaRPr lang="zh-CN" altLang="en-US" dirty="0"/>
          </a:p>
        </p:txBody>
      </p:sp>
      <p:sp>
        <p:nvSpPr>
          <p:cNvPr id="43" name="文本框 42"/>
          <p:cNvSpPr txBox="1"/>
          <p:nvPr/>
        </p:nvSpPr>
        <p:spPr>
          <a:xfrm>
            <a:off x="11152126" y="2569696"/>
            <a:ext cx="725662" cy="369332"/>
          </a:xfrm>
          <a:prstGeom prst="rect">
            <a:avLst/>
          </a:prstGeom>
          <a:noFill/>
        </p:spPr>
        <p:txBody>
          <a:bodyPr wrap="square" rtlCol="0">
            <a:spAutoFit/>
          </a:bodyPr>
          <a:lstStyle/>
          <a:p>
            <a:r>
              <a:rPr lang="en-US" altLang="zh-CN" dirty="0" smtClean="0"/>
              <a:t>10</a:t>
            </a:r>
            <a:endParaRPr lang="zh-CN" altLang="en-US" dirty="0"/>
          </a:p>
        </p:txBody>
      </p:sp>
      <p:sp>
        <p:nvSpPr>
          <p:cNvPr id="44" name="椭圆 43"/>
          <p:cNvSpPr/>
          <p:nvPr/>
        </p:nvSpPr>
        <p:spPr>
          <a:xfrm>
            <a:off x="8293519" y="50617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9255297" y="397516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9255182" y="628574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10686566" y="400404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9949475" y="507614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10686566" y="6347549"/>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11634927" y="506170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p:nvPr/>
        </p:nvSpPr>
        <p:spPr>
          <a:xfrm>
            <a:off x="9213116" y="3921918"/>
            <a:ext cx="425768"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52" name="文本框 51"/>
          <p:cNvSpPr txBox="1"/>
          <p:nvPr/>
        </p:nvSpPr>
        <p:spPr>
          <a:xfrm>
            <a:off x="9225889" y="6204921"/>
            <a:ext cx="41046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53" name="文本框 52"/>
          <p:cNvSpPr txBox="1"/>
          <p:nvPr/>
        </p:nvSpPr>
        <p:spPr>
          <a:xfrm>
            <a:off x="10629121" y="3954709"/>
            <a:ext cx="457741"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54" name="文本框 53"/>
          <p:cNvSpPr txBox="1"/>
          <p:nvPr/>
        </p:nvSpPr>
        <p:spPr>
          <a:xfrm>
            <a:off x="9906778" y="5012365"/>
            <a:ext cx="44302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55" name="文本框 54"/>
          <p:cNvSpPr txBox="1"/>
          <p:nvPr/>
        </p:nvSpPr>
        <p:spPr>
          <a:xfrm>
            <a:off x="10629121" y="629821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56" name="文本框 55"/>
          <p:cNvSpPr txBox="1"/>
          <p:nvPr/>
        </p:nvSpPr>
        <p:spPr>
          <a:xfrm>
            <a:off x="11602758" y="5007001"/>
            <a:ext cx="413542"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57" name="文本框 56"/>
          <p:cNvSpPr txBox="1"/>
          <p:nvPr/>
        </p:nvSpPr>
        <p:spPr>
          <a:xfrm>
            <a:off x="8257009" y="4981428"/>
            <a:ext cx="490670" cy="369332"/>
          </a:xfrm>
          <a:prstGeom prst="rect">
            <a:avLst/>
          </a:prstGeom>
          <a:noFill/>
        </p:spPr>
        <p:txBody>
          <a:bodyPr wrap="square" rtlCol="0">
            <a:spAutoFit/>
          </a:bodyPr>
          <a:lstStyle/>
          <a:p>
            <a:r>
              <a:rPr lang="en-US" altLang="zh-CN" i="1" dirty="0">
                <a:solidFill>
                  <a:schemeClr val="bg1"/>
                </a:solidFill>
                <a:latin typeface="Consolas" panose="020B0609020204030204" pitchFamily="49" charset="0"/>
              </a:rPr>
              <a:t>v</a:t>
            </a:r>
            <a:r>
              <a:rPr lang="en-US" altLang="zh-CN" baseline="-25000" dirty="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cxnSp>
        <p:nvCxnSpPr>
          <p:cNvPr id="58" name="直接箭头连接符 57"/>
          <p:cNvCxnSpPr/>
          <p:nvPr/>
        </p:nvCxnSpPr>
        <p:spPr>
          <a:xfrm flipV="1">
            <a:off x="8489203" y="4204394"/>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4" idx="4"/>
          </p:cNvCxnSpPr>
          <p:nvPr/>
        </p:nvCxnSpPr>
        <p:spPr>
          <a:xfrm>
            <a:off x="8450835" y="5376333"/>
            <a:ext cx="850539" cy="971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49" idx="7"/>
            <a:endCxn id="50" idx="3"/>
          </p:cNvCxnSpPr>
          <p:nvPr/>
        </p:nvCxnSpPr>
        <p:spPr>
          <a:xfrm flipV="1">
            <a:off x="10955121" y="5330256"/>
            <a:ext cx="725883" cy="1063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10970446" y="4217273"/>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10185846" y="4209860"/>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V="1">
            <a:off x="9350945" y="430408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任意多边形 63"/>
          <p:cNvSpPr/>
          <p:nvPr/>
        </p:nvSpPr>
        <p:spPr>
          <a:xfrm>
            <a:off x="9634869" y="581891"/>
            <a:ext cx="566714" cy="3112970"/>
          </a:xfrm>
          <a:custGeom>
            <a:avLst/>
            <a:gdLst>
              <a:gd name="connsiteX0" fmla="*/ 281027 w 566714"/>
              <a:gd name="connsiteY0" fmla="*/ 0 h 3112970"/>
              <a:gd name="connsiteX1" fmla="*/ 7895 w 566714"/>
              <a:gd name="connsiteY1" fmla="*/ 1306286 h 3112970"/>
              <a:gd name="connsiteX2" fmla="*/ 114773 w 566714"/>
              <a:gd name="connsiteY2" fmla="*/ 2553195 h 3112970"/>
              <a:gd name="connsiteX3" fmla="*/ 530409 w 566714"/>
              <a:gd name="connsiteY3" fmla="*/ 3063834 h 3112970"/>
              <a:gd name="connsiteX4" fmla="*/ 518534 w 566714"/>
              <a:gd name="connsiteY4" fmla="*/ 3063834 h 311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14" h="3112970">
                <a:moveTo>
                  <a:pt x="281027" y="0"/>
                </a:moveTo>
                <a:cubicBezTo>
                  <a:pt x="158315" y="440377"/>
                  <a:pt x="35604" y="880754"/>
                  <a:pt x="7895" y="1306286"/>
                </a:cubicBezTo>
                <a:cubicBezTo>
                  <a:pt x="-19814" y="1731818"/>
                  <a:pt x="27687" y="2260270"/>
                  <a:pt x="114773" y="2553195"/>
                </a:cubicBezTo>
                <a:cubicBezTo>
                  <a:pt x="201859" y="2846120"/>
                  <a:pt x="463116" y="2978728"/>
                  <a:pt x="530409" y="3063834"/>
                </a:cubicBezTo>
                <a:cubicBezTo>
                  <a:pt x="597703" y="3148941"/>
                  <a:pt x="558118" y="3106387"/>
                  <a:pt x="518534" y="30638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箭头连接符 64"/>
          <p:cNvCxnSpPr/>
          <p:nvPr/>
        </p:nvCxnSpPr>
        <p:spPr>
          <a:xfrm>
            <a:off x="10172055" y="5372501"/>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10281078" y="5215331"/>
            <a:ext cx="1339711" cy="43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9612764" y="4254642"/>
            <a:ext cx="472178" cy="832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9602370" y="4137830"/>
            <a:ext cx="1078097" cy="73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V="1">
            <a:off x="9582877" y="5401696"/>
            <a:ext cx="566864" cy="956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9594743" y="6481334"/>
            <a:ext cx="1085724" cy="1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9937528" y="3832805"/>
            <a:ext cx="347725" cy="369332"/>
          </a:xfrm>
          <a:prstGeom prst="rect">
            <a:avLst/>
          </a:prstGeom>
          <a:noFill/>
        </p:spPr>
        <p:txBody>
          <a:bodyPr wrap="square" rtlCol="0">
            <a:spAutoFit/>
          </a:bodyPr>
          <a:lstStyle/>
          <a:p>
            <a:r>
              <a:rPr lang="en-US" altLang="zh-CN" dirty="0" smtClean="0"/>
              <a:t>5</a:t>
            </a:r>
            <a:endParaRPr lang="zh-CN" altLang="en-US" dirty="0"/>
          </a:p>
        </p:txBody>
      </p:sp>
      <p:sp>
        <p:nvSpPr>
          <p:cNvPr id="72" name="文本框 71"/>
          <p:cNvSpPr txBox="1"/>
          <p:nvPr/>
        </p:nvSpPr>
        <p:spPr>
          <a:xfrm>
            <a:off x="9773125" y="4418561"/>
            <a:ext cx="358680" cy="369332"/>
          </a:xfrm>
          <a:prstGeom prst="rect">
            <a:avLst/>
          </a:prstGeom>
          <a:noFill/>
        </p:spPr>
        <p:txBody>
          <a:bodyPr wrap="square" rtlCol="0">
            <a:spAutoFit/>
          </a:bodyPr>
          <a:lstStyle/>
          <a:p>
            <a:r>
              <a:rPr lang="en-US" altLang="zh-CN" dirty="0" smtClean="0"/>
              <a:t>6</a:t>
            </a:r>
            <a:endParaRPr lang="zh-CN" altLang="en-US" dirty="0"/>
          </a:p>
        </p:txBody>
      </p:sp>
      <p:sp>
        <p:nvSpPr>
          <p:cNvPr id="73" name="文本框 72"/>
          <p:cNvSpPr txBox="1"/>
          <p:nvPr/>
        </p:nvSpPr>
        <p:spPr>
          <a:xfrm>
            <a:off x="9762223" y="5837386"/>
            <a:ext cx="321070" cy="369332"/>
          </a:xfrm>
          <a:prstGeom prst="rect">
            <a:avLst/>
          </a:prstGeom>
          <a:noFill/>
        </p:spPr>
        <p:txBody>
          <a:bodyPr wrap="square" rtlCol="0">
            <a:spAutoFit/>
          </a:bodyPr>
          <a:lstStyle/>
          <a:p>
            <a:r>
              <a:rPr lang="en-US" altLang="zh-CN" dirty="0" smtClean="0"/>
              <a:t>5</a:t>
            </a:r>
            <a:endParaRPr lang="zh-CN" altLang="en-US" dirty="0"/>
          </a:p>
        </p:txBody>
      </p:sp>
      <p:sp>
        <p:nvSpPr>
          <p:cNvPr id="74" name="文本框 73"/>
          <p:cNvSpPr txBox="1"/>
          <p:nvPr/>
        </p:nvSpPr>
        <p:spPr>
          <a:xfrm>
            <a:off x="9885306" y="6225684"/>
            <a:ext cx="331057" cy="369332"/>
          </a:xfrm>
          <a:prstGeom prst="rect">
            <a:avLst/>
          </a:prstGeom>
          <a:noFill/>
        </p:spPr>
        <p:txBody>
          <a:bodyPr wrap="square" rtlCol="0">
            <a:spAutoFit/>
          </a:bodyPr>
          <a:lstStyle/>
          <a:p>
            <a:r>
              <a:rPr lang="en-US" altLang="zh-CN" dirty="0" smtClean="0"/>
              <a:t>5</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6" idx="4"/>
          </p:cNvCxnSpPr>
          <p:nvPr/>
        </p:nvCxnSpPr>
        <p:spPr>
          <a:xfrm flipV="1">
            <a:off x="6380515" y="2377613"/>
            <a:ext cx="566864" cy="9567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CE611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4967318" y="2765869"/>
            <a:ext cx="867750" cy="369332"/>
          </a:xfrm>
          <a:prstGeom prst="rect">
            <a:avLst/>
          </a:prstGeom>
          <a:noFill/>
        </p:spPr>
        <p:txBody>
          <a:bodyPr wrap="square" rtlCol="0">
            <a:spAutoFit/>
          </a:bodyPr>
          <a:lstStyle/>
          <a:p>
            <a:r>
              <a:rPr lang="en-US" altLang="zh-CN" dirty="0" smtClean="0">
                <a:solidFill>
                  <a:srgbClr val="7030A0"/>
                </a:solidFill>
              </a:rPr>
              <a:t>11</a:t>
            </a:r>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3" name="文本框 42"/>
          <p:cNvSpPr txBox="1"/>
          <p:nvPr/>
        </p:nvSpPr>
        <p:spPr>
          <a:xfrm>
            <a:off x="6561510" y="2773287"/>
            <a:ext cx="725662" cy="369332"/>
          </a:xfrm>
          <a:prstGeom prst="rect">
            <a:avLst/>
          </a:prstGeom>
          <a:noFill/>
        </p:spPr>
        <p:txBody>
          <a:bodyPr wrap="square" rtlCol="0">
            <a:spAutoFit/>
          </a:bodyPr>
          <a:lstStyle/>
          <a:p>
            <a:r>
              <a:rPr lang="en-US" altLang="zh-CN" dirty="0" smtClean="0">
                <a:solidFill>
                  <a:srgbClr val="7030A0"/>
                </a:solidFill>
              </a:rPr>
              <a:t>1</a:t>
            </a:r>
            <a:r>
              <a:rPr lang="en-US" altLang="zh-CN" dirty="0" smtClean="0"/>
              <a:t>/5</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119848" y="2730952"/>
            <a:ext cx="725662" cy="369332"/>
          </a:xfrm>
          <a:prstGeom prst="rect">
            <a:avLst/>
          </a:prstGeom>
          <a:noFill/>
        </p:spPr>
        <p:txBody>
          <a:bodyPr wrap="square" rtlCol="0">
            <a:spAutoFit/>
          </a:bodyPr>
          <a:lstStyle/>
          <a:p>
            <a:r>
              <a:rPr lang="en-US" altLang="zh-CN" dirty="0" smtClean="0">
                <a:solidFill>
                  <a:srgbClr val="7030A0"/>
                </a:solidFill>
              </a:rPr>
              <a:t>5</a:t>
            </a:r>
            <a:r>
              <a:rPr lang="en-US" altLang="zh-CN" dirty="0" smtClean="0"/>
              <a:t>/10</a:t>
            </a:r>
            <a:endParaRPr lang="zh-CN" altLang="en-US" dirty="0"/>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7" name="文本框 6"/>
          <p:cNvSpPr txBox="1"/>
          <p:nvPr/>
        </p:nvSpPr>
        <p:spPr>
          <a:xfrm>
            <a:off x="2408904" y="5024285"/>
            <a:ext cx="3426164" cy="369332"/>
          </a:xfrm>
          <a:prstGeom prst="rect">
            <a:avLst/>
          </a:prstGeom>
          <a:noFill/>
        </p:spPr>
        <p:txBody>
          <a:bodyPr wrap="square" rtlCol="0">
            <a:spAutoFit/>
          </a:bodyPr>
          <a:lstStyle/>
          <a:p>
            <a:r>
              <a:rPr lang="en-US" altLang="zh-CN" dirty="0" smtClean="0"/>
              <a:t>5+4</a:t>
            </a:r>
            <a:endParaRPr lang="zh-CN" altLang="en-US" dirty="0"/>
          </a:p>
        </p:txBody>
      </p:sp>
      <p:sp>
        <p:nvSpPr>
          <p:cNvPr id="46" name="文本框 45"/>
          <p:cNvSpPr txBox="1"/>
          <p:nvPr/>
        </p:nvSpPr>
        <p:spPr>
          <a:xfrm>
            <a:off x="990828" y="5534543"/>
            <a:ext cx="5956551"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v3v4v6v7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1</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3"/>
                                        </p:tgtEl>
                                        <p:attrNameLst>
                                          <p:attrName>stroke.color</p:attrName>
                                        </p:attrNameLst>
                                      </p:cBhvr>
                                      <p:to>
                                        <a:srgbClr val="7030A0"/>
                                      </p:to>
                                    </p:animClr>
                                    <p:set>
                                      <p:cBhvr>
                                        <p:cTn id="7" dur="250" fill="hold"/>
                                        <p:tgtEl>
                                          <p:spTgt spid="23"/>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7"/>
                                        </p:tgtEl>
                                        <p:attrNameLst>
                                          <p:attrName>stroke.color</p:attrName>
                                        </p:attrNameLst>
                                      </p:cBhvr>
                                      <p:to>
                                        <a:srgbClr val="7030A0"/>
                                      </p:to>
                                    </p:animClr>
                                    <p:set>
                                      <p:cBhvr>
                                        <p:cTn id="11" dur="250" fill="hold"/>
                                        <p:tgtEl>
                                          <p:spTgt spid="27"/>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29"/>
                                        </p:tgtEl>
                                        <p:attrNameLst>
                                          <p:attrName>stroke.color</p:attrName>
                                        </p:attrNameLst>
                                      </p:cBhvr>
                                      <p:to>
                                        <a:srgbClr val="7030A0"/>
                                      </p:to>
                                    </p:animClr>
                                    <p:set>
                                      <p:cBhvr>
                                        <p:cTn id="15" dur="250" fill="hold"/>
                                        <p:tgtEl>
                                          <p:spTgt spid="29"/>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0"/>
                                        </p:tgtEl>
                                        <p:attrNameLst>
                                          <p:attrName>stroke.color</p:attrName>
                                        </p:attrNameLst>
                                      </p:cBhvr>
                                      <p:to>
                                        <a:srgbClr val="7030A0"/>
                                      </p:to>
                                    </p:animClr>
                                    <p:set>
                                      <p:cBhvr>
                                        <p:cTn id="19" dur="250" fill="hold"/>
                                        <p:tgtEl>
                                          <p:spTgt spid="30"/>
                                        </p:tgtEl>
                                        <p:attrNameLst>
                                          <p:attrName>stroke.on</p:attrName>
                                        </p:attrNameLst>
                                      </p:cBhvr>
                                      <p:to>
                                        <p:strVal val="true"/>
                                      </p:to>
                                    </p:se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任意多边形 106"/>
          <p:cNvSpPr/>
          <p:nvPr/>
        </p:nvSpPr>
        <p:spPr>
          <a:xfrm>
            <a:off x="9879724" y="4214511"/>
            <a:ext cx="2171155" cy="2533130"/>
          </a:xfrm>
          <a:custGeom>
            <a:avLst/>
            <a:gdLst>
              <a:gd name="connsiteX0" fmla="*/ 1061545 w 2165131"/>
              <a:gd name="connsiteY0" fmla="*/ 13946 h 2872759"/>
              <a:gd name="connsiteX1" fmla="*/ 1061545 w 2165131"/>
              <a:gd name="connsiteY1" fmla="*/ 13946 h 2872759"/>
              <a:gd name="connsiteX2" fmla="*/ 693683 w 2165131"/>
              <a:gd name="connsiteY2" fmla="*/ 13946 h 2872759"/>
              <a:gd name="connsiteX3" fmla="*/ 662152 w 2165131"/>
              <a:gd name="connsiteY3" fmla="*/ 34966 h 2872759"/>
              <a:gd name="connsiteX4" fmla="*/ 620110 w 2165131"/>
              <a:gd name="connsiteY4" fmla="*/ 66497 h 2872759"/>
              <a:gd name="connsiteX5" fmla="*/ 578069 w 2165131"/>
              <a:gd name="connsiteY5" fmla="*/ 87518 h 2872759"/>
              <a:gd name="connsiteX6" fmla="*/ 546538 w 2165131"/>
              <a:gd name="connsiteY6" fmla="*/ 119049 h 2872759"/>
              <a:gd name="connsiteX7" fmla="*/ 515007 w 2165131"/>
              <a:gd name="connsiteY7" fmla="*/ 182111 h 2872759"/>
              <a:gd name="connsiteX8" fmla="*/ 451945 w 2165131"/>
              <a:gd name="connsiteY8" fmla="*/ 297725 h 2872759"/>
              <a:gd name="connsiteX9" fmla="*/ 441435 w 2165131"/>
              <a:gd name="connsiteY9" fmla="*/ 339766 h 2872759"/>
              <a:gd name="connsiteX10" fmla="*/ 409904 w 2165131"/>
              <a:gd name="connsiteY10" fmla="*/ 413339 h 2872759"/>
              <a:gd name="connsiteX11" fmla="*/ 399393 w 2165131"/>
              <a:gd name="connsiteY11" fmla="*/ 455380 h 2872759"/>
              <a:gd name="connsiteX12" fmla="*/ 388883 w 2165131"/>
              <a:gd name="connsiteY12" fmla="*/ 486911 h 2872759"/>
              <a:gd name="connsiteX13" fmla="*/ 378373 w 2165131"/>
              <a:gd name="connsiteY13" fmla="*/ 528952 h 2872759"/>
              <a:gd name="connsiteX14" fmla="*/ 357352 w 2165131"/>
              <a:gd name="connsiteY14" fmla="*/ 592015 h 2872759"/>
              <a:gd name="connsiteX15" fmla="*/ 346842 w 2165131"/>
              <a:gd name="connsiteY15" fmla="*/ 623546 h 2872759"/>
              <a:gd name="connsiteX16" fmla="*/ 325821 w 2165131"/>
              <a:gd name="connsiteY16" fmla="*/ 686608 h 2872759"/>
              <a:gd name="connsiteX17" fmla="*/ 315310 w 2165131"/>
              <a:gd name="connsiteY17" fmla="*/ 718139 h 2872759"/>
              <a:gd name="connsiteX18" fmla="*/ 273269 w 2165131"/>
              <a:gd name="connsiteY18" fmla="*/ 781201 h 2872759"/>
              <a:gd name="connsiteX19" fmla="*/ 231228 w 2165131"/>
              <a:gd name="connsiteY19" fmla="*/ 844263 h 2872759"/>
              <a:gd name="connsiteX20" fmla="*/ 189186 w 2165131"/>
              <a:gd name="connsiteY20" fmla="*/ 907325 h 2872759"/>
              <a:gd name="connsiteX21" fmla="*/ 168166 w 2165131"/>
              <a:gd name="connsiteY21" fmla="*/ 938856 h 2872759"/>
              <a:gd name="connsiteX22" fmla="*/ 115614 w 2165131"/>
              <a:gd name="connsiteY22" fmla="*/ 1001918 h 2872759"/>
              <a:gd name="connsiteX23" fmla="*/ 105104 w 2165131"/>
              <a:gd name="connsiteY23" fmla="*/ 1033449 h 2872759"/>
              <a:gd name="connsiteX24" fmla="*/ 73573 w 2165131"/>
              <a:gd name="connsiteY24" fmla="*/ 1064980 h 2872759"/>
              <a:gd name="connsiteX25" fmla="*/ 52552 w 2165131"/>
              <a:gd name="connsiteY25" fmla="*/ 1096511 h 2872759"/>
              <a:gd name="connsiteX26" fmla="*/ 42042 w 2165131"/>
              <a:gd name="connsiteY26" fmla="*/ 1128042 h 2872759"/>
              <a:gd name="connsiteX27" fmla="*/ 21021 w 2165131"/>
              <a:gd name="connsiteY27" fmla="*/ 1159573 h 2872759"/>
              <a:gd name="connsiteX28" fmla="*/ 0 w 2165131"/>
              <a:gd name="connsiteY28" fmla="*/ 1222635 h 2872759"/>
              <a:gd name="connsiteX29" fmla="*/ 10510 w 2165131"/>
              <a:gd name="connsiteY29" fmla="*/ 1401311 h 2872759"/>
              <a:gd name="connsiteX30" fmla="*/ 21021 w 2165131"/>
              <a:gd name="connsiteY30" fmla="*/ 1432842 h 2872759"/>
              <a:gd name="connsiteX31" fmla="*/ 63062 w 2165131"/>
              <a:gd name="connsiteY31" fmla="*/ 1558966 h 2872759"/>
              <a:gd name="connsiteX32" fmla="*/ 84083 w 2165131"/>
              <a:gd name="connsiteY32" fmla="*/ 1590497 h 2872759"/>
              <a:gd name="connsiteX33" fmla="*/ 115614 w 2165131"/>
              <a:gd name="connsiteY33" fmla="*/ 1653559 h 2872759"/>
              <a:gd name="connsiteX34" fmla="*/ 136635 w 2165131"/>
              <a:gd name="connsiteY34" fmla="*/ 1716621 h 2872759"/>
              <a:gd name="connsiteX35" fmla="*/ 178676 w 2165131"/>
              <a:gd name="connsiteY35" fmla="*/ 1790194 h 2872759"/>
              <a:gd name="connsiteX36" fmla="*/ 210207 w 2165131"/>
              <a:gd name="connsiteY36" fmla="*/ 1884787 h 2872759"/>
              <a:gd name="connsiteX37" fmla="*/ 220717 w 2165131"/>
              <a:gd name="connsiteY37" fmla="*/ 1916318 h 2872759"/>
              <a:gd name="connsiteX38" fmla="*/ 231228 w 2165131"/>
              <a:gd name="connsiteY38" fmla="*/ 1947849 h 2872759"/>
              <a:gd name="connsiteX39" fmla="*/ 241738 w 2165131"/>
              <a:gd name="connsiteY39" fmla="*/ 2137035 h 2872759"/>
              <a:gd name="connsiteX40" fmla="*/ 252248 w 2165131"/>
              <a:gd name="connsiteY40" fmla="*/ 2431325 h 2872759"/>
              <a:gd name="connsiteX41" fmla="*/ 262759 w 2165131"/>
              <a:gd name="connsiteY41" fmla="*/ 2462856 h 2872759"/>
              <a:gd name="connsiteX42" fmla="*/ 273269 w 2165131"/>
              <a:gd name="connsiteY42" fmla="*/ 2504897 h 2872759"/>
              <a:gd name="connsiteX43" fmla="*/ 304800 w 2165131"/>
              <a:gd name="connsiteY43" fmla="*/ 2536428 h 2872759"/>
              <a:gd name="connsiteX44" fmla="*/ 399393 w 2165131"/>
              <a:gd name="connsiteY44" fmla="*/ 2588980 h 2872759"/>
              <a:gd name="connsiteX45" fmla="*/ 441435 w 2165131"/>
              <a:gd name="connsiteY45" fmla="*/ 2620511 h 2872759"/>
              <a:gd name="connsiteX46" fmla="*/ 504497 w 2165131"/>
              <a:gd name="connsiteY46" fmla="*/ 2641532 h 2872759"/>
              <a:gd name="connsiteX47" fmla="*/ 536028 w 2165131"/>
              <a:gd name="connsiteY47" fmla="*/ 2662552 h 2872759"/>
              <a:gd name="connsiteX48" fmla="*/ 599090 w 2165131"/>
              <a:gd name="connsiteY48" fmla="*/ 2683573 h 2872759"/>
              <a:gd name="connsiteX49" fmla="*/ 630621 w 2165131"/>
              <a:gd name="connsiteY49" fmla="*/ 2704594 h 2872759"/>
              <a:gd name="connsiteX50" fmla="*/ 725214 w 2165131"/>
              <a:gd name="connsiteY50" fmla="*/ 2746635 h 2872759"/>
              <a:gd name="connsiteX51" fmla="*/ 756745 w 2165131"/>
              <a:gd name="connsiteY51" fmla="*/ 2778166 h 2872759"/>
              <a:gd name="connsiteX52" fmla="*/ 777766 w 2165131"/>
              <a:gd name="connsiteY52" fmla="*/ 2809697 h 2872759"/>
              <a:gd name="connsiteX53" fmla="*/ 872359 w 2165131"/>
              <a:gd name="connsiteY53" fmla="*/ 2862249 h 2872759"/>
              <a:gd name="connsiteX54" fmla="*/ 914400 w 2165131"/>
              <a:gd name="connsiteY54" fmla="*/ 2872759 h 2872759"/>
              <a:gd name="connsiteX55" fmla="*/ 1093076 w 2165131"/>
              <a:gd name="connsiteY55" fmla="*/ 2862249 h 2872759"/>
              <a:gd name="connsiteX56" fmla="*/ 1261242 w 2165131"/>
              <a:gd name="connsiteY56" fmla="*/ 2841228 h 2872759"/>
              <a:gd name="connsiteX57" fmla="*/ 1324304 w 2165131"/>
              <a:gd name="connsiteY57" fmla="*/ 2820208 h 2872759"/>
              <a:gd name="connsiteX58" fmla="*/ 1397876 w 2165131"/>
              <a:gd name="connsiteY58" fmla="*/ 2788677 h 2872759"/>
              <a:gd name="connsiteX59" fmla="*/ 1471448 w 2165131"/>
              <a:gd name="connsiteY59" fmla="*/ 2746635 h 2872759"/>
              <a:gd name="connsiteX60" fmla="*/ 1502979 w 2165131"/>
              <a:gd name="connsiteY60" fmla="*/ 2715104 h 2872759"/>
              <a:gd name="connsiteX61" fmla="*/ 1545021 w 2165131"/>
              <a:gd name="connsiteY61" fmla="*/ 2694084 h 2872759"/>
              <a:gd name="connsiteX62" fmla="*/ 1576552 w 2165131"/>
              <a:gd name="connsiteY62" fmla="*/ 2673063 h 2872759"/>
              <a:gd name="connsiteX63" fmla="*/ 1660635 w 2165131"/>
              <a:gd name="connsiteY63" fmla="*/ 2599490 h 2872759"/>
              <a:gd name="connsiteX64" fmla="*/ 1744717 w 2165131"/>
              <a:gd name="connsiteY64" fmla="*/ 2525918 h 2872759"/>
              <a:gd name="connsiteX65" fmla="*/ 1870842 w 2165131"/>
              <a:gd name="connsiteY65" fmla="*/ 2347242 h 2872759"/>
              <a:gd name="connsiteX66" fmla="*/ 1923393 w 2165131"/>
              <a:gd name="connsiteY66" fmla="*/ 2273670 h 2872759"/>
              <a:gd name="connsiteX67" fmla="*/ 1975945 w 2165131"/>
              <a:gd name="connsiteY67" fmla="*/ 2189587 h 2872759"/>
              <a:gd name="connsiteX68" fmla="*/ 2028497 w 2165131"/>
              <a:gd name="connsiteY68" fmla="*/ 2126525 h 2872759"/>
              <a:gd name="connsiteX69" fmla="*/ 2091559 w 2165131"/>
              <a:gd name="connsiteY69" fmla="*/ 2021421 h 2872759"/>
              <a:gd name="connsiteX70" fmla="*/ 2123090 w 2165131"/>
              <a:gd name="connsiteY70" fmla="*/ 1947849 h 2872759"/>
              <a:gd name="connsiteX71" fmla="*/ 2133600 w 2165131"/>
              <a:gd name="connsiteY71" fmla="*/ 1884787 h 2872759"/>
              <a:gd name="connsiteX72" fmla="*/ 2154621 w 2165131"/>
              <a:gd name="connsiteY72" fmla="*/ 1832235 h 2872759"/>
              <a:gd name="connsiteX73" fmla="*/ 2165131 w 2165131"/>
              <a:gd name="connsiteY73" fmla="*/ 1748152 h 2872759"/>
              <a:gd name="connsiteX74" fmla="*/ 2154621 w 2165131"/>
              <a:gd name="connsiteY74" fmla="*/ 1474884 h 2872759"/>
              <a:gd name="connsiteX75" fmla="*/ 2144110 w 2165131"/>
              <a:gd name="connsiteY75" fmla="*/ 1443352 h 2872759"/>
              <a:gd name="connsiteX76" fmla="*/ 2133600 w 2165131"/>
              <a:gd name="connsiteY76" fmla="*/ 1390801 h 2872759"/>
              <a:gd name="connsiteX77" fmla="*/ 2123090 w 2165131"/>
              <a:gd name="connsiteY77" fmla="*/ 1359270 h 2872759"/>
              <a:gd name="connsiteX78" fmla="*/ 2091559 w 2165131"/>
              <a:gd name="connsiteY78" fmla="*/ 1180594 h 2872759"/>
              <a:gd name="connsiteX79" fmla="*/ 2070538 w 2165131"/>
              <a:gd name="connsiteY79" fmla="*/ 1107021 h 2872759"/>
              <a:gd name="connsiteX80" fmla="*/ 2049517 w 2165131"/>
              <a:gd name="connsiteY80" fmla="*/ 1075490 h 2872759"/>
              <a:gd name="connsiteX81" fmla="*/ 2028497 w 2165131"/>
              <a:gd name="connsiteY81" fmla="*/ 980897 h 2872759"/>
              <a:gd name="connsiteX82" fmla="*/ 2017986 w 2165131"/>
              <a:gd name="connsiteY82" fmla="*/ 938856 h 2872759"/>
              <a:gd name="connsiteX83" fmla="*/ 1986455 w 2165131"/>
              <a:gd name="connsiteY83" fmla="*/ 896815 h 2872759"/>
              <a:gd name="connsiteX84" fmla="*/ 1975945 w 2165131"/>
              <a:gd name="connsiteY84" fmla="*/ 844263 h 2872759"/>
              <a:gd name="connsiteX85" fmla="*/ 1933904 w 2165131"/>
              <a:gd name="connsiteY85" fmla="*/ 781201 h 2872759"/>
              <a:gd name="connsiteX86" fmla="*/ 1923393 w 2165131"/>
              <a:gd name="connsiteY86" fmla="*/ 728649 h 2872759"/>
              <a:gd name="connsiteX87" fmla="*/ 1849821 w 2165131"/>
              <a:gd name="connsiteY87" fmla="*/ 623546 h 2872759"/>
              <a:gd name="connsiteX88" fmla="*/ 1807779 w 2165131"/>
              <a:gd name="connsiteY88" fmla="*/ 549973 h 2872759"/>
              <a:gd name="connsiteX89" fmla="*/ 1723697 w 2165131"/>
              <a:gd name="connsiteY89" fmla="*/ 465890 h 2872759"/>
              <a:gd name="connsiteX90" fmla="*/ 1681655 w 2165131"/>
              <a:gd name="connsiteY90" fmla="*/ 423849 h 2872759"/>
              <a:gd name="connsiteX91" fmla="*/ 1650124 w 2165131"/>
              <a:gd name="connsiteY91" fmla="*/ 392318 h 2872759"/>
              <a:gd name="connsiteX92" fmla="*/ 1587062 w 2165131"/>
              <a:gd name="connsiteY92" fmla="*/ 350277 h 2872759"/>
              <a:gd name="connsiteX93" fmla="*/ 1555531 w 2165131"/>
              <a:gd name="connsiteY93" fmla="*/ 318746 h 2872759"/>
              <a:gd name="connsiteX94" fmla="*/ 1524000 w 2165131"/>
              <a:gd name="connsiteY94" fmla="*/ 308235 h 2872759"/>
              <a:gd name="connsiteX95" fmla="*/ 1492469 w 2165131"/>
              <a:gd name="connsiteY95" fmla="*/ 287215 h 2872759"/>
              <a:gd name="connsiteX96" fmla="*/ 1397876 w 2165131"/>
              <a:gd name="connsiteY96" fmla="*/ 213642 h 2872759"/>
              <a:gd name="connsiteX97" fmla="*/ 1366345 w 2165131"/>
              <a:gd name="connsiteY97" fmla="*/ 182111 h 2872759"/>
              <a:gd name="connsiteX98" fmla="*/ 1261242 w 2165131"/>
              <a:gd name="connsiteY98" fmla="*/ 108539 h 2872759"/>
              <a:gd name="connsiteX99" fmla="*/ 1219200 w 2165131"/>
              <a:gd name="connsiteY99" fmla="*/ 77008 h 2872759"/>
              <a:gd name="connsiteX100" fmla="*/ 1124607 w 2165131"/>
              <a:gd name="connsiteY100" fmla="*/ 45477 h 2872759"/>
              <a:gd name="connsiteX101" fmla="*/ 1093076 w 2165131"/>
              <a:gd name="connsiteY101" fmla="*/ 34966 h 2872759"/>
              <a:gd name="connsiteX102" fmla="*/ 1061545 w 2165131"/>
              <a:gd name="connsiteY102" fmla="*/ 13946 h 28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65131" h="2872759">
                <a:moveTo>
                  <a:pt x="1061545" y="13946"/>
                </a:moveTo>
                <a:lnTo>
                  <a:pt x="1061545" y="13946"/>
                </a:lnTo>
                <a:cubicBezTo>
                  <a:pt x="908009" y="-1409"/>
                  <a:pt x="895056" y="-7630"/>
                  <a:pt x="693683" y="13946"/>
                </a:cubicBezTo>
                <a:cubicBezTo>
                  <a:pt x="681123" y="15292"/>
                  <a:pt x="672431" y="27624"/>
                  <a:pt x="662152" y="34966"/>
                </a:cubicBezTo>
                <a:cubicBezTo>
                  <a:pt x="647897" y="45148"/>
                  <a:pt x="634965" y="57213"/>
                  <a:pt x="620110" y="66497"/>
                </a:cubicBezTo>
                <a:cubicBezTo>
                  <a:pt x="606824" y="74801"/>
                  <a:pt x="590818" y="78411"/>
                  <a:pt x="578069" y="87518"/>
                </a:cubicBezTo>
                <a:cubicBezTo>
                  <a:pt x="565974" y="96158"/>
                  <a:pt x="557048" y="108539"/>
                  <a:pt x="546538" y="119049"/>
                </a:cubicBezTo>
                <a:cubicBezTo>
                  <a:pt x="525226" y="182987"/>
                  <a:pt x="549935" y="118075"/>
                  <a:pt x="515007" y="182111"/>
                </a:cubicBezTo>
                <a:cubicBezTo>
                  <a:pt x="443471" y="313260"/>
                  <a:pt x="499961" y="225703"/>
                  <a:pt x="451945" y="297725"/>
                </a:cubicBezTo>
                <a:cubicBezTo>
                  <a:pt x="448442" y="311739"/>
                  <a:pt x="446507" y="326241"/>
                  <a:pt x="441435" y="339766"/>
                </a:cubicBezTo>
                <a:cubicBezTo>
                  <a:pt x="407796" y="429471"/>
                  <a:pt x="430787" y="340249"/>
                  <a:pt x="409904" y="413339"/>
                </a:cubicBezTo>
                <a:cubicBezTo>
                  <a:pt x="405936" y="427228"/>
                  <a:pt x="403361" y="441491"/>
                  <a:pt x="399393" y="455380"/>
                </a:cubicBezTo>
                <a:cubicBezTo>
                  <a:pt x="396349" y="466033"/>
                  <a:pt x="391927" y="476258"/>
                  <a:pt x="388883" y="486911"/>
                </a:cubicBezTo>
                <a:cubicBezTo>
                  <a:pt x="384915" y="500800"/>
                  <a:pt x="382524" y="515116"/>
                  <a:pt x="378373" y="528952"/>
                </a:cubicBezTo>
                <a:cubicBezTo>
                  <a:pt x="372006" y="550176"/>
                  <a:pt x="364359" y="570994"/>
                  <a:pt x="357352" y="592015"/>
                </a:cubicBezTo>
                <a:lnTo>
                  <a:pt x="346842" y="623546"/>
                </a:lnTo>
                <a:lnTo>
                  <a:pt x="325821" y="686608"/>
                </a:lnTo>
                <a:cubicBezTo>
                  <a:pt x="322317" y="697118"/>
                  <a:pt x="321455" y="708921"/>
                  <a:pt x="315310" y="718139"/>
                </a:cubicBezTo>
                <a:lnTo>
                  <a:pt x="273269" y="781201"/>
                </a:lnTo>
                <a:cubicBezTo>
                  <a:pt x="253169" y="841502"/>
                  <a:pt x="277153" y="785217"/>
                  <a:pt x="231228" y="844263"/>
                </a:cubicBezTo>
                <a:cubicBezTo>
                  <a:pt x="215717" y="864205"/>
                  <a:pt x="203200" y="886304"/>
                  <a:pt x="189186" y="907325"/>
                </a:cubicBezTo>
                <a:cubicBezTo>
                  <a:pt x="182179" y="917835"/>
                  <a:pt x="177098" y="929924"/>
                  <a:pt x="168166" y="938856"/>
                </a:cubicBezTo>
                <a:cubicBezTo>
                  <a:pt x="127703" y="979319"/>
                  <a:pt x="144880" y="958020"/>
                  <a:pt x="115614" y="1001918"/>
                </a:cubicBezTo>
                <a:cubicBezTo>
                  <a:pt x="112111" y="1012428"/>
                  <a:pt x="111249" y="1024231"/>
                  <a:pt x="105104" y="1033449"/>
                </a:cubicBezTo>
                <a:cubicBezTo>
                  <a:pt x="96859" y="1045817"/>
                  <a:pt x="83089" y="1053561"/>
                  <a:pt x="73573" y="1064980"/>
                </a:cubicBezTo>
                <a:cubicBezTo>
                  <a:pt x="65486" y="1074684"/>
                  <a:pt x="59559" y="1086001"/>
                  <a:pt x="52552" y="1096511"/>
                </a:cubicBezTo>
                <a:cubicBezTo>
                  <a:pt x="49049" y="1107021"/>
                  <a:pt x="46997" y="1118133"/>
                  <a:pt x="42042" y="1128042"/>
                </a:cubicBezTo>
                <a:cubicBezTo>
                  <a:pt x="36393" y="1139340"/>
                  <a:pt x="26151" y="1148030"/>
                  <a:pt x="21021" y="1159573"/>
                </a:cubicBezTo>
                <a:cubicBezTo>
                  <a:pt x="12022" y="1179821"/>
                  <a:pt x="0" y="1222635"/>
                  <a:pt x="0" y="1222635"/>
                </a:cubicBezTo>
                <a:cubicBezTo>
                  <a:pt x="3503" y="1282194"/>
                  <a:pt x="4573" y="1341945"/>
                  <a:pt x="10510" y="1401311"/>
                </a:cubicBezTo>
                <a:cubicBezTo>
                  <a:pt x="11612" y="1412335"/>
                  <a:pt x="18106" y="1422153"/>
                  <a:pt x="21021" y="1432842"/>
                </a:cubicBezTo>
                <a:cubicBezTo>
                  <a:pt x="41995" y="1509744"/>
                  <a:pt x="31208" y="1503222"/>
                  <a:pt x="63062" y="1558966"/>
                </a:cubicBezTo>
                <a:cubicBezTo>
                  <a:pt x="69329" y="1569934"/>
                  <a:pt x="77076" y="1579987"/>
                  <a:pt x="84083" y="1590497"/>
                </a:cubicBezTo>
                <a:cubicBezTo>
                  <a:pt x="122409" y="1705480"/>
                  <a:pt x="61286" y="1531323"/>
                  <a:pt x="115614" y="1653559"/>
                </a:cubicBezTo>
                <a:cubicBezTo>
                  <a:pt x="124613" y="1673807"/>
                  <a:pt x="124344" y="1698184"/>
                  <a:pt x="136635" y="1716621"/>
                </a:cubicBezTo>
                <a:cubicBezTo>
                  <a:pt x="155595" y="1745062"/>
                  <a:pt x="165341" y="1756858"/>
                  <a:pt x="178676" y="1790194"/>
                </a:cubicBezTo>
                <a:cubicBezTo>
                  <a:pt x="178683" y="1790211"/>
                  <a:pt x="204949" y="1869012"/>
                  <a:pt x="210207" y="1884787"/>
                </a:cubicBezTo>
                <a:lnTo>
                  <a:pt x="220717" y="1916318"/>
                </a:lnTo>
                <a:lnTo>
                  <a:pt x="231228" y="1947849"/>
                </a:lnTo>
                <a:cubicBezTo>
                  <a:pt x="234731" y="2010911"/>
                  <a:pt x="238995" y="2073935"/>
                  <a:pt x="241738" y="2137035"/>
                </a:cubicBezTo>
                <a:cubicBezTo>
                  <a:pt x="246002" y="2235102"/>
                  <a:pt x="245928" y="2333369"/>
                  <a:pt x="252248" y="2431325"/>
                </a:cubicBezTo>
                <a:cubicBezTo>
                  <a:pt x="252961" y="2442381"/>
                  <a:pt x="259715" y="2452203"/>
                  <a:pt x="262759" y="2462856"/>
                </a:cubicBezTo>
                <a:cubicBezTo>
                  <a:pt x="266727" y="2476745"/>
                  <a:pt x="266102" y="2492355"/>
                  <a:pt x="273269" y="2504897"/>
                </a:cubicBezTo>
                <a:cubicBezTo>
                  <a:pt x="280644" y="2517802"/>
                  <a:pt x="293067" y="2527302"/>
                  <a:pt x="304800" y="2536428"/>
                </a:cubicBezTo>
                <a:cubicBezTo>
                  <a:pt x="359011" y="2578593"/>
                  <a:pt x="351818" y="2573122"/>
                  <a:pt x="399393" y="2588980"/>
                </a:cubicBezTo>
                <a:cubicBezTo>
                  <a:pt x="413407" y="2599490"/>
                  <a:pt x="425767" y="2612677"/>
                  <a:pt x="441435" y="2620511"/>
                </a:cubicBezTo>
                <a:cubicBezTo>
                  <a:pt x="461254" y="2630420"/>
                  <a:pt x="486060" y="2629241"/>
                  <a:pt x="504497" y="2641532"/>
                </a:cubicBezTo>
                <a:cubicBezTo>
                  <a:pt x="515007" y="2648539"/>
                  <a:pt x="524485" y="2657422"/>
                  <a:pt x="536028" y="2662552"/>
                </a:cubicBezTo>
                <a:cubicBezTo>
                  <a:pt x="556276" y="2671551"/>
                  <a:pt x="599090" y="2683573"/>
                  <a:pt x="599090" y="2683573"/>
                </a:cubicBezTo>
                <a:cubicBezTo>
                  <a:pt x="609600" y="2690580"/>
                  <a:pt x="619078" y="2699464"/>
                  <a:pt x="630621" y="2704594"/>
                </a:cubicBezTo>
                <a:cubicBezTo>
                  <a:pt x="689541" y="2730781"/>
                  <a:pt x="684439" y="2712656"/>
                  <a:pt x="725214" y="2746635"/>
                </a:cubicBezTo>
                <a:cubicBezTo>
                  <a:pt x="736633" y="2756151"/>
                  <a:pt x="747229" y="2766747"/>
                  <a:pt x="756745" y="2778166"/>
                </a:cubicBezTo>
                <a:cubicBezTo>
                  <a:pt x="764832" y="2787870"/>
                  <a:pt x="768260" y="2801379"/>
                  <a:pt x="777766" y="2809697"/>
                </a:cubicBezTo>
                <a:cubicBezTo>
                  <a:pt x="814268" y="2841636"/>
                  <a:pt x="832550" y="2850875"/>
                  <a:pt x="872359" y="2862249"/>
                </a:cubicBezTo>
                <a:cubicBezTo>
                  <a:pt x="886248" y="2866217"/>
                  <a:pt x="900386" y="2869256"/>
                  <a:pt x="914400" y="2872759"/>
                </a:cubicBezTo>
                <a:lnTo>
                  <a:pt x="1093076" y="2862249"/>
                </a:lnTo>
                <a:cubicBezTo>
                  <a:pt x="1142759" y="2858700"/>
                  <a:pt x="1209394" y="2855368"/>
                  <a:pt x="1261242" y="2841228"/>
                </a:cubicBezTo>
                <a:cubicBezTo>
                  <a:pt x="1282619" y="2835398"/>
                  <a:pt x="1303283" y="2827215"/>
                  <a:pt x="1324304" y="2820208"/>
                </a:cubicBezTo>
                <a:cubicBezTo>
                  <a:pt x="1354950" y="2809993"/>
                  <a:pt x="1368197" y="2807226"/>
                  <a:pt x="1397876" y="2788677"/>
                </a:cubicBezTo>
                <a:cubicBezTo>
                  <a:pt x="1470600" y="2743225"/>
                  <a:pt x="1409499" y="2767286"/>
                  <a:pt x="1471448" y="2746635"/>
                </a:cubicBezTo>
                <a:cubicBezTo>
                  <a:pt x="1481958" y="2736125"/>
                  <a:pt x="1490884" y="2723743"/>
                  <a:pt x="1502979" y="2715104"/>
                </a:cubicBezTo>
                <a:cubicBezTo>
                  <a:pt x="1515729" y="2705997"/>
                  <a:pt x="1531417" y="2701857"/>
                  <a:pt x="1545021" y="2694084"/>
                </a:cubicBezTo>
                <a:cubicBezTo>
                  <a:pt x="1555989" y="2687817"/>
                  <a:pt x="1566273" y="2680405"/>
                  <a:pt x="1576552" y="2673063"/>
                </a:cubicBezTo>
                <a:cubicBezTo>
                  <a:pt x="1653220" y="2618300"/>
                  <a:pt x="1584968" y="2666749"/>
                  <a:pt x="1660635" y="2599490"/>
                </a:cubicBezTo>
                <a:cubicBezTo>
                  <a:pt x="1694216" y="2569640"/>
                  <a:pt x="1717584" y="2559081"/>
                  <a:pt x="1744717" y="2525918"/>
                </a:cubicBezTo>
                <a:cubicBezTo>
                  <a:pt x="1804397" y="2452976"/>
                  <a:pt x="1816598" y="2426142"/>
                  <a:pt x="1870842" y="2347242"/>
                </a:cubicBezTo>
                <a:cubicBezTo>
                  <a:pt x="1887916" y="2322407"/>
                  <a:pt x="1907420" y="2299227"/>
                  <a:pt x="1923393" y="2273670"/>
                </a:cubicBezTo>
                <a:cubicBezTo>
                  <a:pt x="1940910" y="2245642"/>
                  <a:pt x="1956734" y="2216482"/>
                  <a:pt x="1975945" y="2189587"/>
                </a:cubicBezTo>
                <a:cubicBezTo>
                  <a:pt x="1991849" y="2167321"/>
                  <a:pt x="2012995" y="2149073"/>
                  <a:pt x="2028497" y="2126525"/>
                </a:cubicBezTo>
                <a:cubicBezTo>
                  <a:pt x="2051644" y="2092857"/>
                  <a:pt x="2078639" y="2060181"/>
                  <a:pt x="2091559" y="2021421"/>
                </a:cubicBezTo>
                <a:cubicBezTo>
                  <a:pt x="2107023" y="1975026"/>
                  <a:pt x="2097114" y="1999799"/>
                  <a:pt x="2123090" y="1947849"/>
                </a:cubicBezTo>
                <a:cubicBezTo>
                  <a:pt x="2126593" y="1926828"/>
                  <a:pt x="2127993" y="1905347"/>
                  <a:pt x="2133600" y="1884787"/>
                </a:cubicBezTo>
                <a:cubicBezTo>
                  <a:pt x="2138564" y="1866585"/>
                  <a:pt x="2150379" y="1850619"/>
                  <a:pt x="2154621" y="1832235"/>
                </a:cubicBezTo>
                <a:cubicBezTo>
                  <a:pt x="2160972" y="1804713"/>
                  <a:pt x="2161628" y="1776180"/>
                  <a:pt x="2165131" y="1748152"/>
                </a:cubicBezTo>
                <a:cubicBezTo>
                  <a:pt x="2161628" y="1657063"/>
                  <a:pt x="2160893" y="1565825"/>
                  <a:pt x="2154621" y="1474884"/>
                </a:cubicBezTo>
                <a:cubicBezTo>
                  <a:pt x="2153859" y="1463831"/>
                  <a:pt x="2146797" y="1454100"/>
                  <a:pt x="2144110" y="1443352"/>
                </a:cubicBezTo>
                <a:cubicBezTo>
                  <a:pt x="2139777" y="1426021"/>
                  <a:pt x="2137933" y="1408132"/>
                  <a:pt x="2133600" y="1390801"/>
                </a:cubicBezTo>
                <a:cubicBezTo>
                  <a:pt x="2130913" y="1380053"/>
                  <a:pt x="2125263" y="1370134"/>
                  <a:pt x="2123090" y="1359270"/>
                </a:cubicBezTo>
                <a:cubicBezTo>
                  <a:pt x="2096257" y="1225107"/>
                  <a:pt x="2111632" y="1270923"/>
                  <a:pt x="2091559" y="1180594"/>
                </a:cubicBezTo>
                <a:cubicBezTo>
                  <a:pt x="2088866" y="1168476"/>
                  <a:pt x="2077559" y="1121063"/>
                  <a:pt x="2070538" y="1107021"/>
                </a:cubicBezTo>
                <a:cubicBezTo>
                  <a:pt x="2064889" y="1095723"/>
                  <a:pt x="2056524" y="1086000"/>
                  <a:pt x="2049517" y="1075490"/>
                </a:cubicBezTo>
                <a:cubicBezTo>
                  <a:pt x="2042510" y="1043959"/>
                  <a:pt x="2035760" y="1012370"/>
                  <a:pt x="2028497" y="980897"/>
                </a:cubicBezTo>
                <a:cubicBezTo>
                  <a:pt x="2025249" y="966822"/>
                  <a:pt x="2024446" y="951776"/>
                  <a:pt x="2017986" y="938856"/>
                </a:cubicBezTo>
                <a:cubicBezTo>
                  <a:pt x="2010152" y="923188"/>
                  <a:pt x="1996965" y="910829"/>
                  <a:pt x="1986455" y="896815"/>
                </a:cubicBezTo>
                <a:cubicBezTo>
                  <a:pt x="1982952" y="879298"/>
                  <a:pt x="1983337" y="860526"/>
                  <a:pt x="1975945" y="844263"/>
                </a:cubicBezTo>
                <a:cubicBezTo>
                  <a:pt x="1965491" y="821264"/>
                  <a:pt x="1933904" y="781201"/>
                  <a:pt x="1933904" y="781201"/>
                </a:cubicBezTo>
                <a:cubicBezTo>
                  <a:pt x="1930400" y="763684"/>
                  <a:pt x="1930785" y="744912"/>
                  <a:pt x="1923393" y="728649"/>
                </a:cubicBezTo>
                <a:cubicBezTo>
                  <a:pt x="1903767" y="685471"/>
                  <a:pt x="1874231" y="661905"/>
                  <a:pt x="1849821" y="623546"/>
                </a:cubicBezTo>
                <a:cubicBezTo>
                  <a:pt x="1834656" y="599716"/>
                  <a:pt x="1825424" y="572029"/>
                  <a:pt x="1807779" y="549973"/>
                </a:cubicBezTo>
                <a:cubicBezTo>
                  <a:pt x="1783018" y="519022"/>
                  <a:pt x="1751725" y="493918"/>
                  <a:pt x="1723697" y="465890"/>
                </a:cubicBezTo>
                <a:lnTo>
                  <a:pt x="1681655" y="423849"/>
                </a:lnTo>
                <a:cubicBezTo>
                  <a:pt x="1671145" y="413339"/>
                  <a:pt x="1662492" y="400563"/>
                  <a:pt x="1650124" y="392318"/>
                </a:cubicBezTo>
                <a:cubicBezTo>
                  <a:pt x="1629103" y="378304"/>
                  <a:pt x="1607004" y="365787"/>
                  <a:pt x="1587062" y="350277"/>
                </a:cubicBezTo>
                <a:cubicBezTo>
                  <a:pt x="1575329" y="341152"/>
                  <a:pt x="1567898" y="326991"/>
                  <a:pt x="1555531" y="318746"/>
                </a:cubicBezTo>
                <a:cubicBezTo>
                  <a:pt x="1546313" y="312600"/>
                  <a:pt x="1533909" y="313190"/>
                  <a:pt x="1524000" y="308235"/>
                </a:cubicBezTo>
                <a:cubicBezTo>
                  <a:pt x="1512702" y="302586"/>
                  <a:pt x="1502574" y="294794"/>
                  <a:pt x="1492469" y="287215"/>
                </a:cubicBezTo>
                <a:cubicBezTo>
                  <a:pt x="1460513" y="263248"/>
                  <a:pt x="1426122" y="241888"/>
                  <a:pt x="1397876" y="213642"/>
                </a:cubicBezTo>
                <a:cubicBezTo>
                  <a:pt x="1387366" y="203132"/>
                  <a:pt x="1377630" y="191784"/>
                  <a:pt x="1366345" y="182111"/>
                </a:cubicBezTo>
                <a:cubicBezTo>
                  <a:pt x="1324475" y="146222"/>
                  <a:pt x="1309484" y="144720"/>
                  <a:pt x="1261242" y="108539"/>
                </a:cubicBezTo>
                <a:cubicBezTo>
                  <a:pt x="1247228" y="98029"/>
                  <a:pt x="1234868" y="84842"/>
                  <a:pt x="1219200" y="77008"/>
                </a:cubicBezTo>
                <a:cubicBezTo>
                  <a:pt x="1219190" y="77003"/>
                  <a:pt x="1140378" y="50734"/>
                  <a:pt x="1124607" y="45477"/>
                </a:cubicBezTo>
                <a:lnTo>
                  <a:pt x="1093076" y="34966"/>
                </a:lnTo>
                <a:cubicBezTo>
                  <a:pt x="1058223" y="23348"/>
                  <a:pt x="1066800" y="17449"/>
                  <a:pt x="1061545" y="13946"/>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rPr>
              <a:t>T</a:t>
            </a:r>
            <a:endParaRPr lang="zh-CN" altLang="en-US" b="1" dirty="0">
              <a:solidFill>
                <a:srgbClr val="FF0000"/>
              </a:solidFill>
            </a:endParaRPr>
          </a:p>
        </p:txBody>
      </p:sp>
      <p:sp>
        <p:nvSpPr>
          <p:cNvPr id="108" name="任意多边形 107"/>
          <p:cNvSpPr/>
          <p:nvPr/>
        </p:nvSpPr>
        <p:spPr>
          <a:xfrm>
            <a:off x="8124498" y="4115464"/>
            <a:ext cx="1570940" cy="2674219"/>
          </a:xfrm>
          <a:custGeom>
            <a:avLst/>
            <a:gdLst>
              <a:gd name="connsiteX0" fmla="*/ 1124606 w 1692165"/>
              <a:gd name="connsiteY0" fmla="*/ 42042 h 2995449"/>
              <a:gd name="connsiteX1" fmla="*/ 1124606 w 1692165"/>
              <a:gd name="connsiteY1" fmla="*/ 42042 h 2995449"/>
              <a:gd name="connsiteX2" fmla="*/ 956441 w 1692165"/>
              <a:gd name="connsiteY2" fmla="*/ 63063 h 2995449"/>
              <a:gd name="connsiteX3" fmla="*/ 924910 w 1692165"/>
              <a:gd name="connsiteY3" fmla="*/ 73573 h 2995449"/>
              <a:gd name="connsiteX4" fmla="*/ 882869 w 1692165"/>
              <a:gd name="connsiteY4" fmla="*/ 84083 h 2995449"/>
              <a:gd name="connsiteX5" fmla="*/ 840827 w 1692165"/>
              <a:gd name="connsiteY5" fmla="*/ 105104 h 2995449"/>
              <a:gd name="connsiteX6" fmla="*/ 798786 w 1692165"/>
              <a:gd name="connsiteY6" fmla="*/ 115614 h 2995449"/>
              <a:gd name="connsiteX7" fmla="*/ 725213 w 1692165"/>
              <a:gd name="connsiteY7" fmla="*/ 136635 h 2995449"/>
              <a:gd name="connsiteX8" fmla="*/ 693682 w 1692165"/>
              <a:gd name="connsiteY8" fmla="*/ 157656 h 2995449"/>
              <a:gd name="connsiteX9" fmla="*/ 599089 w 1692165"/>
              <a:gd name="connsiteY9" fmla="*/ 252249 h 2995449"/>
              <a:gd name="connsiteX10" fmla="*/ 578069 w 1692165"/>
              <a:gd name="connsiteY10" fmla="*/ 294290 h 2995449"/>
              <a:gd name="connsiteX11" fmla="*/ 493986 w 1692165"/>
              <a:gd name="connsiteY11" fmla="*/ 388883 h 2995449"/>
              <a:gd name="connsiteX12" fmla="*/ 472965 w 1692165"/>
              <a:gd name="connsiteY12" fmla="*/ 441435 h 2995449"/>
              <a:gd name="connsiteX13" fmla="*/ 451944 w 1692165"/>
              <a:gd name="connsiteY13" fmla="*/ 472966 h 2995449"/>
              <a:gd name="connsiteX14" fmla="*/ 388882 w 1692165"/>
              <a:gd name="connsiteY14" fmla="*/ 567559 h 2995449"/>
              <a:gd name="connsiteX15" fmla="*/ 336331 w 1692165"/>
              <a:gd name="connsiteY15" fmla="*/ 735725 h 2995449"/>
              <a:gd name="connsiteX16" fmla="*/ 315310 w 1692165"/>
              <a:gd name="connsiteY16" fmla="*/ 777766 h 2995449"/>
              <a:gd name="connsiteX17" fmla="*/ 273269 w 1692165"/>
              <a:gd name="connsiteY17" fmla="*/ 882869 h 2995449"/>
              <a:gd name="connsiteX18" fmla="*/ 252248 w 1692165"/>
              <a:gd name="connsiteY18" fmla="*/ 935421 h 2995449"/>
              <a:gd name="connsiteX19" fmla="*/ 220717 w 1692165"/>
              <a:gd name="connsiteY19" fmla="*/ 987973 h 2995449"/>
              <a:gd name="connsiteX20" fmla="*/ 178675 w 1692165"/>
              <a:gd name="connsiteY20" fmla="*/ 1072056 h 2995449"/>
              <a:gd name="connsiteX21" fmla="*/ 157655 w 1692165"/>
              <a:gd name="connsiteY21" fmla="*/ 1124607 h 2995449"/>
              <a:gd name="connsiteX22" fmla="*/ 147144 w 1692165"/>
              <a:gd name="connsiteY22" fmla="*/ 1156138 h 2995449"/>
              <a:gd name="connsiteX23" fmla="*/ 115613 w 1692165"/>
              <a:gd name="connsiteY23" fmla="*/ 1198180 h 2995449"/>
              <a:gd name="connsiteX24" fmla="*/ 94593 w 1692165"/>
              <a:gd name="connsiteY24" fmla="*/ 1261242 h 2995449"/>
              <a:gd name="connsiteX25" fmla="*/ 63062 w 1692165"/>
              <a:gd name="connsiteY25" fmla="*/ 1324304 h 2995449"/>
              <a:gd name="connsiteX26" fmla="*/ 42041 w 1692165"/>
              <a:gd name="connsiteY26" fmla="*/ 1418897 h 2995449"/>
              <a:gd name="connsiteX27" fmla="*/ 21020 w 1692165"/>
              <a:gd name="connsiteY27" fmla="*/ 1502980 h 2995449"/>
              <a:gd name="connsiteX28" fmla="*/ 0 w 1692165"/>
              <a:gd name="connsiteY28" fmla="*/ 1629104 h 2995449"/>
              <a:gd name="connsiteX29" fmla="*/ 10510 w 1692165"/>
              <a:gd name="connsiteY29" fmla="*/ 2091559 h 2995449"/>
              <a:gd name="connsiteX30" fmla="*/ 21020 w 1692165"/>
              <a:gd name="connsiteY30" fmla="*/ 2154621 h 2995449"/>
              <a:gd name="connsiteX31" fmla="*/ 42041 w 1692165"/>
              <a:gd name="connsiteY31" fmla="*/ 2207173 h 2995449"/>
              <a:gd name="connsiteX32" fmla="*/ 73572 w 1692165"/>
              <a:gd name="connsiteY32" fmla="*/ 2301766 h 2995449"/>
              <a:gd name="connsiteX33" fmla="*/ 115613 w 1692165"/>
              <a:gd name="connsiteY33" fmla="*/ 2364828 h 2995449"/>
              <a:gd name="connsiteX34" fmla="*/ 178675 w 1692165"/>
              <a:gd name="connsiteY34" fmla="*/ 2459421 h 2995449"/>
              <a:gd name="connsiteX35" fmla="*/ 241737 w 1692165"/>
              <a:gd name="connsiteY35" fmla="*/ 2522483 h 2995449"/>
              <a:gd name="connsiteX36" fmla="*/ 273269 w 1692165"/>
              <a:gd name="connsiteY36" fmla="*/ 2554014 h 2995449"/>
              <a:gd name="connsiteX37" fmla="*/ 357351 w 1692165"/>
              <a:gd name="connsiteY37" fmla="*/ 2638097 h 2995449"/>
              <a:gd name="connsiteX38" fmla="*/ 441434 w 1692165"/>
              <a:gd name="connsiteY38" fmla="*/ 2701159 h 2995449"/>
              <a:gd name="connsiteX39" fmla="*/ 525517 w 1692165"/>
              <a:gd name="connsiteY39" fmla="*/ 2764221 h 2995449"/>
              <a:gd name="connsiteX40" fmla="*/ 557048 w 1692165"/>
              <a:gd name="connsiteY40" fmla="*/ 2774732 h 2995449"/>
              <a:gd name="connsiteX41" fmla="*/ 630620 w 1692165"/>
              <a:gd name="connsiteY41" fmla="*/ 2827283 h 2995449"/>
              <a:gd name="connsiteX42" fmla="*/ 672662 w 1692165"/>
              <a:gd name="connsiteY42" fmla="*/ 2858814 h 2995449"/>
              <a:gd name="connsiteX43" fmla="*/ 704193 w 1692165"/>
              <a:gd name="connsiteY43" fmla="*/ 2890345 h 2995449"/>
              <a:gd name="connsiteX44" fmla="*/ 746234 w 1692165"/>
              <a:gd name="connsiteY44" fmla="*/ 2900856 h 2995449"/>
              <a:gd name="connsiteX45" fmla="*/ 840827 w 1692165"/>
              <a:gd name="connsiteY45" fmla="*/ 2942897 h 2995449"/>
              <a:gd name="connsiteX46" fmla="*/ 966951 w 1692165"/>
              <a:gd name="connsiteY46" fmla="*/ 2963918 h 2995449"/>
              <a:gd name="connsiteX47" fmla="*/ 998482 w 1692165"/>
              <a:gd name="connsiteY47" fmla="*/ 2984938 h 2995449"/>
              <a:gd name="connsiteX48" fmla="*/ 1040524 w 1692165"/>
              <a:gd name="connsiteY48" fmla="*/ 2995449 h 2995449"/>
              <a:gd name="connsiteX49" fmla="*/ 1292772 w 1692165"/>
              <a:gd name="connsiteY49" fmla="*/ 2984938 h 2995449"/>
              <a:gd name="connsiteX50" fmla="*/ 1355834 w 1692165"/>
              <a:gd name="connsiteY50" fmla="*/ 2963918 h 2995449"/>
              <a:gd name="connsiteX51" fmla="*/ 1439917 w 1692165"/>
              <a:gd name="connsiteY51" fmla="*/ 2942897 h 2995449"/>
              <a:gd name="connsiteX52" fmla="*/ 1513489 w 1692165"/>
              <a:gd name="connsiteY52" fmla="*/ 2921876 h 2995449"/>
              <a:gd name="connsiteX53" fmla="*/ 1597572 w 1692165"/>
              <a:gd name="connsiteY53" fmla="*/ 2869325 h 2995449"/>
              <a:gd name="connsiteX54" fmla="*/ 1681655 w 1692165"/>
              <a:gd name="connsiteY54" fmla="*/ 2764221 h 2995449"/>
              <a:gd name="connsiteX55" fmla="*/ 1692165 w 1692165"/>
              <a:gd name="connsiteY55" fmla="*/ 2732690 h 2995449"/>
              <a:gd name="connsiteX56" fmla="*/ 1681655 w 1692165"/>
              <a:gd name="connsiteY56" fmla="*/ 2659118 h 2995449"/>
              <a:gd name="connsiteX57" fmla="*/ 1639613 w 1692165"/>
              <a:gd name="connsiteY57" fmla="*/ 2596056 h 2995449"/>
              <a:gd name="connsiteX58" fmla="*/ 1587062 w 1692165"/>
              <a:gd name="connsiteY58" fmla="*/ 2532994 h 2995449"/>
              <a:gd name="connsiteX59" fmla="*/ 1555531 w 1692165"/>
              <a:gd name="connsiteY59" fmla="*/ 2490952 h 2995449"/>
              <a:gd name="connsiteX60" fmla="*/ 1524000 w 1692165"/>
              <a:gd name="connsiteY60" fmla="*/ 2459421 h 2995449"/>
              <a:gd name="connsiteX61" fmla="*/ 1481958 w 1692165"/>
              <a:gd name="connsiteY61" fmla="*/ 2354318 h 2995449"/>
              <a:gd name="connsiteX62" fmla="*/ 1450427 w 1692165"/>
              <a:gd name="connsiteY62" fmla="*/ 2301766 h 2995449"/>
              <a:gd name="connsiteX63" fmla="*/ 1439917 w 1692165"/>
              <a:gd name="connsiteY63" fmla="*/ 2259725 h 2995449"/>
              <a:gd name="connsiteX64" fmla="*/ 1460937 w 1692165"/>
              <a:gd name="connsiteY64" fmla="*/ 1944414 h 2995449"/>
              <a:gd name="connsiteX65" fmla="*/ 1471448 w 1692165"/>
              <a:gd name="connsiteY65" fmla="*/ 1860332 h 2995449"/>
              <a:gd name="connsiteX66" fmla="*/ 1492469 w 1692165"/>
              <a:gd name="connsiteY66" fmla="*/ 1723697 h 2995449"/>
              <a:gd name="connsiteX67" fmla="*/ 1502979 w 1692165"/>
              <a:gd name="connsiteY67" fmla="*/ 1597573 h 2995449"/>
              <a:gd name="connsiteX68" fmla="*/ 1513489 w 1692165"/>
              <a:gd name="connsiteY68" fmla="*/ 1555532 h 2995449"/>
              <a:gd name="connsiteX69" fmla="*/ 1524000 w 1692165"/>
              <a:gd name="connsiteY69" fmla="*/ 1471449 h 2995449"/>
              <a:gd name="connsiteX70" fmla="*/ 1534510 w 1692165"/>
              <a:gd name="connsiteY70" fmla="*/ 1397876 h 2995449"/>
              <a:gd name="connsiteX71" fmla="*/ 1545020 w 1692165"/>
              <a:gd name="connsiteY71" fmla="*/ 1303283 h 2995449"/>
              <a:gd name="connsiteX72" fmla="*/ 1566041 w 1692165"/>
              <a:gd name="connsiteY72" fmla="*/ 1156138 h 2995449"/>
              <a:gd name="connsiteX73" fmla="*/ 1618593 w 1692165"/>
              <a:gd name="connsiteY73" fmla="*/ 714704 h 2995449"/>
              <a:gd name="connsiteX74" fmla="*/ 1608082 w 1692165"/>
              <a:gd name="connsiteY74" fmla="*/ 336332 h 2995449"/>
              <a:gd name="connsiteX75" fmla="*/ 1597572 w 1692165"/>
              <a:gd name="connsiteY75" fmla="*/ 304800 h 2995449"/>
              <a:gd name="connsiteX76" fmla="*/ 1587062 w 1692165"/>
              <a:gd name="connsiteY76" fmla="*/ 262759 h 2995449"/>
              <a:gd name="connsiteX77" fmla="*/ 1566041 w 1692165"/>
              <a:gd name="connsiteY77" fmla="*/ 220718 h 2995449"/>
              <a:gd name="connsiteX78" fmla="*/ 1555531 w 1692165"/>
              <a:gd name="connsiteY78" fmla="*/ 168166 h 2995449"/>
              <a:gd name="connsiteX79" fmla="*/ 1492469 w 1692165"/>
              <a:gd name="connsiteY79" fmla="*/ 73573 h 2995449"/>
              <a:gd name="connsiteX80" fmla="*/ 1460937 w 1692165"/>
              <a:gd name="connsiteY80" fmla="*/ 52552 h 2995449"/>
              <a:gd name="connsiteX81" fmla="*/ 1387365 w 1692165"/>
              <a:gd name="connsiteY81" fmla="*/ 0 h 2995449"/>
              <a:gd name="connsiteX82" fmla="*/ 1030013 w 1692165"/>
              <a:gd name="connsiteY82" fmla="*/ 10511 h 2995449"/>
              <a:gd name="connsiteX83" fmla="*/ 1008993 w 1692165"/>
              <a:gd name="connsiteY83" fmla="*/ 42042 h 2995449"/>
              <a:gd name="connsiteX84" fmla="*/ 1124606 w 1692165"/>
              <a:gd name="connsiteY84" fmla="*/ 42042 h 29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92165" h="2995449">
                <a:moveTo>
                  <a:pt x="1124606" y="42042"/>
                </a:moveTo>
                <a:lnTo>
                  <a:pt x="1124606" y="42042"/>
                </a:lnTo>
                <a:cubicBezTo>
                  <a:pt x="1071726" y="47330"/>
                  <a:pt x="1009790" y="51207"/>
                  <a:pt x="956441" y="63063"/>
                </a:cubicBezTo>
                <a:cubicBezTo>
                  <a:pt x="945626" y="65466"/>
                  <a:pt x="935563" y="70529"/>
                  <a:pt x="924910" y="73573"/>
                </a:cubicBezTo>
                <a:cubicBezTo>
                  <a:pt x="911021" y="77541"/>
                  <a:pt x="896883" y="80580"/>
                  <a:pt x="882869" y="84083"/>
                </a:cubicBezTo>
                <a:cubicBezTo>
                  <a:pt x="868855" y="91090"/>
                  <a:pt x="855498" y="99603"/>
                  <a:pt x="840827" y="105104"/>
                </a:cubicBezTo>
                <a:cubicBezTo>
                  <a:pt x="827302" y="110176"/>
                  <a:pt x="812722" y="111813"/>
                  <a:pt x="798786" y="115614"/>
                </a:cubicBezTo>
                <a:cubicBezTo>
                  <a:pt x="774179" y="122325"/>
                  <a:pt x="749737" y="129628"/>
                  <a:pt x="725213" y="136635"/>
                </a:cubicBezTo>
                <a:cubicBezTo>
                  <a:pt x="714703" y="143642"/>
                  <a:pt x="702994" y="149120"/>
                  <a:pt x="693682" y="157656"/>
                </a:cubicBezTo>
                <a:cubicBezTo>
                  <a:pt x="660811" y="187788"/>
                  <a:pt x="599089" y="252249"/>
                  <a:pt x="599089" y="252249"/>
                </a:cubicBezTo>
                <a:cubicBezTo>
                  <a:pt x="592082" y="266263"/>
                  <a:pt x="586373" y="281004"/>
                  <a:pt x="578069" y="294290"/>
                </a:cubicBezTo>
                <a:cubicBezTo>
                  <a:pt x="552295" y="335528"/>
                  <a:pt x="529761" y="353108"/>
                  <a:pt x="493986" y="388883"/>
                </a:cubicBezTo>
                <a:cubicBezTo>
                  <a:pt x="486979" y="406400"/>
                  <a:pt x="481403" y="424560"/>
                  <a:pt x="472965" y="441435"/>
                </a:cubicBezTo>
                <a:cubicBezTo>
                  <a:pt x="467316" y="452733"/>
                  <a:pt x="458639" y="462254"/>
                  <a:pt x="451944" y="472966"/>
                </a:cubicBezTo>
                <a:cubicBezTo>
                  <a:pt x="401263" y="554056"/>
                  <a:pt x="441363" y="497585"/>
                  <a:pt x="388882" y="567559"/>
                </a:cubicBezTo>
                <a:cubicBezTo>
                  <a:pt x="371365" y="623614"/>
                  <a:pt x="355732" y="680294"/>
                  <a:pt x="336331" y="735725"/>
                </a:cubicBezTo>
                <a:cubicBezTo>
                  <a:pt x="331155" y="750513"/>
                  <a:pt x="321482" y="763365"/>
                  <a:pt x="315310" y="777766"/>
                </a:cubicBezTo>
                <a:cubicBezTo>
                  <a:pt x="300446" y="812448"/>
                  <a:pt x="287283" y="847835"/>
                  <a:pt x="273269" y="882869"/>
                </a:cubicBezTo>
                <a:cubicBezTo>
                  <a:pt x="266262" y="900386"/>
                  <a:pt x="261955" y="919243"/>
                  <a:pt x="252248" y="935421"/>
                </a:cubicBezTo>
                <a:lnTo>
                  <a:pt x="220717" y="987973"/>
                </a:lnTo>
                <a:cubicBezTo>
                  <a:pt x="198925" y="1075136"/>
                  <a:pt x="227401" y="984348"/>
                  <a:pt x="178675" y="1072056"/>
                </a:cubicBezTo>
                <a:cubicBezTo>
                  <a:pt x="169513" y="1088548"/>
                  <a:pt x="164279" y="1106942"/>
                  <a:pt x="157655" y="1124607"/>
                </a:cubicBezTo>
                <a:cubicBezTo>
                  <a:pt x="153765" y="1134981"/>
                  <a:pt x="152641" y="1146519"/>
                  <a:pt x="147144" y="1156138"/>
                </a:cubicBezTo>
                <a:cubicBezTo>
                  <a:pt x="138453" y="1171347"/>
                  <a:pt x="126123" y="1184166"/>
                  <a:pt x="115613" y="1198180"/>
                </a:cubicBezTo>
                <a:cubicBezTo>
                  <a:pt x="108606" y="1219201"/>
                  <a:pt x="103115" y="1240789"/>
                  <a:pt x="94593" y="1261242"/>
                </a:cubicBezTo>
                <a:cubicBezTo>
                  <a:pt x="85554" y="1282936"/>
                  <a:pt x="70494" y="1302008"/>
                  <a:pt x="63062" y="1324304"/>
                </a:cubicBezTo>
                <a:cubicBezTo>
                  <a:pt x="52848" y="1354947"/>
                  <a:pt x="49439" y="1387455"/>
                  <a:pt x="42041" y="1418897"/>
                </a:cubicBezTo>
                <a:cubicBezTo>
                  <a:pt x="35424" y="1447019"/>
                  <a:pt x="25769" y="1474483"/>
                  <a:pt x="21020" y="1502980"/>
                </a:cubicBezTo>
                <a:lnTo>
                  <a:pt x="0" y="1629104"/>
                </a:lnTo>
                <a:cubicBezTo>
                  <a:pt x="3503" y="1783256"/>
                  <a:pt x="4347" y="1937491"/>
                  <a:pt x="10510" y="2091559"/>
                </a:cubicBezTo>
                <a:cubicBezTo>
                  <a:pt x="11362" y="2112853"/>
                  <a:pt x="15413" y="2134061"/>
                  <a:pt x="21020" y="2154621"/>
                </a:cubicBezTo>
                <a:cubicBezTo>
                  <a:pt x="25984" y="2172823"/>
                  <a:pt x="35695" y="2189405"/>
                  <a:pt x="42041" y="2207173"/>
                </a:cubicBezTo>
                <a:cubicBezTo>
                  <a:pt x="53220" y="2238473"/>
                  <a:pt x="59517" y="2271648"/>
                  <a:pt x="73572" y="2301766"/>
                </a:cubicBezTo>
                <a:cubicBezTo>
                  <a:pt x="84256" y="2324659"/>
                  <a:pt x="102615" y="2343165"/>
                  <a:pt x="115613" y="2364828"/>
                </a:cubicBezTo>
                <a:cubicBezTo>
                  <a:pt x="135731" y="2398359"/>
                  <a:pt x="152401" y="2430228"/>
                  <a:pt x="178675" y="2459421"/>
                </a:cubicBezTo>
                <a:cubicBezTo>
                  <a:pt x="198562" y="2481517"/>
                  <a:pt x="220716" y="2501462"/>
                  <a:pt x="241737" y="2522483"/>
                </a:cubicBezTo>
                <a:cubicBezTo>
                  <a:pt x="252248" y="2532993"/>
                  <a:pt x="265024" y="2541646"/>
                  <a:pt x="273269" y="2554014"/>
                </a:cubicBezTo>
                <a:cubicBezTo>
                  <a:pt x="307227" y="2604953"/>
                  <a:pt x="289436" y="2584735"/>
                  <a:pt x="357351" y="2638097"/>
                </a:cubicBezTo>
                <a:cubicBezTo>
                  <a:pt x="384899" y="2659742"/>
                  <a:pt x="413406" y="2680138"/>
                  <a:pt x="441434" y="2701159"/>
                </a:cubicBezTo>
                <a:cubicBezTo>
                  <a:pt x="441436" y="2701161"/>
                  <a:pt x="525515" y="2764220"/>
                  <a:pt x="525517" y="2764221"/>
                </a:cubicBezTo>
                <a:lnTo>
                  <a:pt x="557048" y="2774732"/>
                </a:lnTo>
                <a:cubicBezTo>
                  <a:pt x="617156" y="2834840"/>
                  <a:pt x="556839" y="2781171"/>
                  <a:pt x="630620" y="2827283"/>
                </a:cubicBezTo>
                <a:cubicBezTo>
                  <a:pt x="645475" y="2836567"/>
                  <a:pt x="659362" y="2847414"/>
                  <a:pt x="672662" y="2858814"/>
                </a:cubicBezTo>
                <a:cubicBezTo>
                  <a:pt x="683948" y="2868487"/>
                  <a:pt x="691288" y="2882970"/>
                  <a:pt x="704193" y="2890345"/>
                </a:cubicBezTo>
                <a:cubicBezTo>
                  <a:pt x="716735" y="2897512"/>
                  <a:pt x="732220" y="2897352"/>
                  <a:pt x="746234" y="2900856"/>
                </a:cubicBezTo>
                <a:cubicBezTo>
                  <a:pt x="781940" y="2924659"/>
                  <a:pt x="790798" y="2934559"/>
                  <a:pt x="840827" y="2942897"/>
                </a:cubicBezTo>
                <a:lnTo>
                  <a:pt x="966951" y="2963918"/>
                </a:lnTo>
                <a:cubicBezTo>
                  <a:pt x="977461" y="2970925"/>
                  <a:pt x="986872" y="2979962"/>
                  <a:pt x="998482" y="2984938"/>
                </a:cubicBezTo>
                <a:cubicBezTo>
                  <a:pt x="1011759" y="2990628"/>
                  <a:pt x="1026079" y="2995449"/>
                  <a:pt x="1040524" y="2995449"/>
                </a:cubicBezTo>
                <a:cubicBezTo>
                  <a:pt x="1124680" y="2995449"/>
                  <a:pt x="1208689" y="2988442"/>
                  <a:pt x="1292772" y="2984938"/>
                </a:cubicBezTo>
                <a:cubicBezTo>
                  <a:pt x="1313793" y="2977931"/>
                  <a:pt x="1334338" y="2969292"/>
                  <a:pt x="1355834" y="2963918"/>
                </a:cubicBezTo>
                <a:lnTo>
                  <a:pt x="1439917" y="2942897"/>
                </a:lnTo>
                <a:cubicBezTo>
                  <a:pt x="1453393" y="2939528"/>
                  <a:pt x="1498406" y="2929417"/>
                  <a:pt x="1513489" y="2921876"/>
                </a:cubicBezTo>
                <a:cubicBezTo>
                  <a:pt x="1518613" y="2919314"/>
                  <a:pt x="1585068" y="2879745"/>
                  <a:pt x="1597572" y="2869325"/>
                </a:cubicBezTo>
                <a:cubicBezTo>
                  <a:pt x="1632498" y="2840221"/>
                  <a:pt x="1656751" y="2801576"/>
                  <a:pt x="1681655" y="2764221"/>
                </a:cubicBezTo>
                <a:cubicBezTo>
                  <a:pt x="1685158" y="2753711"/>
                  <a:pt x="1692165" y="2743769"/>
                  <a:pt x="1692165" y="2732690"/>
                </a:cubicBezTo>
                <a:cubicBezTo>
                  <a:pt x="1692165" y="2707917"/>
                  <a:pt x="1690548" y="2682240"/>
                  <a:pt x="1681655" y="2659118"/>
                </a:cubicBezTo>
                <a:cubicBezTo>
                  <a:pt x="1672586" y="2635538"/>
                  <a:pt x="1653627" y="2617077"/>
                  <a:pt x="1639613" y="2596056"/>
                </a:cubicBezTo>
                <a:cubicBezTo>
                  <a:pt x="1593149" y="2526360"/>
                  <a:pt x="1647763" y="2603813"/>
                  <a:pt x="1587062" y="2532994"/>
                </a:cubicBezTo>
                <a:cubicBezTo>
                  <a:pt x="1575662" y="2519694"/>
                  <a:pt x="1566931" y="2504252"/>
                  <a:pt x="1555531" y="2490952"/>
                </a:cubicBezTo>
                <a:cubicBezTo>
                  <a:pt x="1545858" y="2479666"/>
                  <a:pt x="1532245" y="2471788"/>
                  <a:pt x="1524000" y="2459421"/>
                </a:cubicBezTo>
                <a:cubicBezTo>
                  <a:pt x="1449800" y="2348121"/>
                  <a:pt x="1520425" y="2440867"/>
                  <a:pt x="1481958" y="2354318"/>
                </a:cubicBezTo>
                <a:cubicBezTo>
                  <a:pt x="1473661" y="2335650"/>
                  <a:pt x="1460937" y="2319283"/>
                  <a:pt x="1450427" y="2301766"/>
                </a:cubicBezTo>
                <a:cubicBezTo>
                  <a:pt x="1446924" y="2287752"/>
                  <a:pt x="1439917" y="2274170"/>
                  <a:pt x="1439917" y="2259725"/>
                </a:cubicBezTo>
                <a:cubicBezTo>
                  <a:pt x="1439917" y="1969856"/>
                  <a:pt x="1439478" y="2094622"/>
                  <a:pt x="1460937" y="1944414"/>
                </a:cubicBezTo>
                <a:cubicBezTo>
                  <a:pt x="1464932" y="1916452"/>
                  <a:pt x="1467153" y="1888249"/>
                  <a:pt x="1471448" y="1860332"/>
                </a:cubicBezTo>
                <a:cubicBezTo>
                  <a:pt x="1489774" y="1741217"/>
                  <a:pt x="1476143" y="1886959"/>
                  <a:pt x="1492469" y="1723697"/>
                </a:cubicBezTo>
                <a:cubicBezTo>
                  <a:pt x="1496667" y="1681719"/>
                  <a:pt x="1497746" y="1639434"/>
                  <a:pt x="1502979" y="1597573"/>
                </a:cubicBezTo>
                <a:cubicBezTo>
                  <a:pt x="1504771" y="1583240"/>
                  <a:pt x="1511114" y="1569780"/>
                  <a:pt x="1513489" y="1555532"/>
                </a:cubicBezTo>
                <a:cubicBezTo>
                  <a:pt x="1518133" y="1527671"/>
                  <a:pt x="1520267" y="1499447"/>
                  <a:pt x="1524000" y="1471449"/>
                </a:cubicBezTo>
                <a:cubicBezTo>
                  <a:pt x="1527274" y="1446893"/>
                  <a:pt x="1531437" y="1422458"/>
                  <a:pt x="1534510" y="1397876"/>
                </a:cubicBezTo>
                <a:cubicBezTo>
                  <a:pt x="1538445" y="1366396"/>
                  <a:pt x="1541863" y="1334851"/>
                  <a:pt x="1545020" y="1303283"/>
                </a:cubicBezTo>
                <a:cubicBezTo>
                  <a:pt x="1558178" y="1171703"/>
                  <a:pt x="1542824" y="1225792"/>
                  <a:pt x="1566041" y="1156138"/>
                </a:cubicBezTo>
                <a:cubicBezTo>
                  <a:pt x="1605442" y="840930"/>
                  <a:pt x="1588214" y="988109"/>
                  <a:pt x="1618593" y="714704"/>
                </a:cubicBezTo>
                <a:cubicBezTo>
                  <a:pt x="1615089" y="588580"/>
                  <a:pt x="1614544" y="462339"/>
                  <a:pt x="1608082" y="336332"/>
                </a:cubicBezTo>
                <a:cubicBezTo>
                  <a:pt x="1607515" y="325267"/>
                  <a:pt x="1600616" y="315453"/>
                  <a:pt x="1597572" y="304800"/>
                </a:cubicBezTo>
                <a:cubicBezTo>
                  <a:pt x="1593604" y="290911"/>
                  <a:pt x="1592134" y="276284"/>
                  <a:pt x="1587062" y="262759"/>
                </a:cubicBezTo>
                <a:cubicBezTo>
                  <a:pt x="1581561" y="248089"/>
                  <a:pt x="1573048" y="234732"/>
                  <a:pt x="1566041" y="220718"/>
                </a:cubicBezTo>
                <a:cubicBezTo>
                  <a:pt x="1562538" y="203201"/>
                  <a:pt x="1562166" y="184753"/>
                  <a:pt x="1555531" y="168166"/>
                </a:cubicBezTo>
                <a:cubicBezTo>
                  <a:pt x="1548859" y="151487"/>
                  <a:pt x="1507213" y="88316"/>
                  <a:pt x="1492469" y="73573"/>
                </a:cubicBezTo>
                <a:cubicBezTo>
                  <a:pt x="1483537" y="64641"/>
                  <a:pt x="1471216" y="59894"/>
                  <a:pt x="1460937" y="52552"/>
                </a:cubicBezTo>
                <a:cubicBezTo>
                  <a:pt x="1369662" y="-12644"/>
                  <a:pt x="1461688" y="49549"/>
                  <a:pt x="1387365" y="0"/>
                </a:cubicBezTo>
                <a:cubicBezTo>
                  <a:pt x="1268248" y="3504"/>
                  <a:pt x="1148453" y="-2649"/>
                  <a:pt x="1030013" y="10511"/>
                </a:cubicBezTo>
                <a:cubicBezTo>
                  <a:pt x="1017459" y="11906"/>
                  <a:pt x="997695" y="36393"/>
                  <a:pt x="1008993" y="42042"/>
                </a:cubicBezTo>
                <a:cubicBezTo>
                  <a:pt x="1034061" y="54576"/>
                  <a:pt x="1105337" y="42042"/>
                  <a:pt x="1124606" y="42042"/>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rPr>
              <a:t>S</a:t>
            </a:r>
            <a:endParaRPr lang="zh-CN" altLang="en-US" sz="2400" b="1" dirty="0">
              <a:solidFill>
                <a:srgbClr val="FF0000"/>
              </a:solidFill>
            </a:endParaRPr>
          </a:p>
        </p:txBody>
      </p:sp>
      <p:sp>
        <p:nvSpPr>
          <p:cNvPr id="2" name="标题 1"/>
          <p:cNvSpPr>
            <a:spLocks noGrp="1"/>
          </p:cNvSpPr>
          <p:nvPr>
            <p:ph type="title"/>
          </p:nvPr>
        </p:nvSpPr>
        <p:spPr/>
        <p:txBody>
          <a:bodyPr/>
          <a:lstStyle/>
          <a:p>
            <a:r>
              <a:rPr lang="zh-CN" altLang="en-US" dirty="0" smtClean="0"/>
              <a:t>求解最小割</a:t>
            </a:r>
            <a:endParaRPr lang="zh-CN" altLang="en-US" dirty="0"/>
          </a:p>
        </p:txBody>
      </p:sp>
      <p:sp>
        <p:nvSpPr>
          <p:cNvPr id="3" name="内容占位符 2"/>
          <p:cNvSpPr>
            <a:spLocks noGrp="1"/>
          </p:cNvSpPr>
          <p:nvPr>
            <p:ph idx="1"/>
          </p:nvPr>
        </p:nvSpPr>
        <p:spPr>
          <a:xfrm>
            <a:off x="609599" y="1196751"/>
            <a:ext cx="7567229" cy="5533605"/>
          </a:xfrm>
        </p:spPr>
        <p:txBody>
          <a:bodyPr/>
          <a:lstStyle/>
          <a:p>
            <a:r>
              <a:rPr lang="zh-CN" altLang="en-US" sz="3200" dirty="0" smtClean="0"/>
              <a:t>用任意最大流算法求到最大流</a:t>
            </a:r>
            <a:endParaRPr lang="en-US" altLang="zh-CN" sz="3200" dirty="0" smtClean="0"/>
          </a:p>
          <a:p>
            <a:r>
              <a:rPr lang="zh-CN" altLang="en-US" sz="3200" dirty="0" smtClean="0"/>
              <a:t>去掉所有反向边</a:t>
            </a:r>
            <a:endParaRPr lang="en-US" altLang="zh-CN" sz="3200" dirty="0" smtClean="0"/>
          </a:p>
          <a:p>
            <a:r>
              <a:rPr lang="zh-CN" altLang="en-US" sz="3200" dirty="0" smtClean="0"/>
              <a:t>从源点</a:t>
            </a:r>
            <a:r>
              <a:rPr lang="en-US" altLang="zh-CN" sz="3200" dirty="0" smtClean="0"/>
              <a:t>v1</a:t>
            </a:r>
            <a:r>
              <a:rPr lang="zh-CN" altLang="en-US" sz="3200" dirty="0" smtClean="0"/>
              <a:t>出发能到达的点</a:t>
            </a:r>
            <a:r>
              <a:rPr lang="zh-CN" altLang="en-US" sz="3200" dirty="0"/>
              <a:t>算</a:t>
            </a:r>
            <a:r>
              <a:rPr lang="zh-CN" altLang="en-US" sz="3200" dirty="0" smtClean="0"/>
              <a:t>入</a:t>
            </a:r>
            <a:r>
              <a:rPr lang="zh-CN" altLang="en-US" sz="3200" dirty="0"/>
              <a:t>集合</a:t>
            </a:r>
            <a:r>
              <a:rPr lang="en-US" altLang="zh-CN" sz="3200" dirty="0" smtClean="0"/>
              <a:t>S</a:t>
            </a:r>
            <a:endParaRPr lang="en-US" altLang="zh-CN" sz="3200" dirty="0" smtClean="0"/>
          </a:p>
          <a:p>
            <a:pPr marL="457200" lvl="1" indent="0">
              <a:buNone/>
            </a:pPr>
            <a:r>
              <a:rPr lang="en-US" altLang="zh-CN" sz="2800" dirty="0" smtClean="0"/>
              <a:t>S={v1,v2,v3}</a:t>
            </a:r>
            <a:endParaRPr lang="en-US" altLang="zh-CN" sz="2800" dirty="0" smtClean="0"/>
          </a:p>
          <a:p>
            <a:r>
              <a:rPr lang="zh-CN" altLang="en-US" sz="3200" dirty="0" smtClean="0"/>
              <a:t>汇点</a:t>
            </a:r>
            <a:r>
              <a:rPr lang="en-US" altLang="zh-CN" sz="3200" dirty="0" smtClean="0"/>
              <a:t>v7</a:t>
            </a:r>
            <a:r>
              <a:rPr lang="zh-CN" altLang="en-US" sz="3200" dirty="0" smtClean="0"/>
              <a:t>与其他点全部算入集合</a:t>
            </a:r>
            <a:r>
              <a:rPr lang="en-US" altLang="zh-CN" sz="3200" dirty="0" smtClean="0"/>
              <a:t>T</a:t>
            </a:r>
            <a:endParaRPr lang="en-US" altLang="zh-CN" sz="3200" dirty="0" smtClean="0"/>
          </a:p>
          <a:p>
            <a:pPr marL="457200" lvl="1" indent="0">
              <a:buNone/>
            </a:pPr>
            <a:r>
              <a:rPr lang="en-US" altLang="zh-CN" sz="2800" dirty="0" smtClean="0"/>
              <a:t>T={v4,v5,v6,v7}</a:t>
            </a:r>
            <a:endParaRPr lang="en-US" altLang="zh-CN" sz="2800" dirty="0" smtClean="0"/>
          </a:p>
          <a:p>
            <a:pPr marL="628650" indent="-571500"/>
            <a:r>
              <a:rPr lang="en-US" altLang="zh-CN" sz="3200" dirty="0" smtClean="0"/>
              <a:t>C(S,T</a:t>
            </a:r>
            <a:r>
              <a:rPr lang="zh-CN" altLang="en-US" sz="3200" dirty="0" smtClean="0"/>
              <a:t>）即为最小割，最小割不唯一</a:t>
            </a:r>
            <a:endParaRPr lang="zh-CN" altLang="en-US" sz="3200" dirty="0"/>
          </a:p>
        </p:txBody>
      </p:sp>
      <p:sp>
        <p:nvSpPr>
          <p:cNvPr id="4" name="椭圆 3"/>
          <p:cNvSpPr/>
          <p:nvPr/>
        </p:nvSpPr>
        <p:spPr>
          <a:xfrm>
            <a:off x="8377355" y="203851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9339133" y="95198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9339018" y="326256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10770402" y="98086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10033311" y="205296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0770402" y="332436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1709753" y="202631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曲线连接符 10"/>
          <p:cNvCxnSpPr/>
          <p:nvPr/>
        </p:nvCxnSpPr>
        <p:spPr>
          <a:xfrm rot="10800000" flipV="1">
            <a:off x="10294182" y="2161382"/>
            <a:ext cx="1375532" cy="165298"/>
          </a:xfrm>
          <a:prstGeom prst="curvedConnector3">
            <a:avLst>
              <a:gd name="adj1" fmla="val 50000"/>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328306" y="197671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9290084" y="890182"/>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4" name="文本框 13"/>
          <p:cNvSpPr txBox="1"/>
          <p:nvPr/>
        </p:nvSpPr>
        <p:spPr>
          <a:xfrm>
            <a:off x="9289969" y="320076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10721353" y="919060"/>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6" name="文本框 15"/>
          <p:cNvSpPr txBox="1"/>
          <p:nvPr/>
        </p:nvSpPr>
        <p:spPr>
          <a:xfrm>
            <a:off x="9999010" y="197671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10721353" y="326256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18" name="文本框 17"/>
          <p:cNvSpPr txBox="1"/>
          <p:nvPr/>
        </p:nvSpPr>
        <p:spPr>
          <a:xfrm>
            <a:off x="11675626" y="1976716"/>
            <a:ext cx="44499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cxnSp>
        <p:nvCxnSpPr>
          <p:cNvPr id="19" name="直接箭头连接符 18"/>
          <p:cNvCxnSpPr/>
          <p:nvPr/>
        </p:nvCxnSpPr>
        <p:spPr>
          <a:xfrm flipV="1">
            <a:off x="8573039" y="1181210"/>
            <a:ext cx="772843" cy="8792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4" idx="4"/>
          </p:cNvCxnSpPr>
          <p:nvPr/>
        </p:nvCxnSpPr>
        <p:spPr>
          <a:xfrm>
            <a:off x="8534671" y="2353149"/>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463059" y="1280545"/>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11019244" y="2375572"/>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888740" y="1565498"/>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24" name="文本框 23"/>
          <p:cNvSpPr txBox="1"/>
          <p:nvPr/>
        </p:nvSpPr>
        <p:spPr>
          <a:xfrm>
            <a:off x="8805872" y="2622570"/>
            <a:ext cx="481421" cy="369332"/>
          </a:xfrm>
          <a:prstGeom prst="rect">
            <a:avLst/>
          </a:prstGeom>
          <a:noFill/>
        </p:spPr>
        <p:txBody>
          <a:bodyPr wrap="square" rtlCol="0">
            <a:spAutoFit/>
          </a:bodyPr>
          <a:lstStyle/>
          <a:p>
            <a:r>
              <a:rPr lang="en-US" altLang="zh-CN" dirty="0">
                <a:solidFill>
                  <a:srgbClr val="7030A0"/>
                </a:solidFill>
              </a:rPr>
              <a:t>12</a:t>
            </a:r>
            <a:endParaRPr lang="zh-CN" altLang="en-US" dirty="0">
              <a:solidFill>
                <a:srgbClr val="7030A0"/>
              </a:solidFill>
            </a:endParaRPr>
          </a:p>
        </p:txBody>
      </p:sp>
      <p:sp>
        <p:nvSpPr>
          <p:cNvPr id="25" name="文本框 24"/>
          <p:cNvSpPr txBox="1"/>
          <p:nvPr/>
        </p:nvSpPr>
        <p:spPr>
          <a:xfrm>
            <a:off x="9007576" y="1937761"/>
            <a:ext cx="725662" cy="369332"/>
          </a:xfrm>
          <a:prstGeom prst="rect">
            <a:avLst/>
          </a:prstGeom>
          <a:noFill/>
        </p:spPr>
        <p:txBody>
          <a:bodyPr wrap="square" rtlCol="0">
            <a:spAutoFit/>
          </a:bodyPr>
          <a:lstStyle/>
          <a:p>
            <a:r>
              <a:rPr lang="en-US" altLang="zh-CN" dirty="0" smtClean="0"/>
              <a:t>4</a:t>
            </a:r>
            <a:endParaRPr lang="zh-CN" altLang="en-US" dirty="0"/>
          </a:p>
        </p:txBody>
      </p:sp>
      <p:sp>
        <p:nvSpPr>
          <p:cNvPr id="26" name="文本框 25"/>
          <p:cNvSpPr txBox="1"/>
          <p:nvPr/>
        </p:nvSpPr>
        <p:spPr>
          <a:xfrm>
            <a:off x="11251405" y="2582379"/>
            <a:ext cx="4486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cxnSp>
        <p:nvCxnSpPr>
          <p:cNvPr id="27" name="曲线连接符 26"/>
          <p:cNvCxnSpPr/>
          <p:nvPr/>
        </p:nvCxnSpPr>
        <p:spPr>
          <a:xfrm rot="5400000">
            <a:off x="10185423" y="1322188"/>
            <a:ext cx="825477" cy="732998"/>
          </a:xfrm>
          <a:prstGeom prst="curvedConnector3">
            <a:avLst>
              <a:gd name="adj1" fmla="val 21413"/>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1534812" y="1074848"/>
            <a:ext cx="312906" cy="369332"/>
          </a:xfrm>
          <a:prstGeom prst="rect">
            <a:avLst/>
          </a:prstGeom>
          <a:noFill/>
        </p:spPr>
        <p:txBody>
          <a:bodyPr wrap="none" rtlCol="0">
            <a:spAutoFit/>
          </a:bodyPr>
          <a:lstStyle/>
          <a:p>
            <a:r>
              <a:rPr lang="en-US" altLang="zh-CN" dirty="0" smtClean="0">
                <a:solidFill>
                  <a:srgbClr val="00B0F0"/>
                </a:solidFill>
              </a:rPr>
              <a:t>9</a:t>
            </a:r>
            <a:endParaRPr lang="zh-CN" altLang="en-US" dirty="0">
              <a:solidFill>
                <a:srgbClr val="00B0F0"/>
              </a:solidFill>
            </a:endParaRPr>
          </a:p>
        </p:txBody>
      </p:sp>
      <p:cxnSp>
        <p:nvCxnSpPr>
          <p:cNvPr id="29" name="曲线连接符 28"/>
          <p:cNvCxnSpPr/>
          <p:nvPr/>
        </p:nvCxnSpPr>
        <p:spPr>
          <a:xfrm rot="16200000" flipV="1">
            <a:off x="9457610" y="1361606"/>
            <a:ext cx="862275" cy="506231"/>
          </a:xfrm>
          <a:prstGeom prst="curvedConnector3">
            <a:avLst>
              <a:gd name="adj1" fmla="val 50000"/>
            </a:avLst>
          </a:prstGeom>
          <a:ln>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695437" y="1410613"/>
            <a:ext cx="312906" cy="369332"/>
          </a:xfrm>
          <a:prstGeom prst="rect">
            <a:avLst/>
          </a:prstGeom>
          <a:noFill/>
        </p:spPr>
        <p:txBody>
          <a:bodyPr wrap="none" rtlCol="0">
            <a:spAutoFit/>
          </a:bodyPr>
          <a:lstStyle/>
          <a:p>
            <a:r>
              <a:rPr lang="en-US" altLang="zh-CN" dirty="0" smtClean="0">
                <a:solidFill>
                  <a:srgbClr val="00B0F0"/>
                </a:solidFill>
              </a:rPr>
              <a:t>6</a:t>
            </a:r>
            <a:endParaRPr lang="zh-CN" altLang="en-US" dirty="0">
              <a:solidFill>
                <a:srgbClr val="00B0F0"/>
              </a:solidFill>
            </a:endParaRPr>
          </a:p>
        </p:txBody>
      </p:sp>
      <p:cxnSp>
        <p:nvCxnSpPr>
          <p:cNvPr id="31" name="曲线连接符 30"/>
          <p:cNvCxnSpPr>
            <a:stCxn id="13" idx="1"/>
          </p:cNvCxnSpPr>
          <p:nvPr/>
        </p:nvCxnSpPr>
        <p:spPr>
          <a:xfrm rot="10800000" flipV="1">
            <a:off x="8434064" y="1074848"/>
            <a:ext cx="856020" cy="985610"/>
          </a:xfrm>
          <a:prstGeom prst="curvedConnector2">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278248" y="1081949"/>
            <a:ext cx="441146" cy="369332"/>
          </a:xfrm>
          <a:prstGeom prst="rect">
            <a:avLst/>
          </a:prstGeom>
          <a:noFill/>
        </p:spPr>
        <p:txBody>
          <a:bodyPr wrap="none" rtlCol="0">
            <a:spAutoFit/>
          </a:bodyPr>
          <a:lstStyle/>
          <a:p>
            <a:r>
              <a:rPr lang="en-US" altLang="zh-CN" dirty="0" smtClean="0">
                <a:solidFill>
                  <a:srgbClr val="00B0F0"/>
                </a:solidFill>
              </a:rPr>
              <a:t>11</a:t>
            </a:r>
            <a:endParaRPr lang="zh-CN" altLang="en-US" dirty="0">
              <a:solidFill>
                <a:srgbClr val="00B0F0"/>
              </a:solidFill>
            </a:endParaRPr>
          </a:p>
        </p:txBody>
      </p:sp>
      <p:sp>
        <p:nvSpPr>
          <p:cNvPr id="33" name="文本框 32"/>
          <p:cNvSpPr txBox="1"/>
          <p:nvPr/>
        </p:nvSpPr>
        <p:spPr>
          <a:xfrm>
            <a:off x="10152543" y="1341128"/>
            <a:ext cx="319318" cy="369332"/>
          </a:xfrm>
          <a:prstGeom prst="rect">
            <a:avLst/>
          </a:prstGeom>
          <a:noFill/>
        </p:spPr>
        <p:txBody>
          <a:bodyPr wrap="none" rtlCol="0">
            <a:spAutoFit/>
          </a:bodyPr>
          <a:lstStyle/>
          <a:p>
            <a:r>
              <a:rPr lang="en-US" altLang="zh-CN" dirty="0">
                <a:solidFill>
                  <a:srgbClr val="7030A0"/>
                </a:solidFill>
              </a:rPr>
              <a:t>4</a:t>
            </a:r>
            <a:endParaRPr lang="zh-CN" altLang="en-US" dirty="0">
              <a:solidFill>
                <a:srgbClr val="7030A0"/>
              </a:solidFill>
            </a:endParaRPr>
          </a:p>
        </p:txBody>
      </p:sp>
      <p:cxnSp>
        <p:nvCxnSpPr>
          <p:cNvPr id="34" name="曲线连接符 33"/>
          <p:cNvCxnSpPr/>
          <p:nvPr/>
        </p:nvCxnSpPr>
        <p:spPr>
          <a:xfrm rot="16200000" flipV="1">
            <a:off x="11071087" y="1155591"/>
            <a:ext cx="807944" cy="834306"/>
          </a:xfrm>
          <a:prstGeom prst="curvedConnector2">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曲线连接符 34"/>
          <p:cNvCxnSpPr/>
          <p:nvPr/>
        </p:nvCxnSpPr>
        <p:spPr>
          <a:xfrm rot="5400000">
            <a:off x="10962162" y="2629833"/>
            <a:ext cx="1094081" cy="674726"/>
          </a:xfrm>
          <a:prstGeom prst="curvedConnector2">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10254697" y="2381026"/>
            <a:ext cx="515705" cy="971162"/>
          </a:xfrm>
          <a:prstGeom prst="straightConnector1">
            <a:avLst/>
          </a:prstGeom>
          <a:ln w="38100">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1640124" y="2965795"/>
            <a:ext cx="312906" cy="369332"/>
          </a:xfrm>
          <a:prstGeom prst="rect">
            <a:avLst/>
          </a:prstGeom>
          <a:noFill/>
        </p:spPr>
        <p:txBody>
          <a:bodyPr wrap="none" rtlCol="0">
            <a:spAutoFit/>
          </a:bodyPr>
          <a:lstStyle/>
          <a:p>
            <a:r>
              <a:rPr lang="en-US" altLang="zh-CN" dirty="0" smtClean="0">
                <a:solidFill>
                  <a:srgbClr val="00B0F0"/>
                </a:solidFill>
              </a:rPr>
              <a:t>8</a:t>
            </a:r>
            <a:endParaRPr lang="zh-CN" altLang="en-US" dirty="0">
              <a:solidFill>
                <a:srgbClr val="00B0F0"/>
              </a:solidFill>
            </a:endParaRPr>
          </a:p>
        </p:txBody>
      </p:sp>
      <p:sp>
        <p:nvSpPr>
          <p:cNvPr id="38" name="文本框 37"/>
          <p:cNvSpPr txBox="1"/>
          <p:nvPr/>
        </p:nvSpPr>
        <p:spPr>
          <a:xfrm>
            <a:off x="10525615" y="2602160"/>
            <a:ext cx="319318" cy="369332"/>
          </a:xfrm>
          <a:prstGeom prst="rect">
            <a:avLst/>
          </a:prstGeom>
          <a:noFill/>
        </p:spPr>
        <p:txBody>
          <a:bodyPr wrap="none" rtlCol="0">
            <a:spAutoFit/>
          </a:bodyPr>
          <a:lstStyle/>
          <a:p>
            <a:r>
              <a:rPr lang="en-US" altLang="zh-CN" dirty="0">
                <a:solidFill>
                  <a:srgbClr val="7030A0"/>
                </a:solidFill>
              </a:rPr>
              <a:t>3</a:t>
            </a:r>
            <a:endParaRPr lang="zh-CN" altLang="en-US" dirty="0">
              <a:solidFill>
                <a:srgbClr val="7030A0"/>
              </a:solidFill>
            </a:endParaRPr>
          </a:p>
        </p:txBody>
      </p:sp>
      <p:cxnSp>
        <p:nvCxnSpPr>
          <p:cNvPr id="39" name="直接箭头连接符 38"/>
          <p:cNvCxnSpPr/>
          <p:nvPr/>
        </p:nvCxnSpPr>
        <p:spPr>
          <a:xfrm flipV="1">
            <a:off x="10291171" y="1133679"/>
            <a:ext cx="520573" cy="96590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0452571" y="1602836"/>
            <a:ext cx="312906" cy="369332"/>
          </a:xfrm>
          <a:prstGeom prst="rect">
            <a:avLst/>
          </a:prstGeom>
          <a:noFill/>
          <a:ln>
            <a:noFill/>
          </a:ln>
        </p:spPr>
        <p:txBody>
          <a:bodyPr wrap="none" rtlCol="0">
            <a:spAutoFit/>
          </a:bodyPr>
          <a:lstStyle/>
          <a:p>
            <a:r>
              <a:rPr lang="en-US" altLang="zh-CN" dirty="0" smtClean="0">
                <a:solidFill>
                  <a:srgbClr val="00B0F0"/>
                </a:solidFill>
              </a:rPr>
              <a:t>2</a:t>
            </a:r>
            <a:endParaRPr lang="zh-CN" altLang="en-US" dirty="0">
              <a:solidFill>
                <a:srgbClr val="00B0F0"/>
              </a:solidFill>
            </a:endParaRPr>
          </a:p>
        </p:txBody>
      </p:sp>
      <p:cxnSp>
        <p:nvCxnSpPr>
          <p:cNvPr id="41" name="曲线连接符 40"/>
          <p:cNvCxnSpPr/>
          <p:nvPr/>
        </p:nvCxnSpPr>
        <p:spPr>
          <a:xfrm rot="16200000" flipV="1">
            <a:off x="10153149" y="207979"/>
            <a:ext cx="28878" cy="1431269"/>
          </a:xfrm>
          <a:prstGeom prst="curvedConnector3">
            <a:avLst>
              <a:gd name="adj1" fmla="val 891606"/>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9998465" y="378976"/>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
        <p:nvSpPr>
          <p:cNvPr id="43" name="文本框 42"/>
          <p:cNvSpPr txBox="1"/>
          <p:nvPr/>
        </p:nvSpPr>
        <p:spPr>
          <a:xfrm>
            <a:off x="11008049" y="2209346"/>
            <a:ext cx="312906" cy="369332"/>
          </a:xfrm>
          <a:prstGeom prst="rect">
            <a:avLst/>
          </a:prstGeom>
          <a:noFill/>
        </p:spPr>
        <p:txBody>
          <a:bodyPr wrap="none" rtlCol="0">
            <a:spAutoFit/>
          </a:bodyPr>
          <a:lstStyle/>
          <a:p>
            <a:r>
              <a:rPr lang="en-US" altLang="zh-CN" dirty="0" smtClean="0">
                <a:solidFill>
                  <a:srgbClr val="00B0F0"/>
                </a:solidFill>
              </a:rPr>
              <a:t>4</a:t>
            </a:r>
            <a:endParaRPr lang="zh-CN" altLang="en-US" dirty="0">
              <a:solidFill>
                <a:srgbClr val="00B0F0"/>
              </a:solidFill>
            </a:endParaRPr>
          </a:p>
        </p:txBody>
      </p:sp>
      <p:cxnSp>
        <p:nvCxnSpPr>
          <p:cNvPr id="44" name="曲线连接符 43"/>
          <p:cNvCxnSpPr>
            <a:stCxn id="16" idx="1"/>
            <a:endCxn id="14" idx="0"/>
          </p:cNvCxnSpPr>
          <p:nvPr/>
        </p:nvCxnSpPr>
        <p:spPr>
          <a:xfrm rot="10800000" flipV="1">
            <a:off x="9529970" y="2161381"/>
            <a:ext cx="469041" cy="1039381"/>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9578962" y="2077754"/>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cxnSp>
        <p:nvCxnSpPr>
          <p:cNvPr id="46" name="曲线连接符 45"/>
          <p:cNvCxnSpPr>
            <a:stCxn id="6" idx="4"/>
            <a:endCxn id="12" idx="1"/>
          </p:cNvCxnSpPr>
          <p:nvPr/>
        </p:nvCxnSpPr>
        <p:spPr>
          <a:xfrm rot="5400000" flipH="1">
            <a:off x="8204413" y="2285275"/>
            <a:ext cx="1415814" cy="1168028"/>
          </a:xfrm>
          <a:prstGeom prst="curvedConnector4">
            <a:avLst>
              <a:gd name="adj1" fmla="val -16146"/>
              <a:gd name="adj2" fmla="val 11957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8156782" y="3159590"/>
            <a:ext cx="441146" cy="369332"/>
          </a:xfrm>
          <a:prstGeom prst="rect">
            <a:avLst/>
          </a:prstGeom>
          <a:noFill/>
        </p:spPr>
        <p:txBody>
          <a:bodyPr wrap="none" rtlCol="0">
            <a:spAutoFit/>
          </a:bodyPr>
          <a:lstStyle/>
          <a:p>
            <a:r>
              <a:rPr lang="en-US" altLang="zh-CN" dirty="0" smtClean="0">
                <a:solidFill>
                  <a:srgbClr val="00B0F0"/>
                </a:solidFill>
              </a:rPr>
              <a:t>10</a:t>
            </a:r>
            <a:endParaRPr lang="zh-CN" altLang="en-US" dirty="0">
              <a:solidFill>
                <a:srgbClr val="00B0F0"/>
              </a:solidFill>
            </a:endParaRPr>
          </a:p>
        </p:txBody>
      </p:sp>
      <p:cxnSp>
        <p:nvCxnSpPr>
          <p:cNvPr id="48" name="曲线连接符 47"/>
          <p:cNvCxnSpPr>
            <a:stCxn id="8" idx="4"/>
            <a:endCxn id="17" idx="1"/>
          </p:cNvCxnSpPr>
          <p:nvPr/>
        </p:nvCxnSpPr>
        <p:spPr>
          <a:xfrm rot="16200000" flipH="1">
            <a:off x="9916171" y="2642048"/>
            <a:ext cx="1079638" cy="530726"/>
          </a:xfrm>
          <a:prstGeom prst="curvedConnector2">
            <a:avLst/>
          </a:prstGeom>
          <a:ln w="28575">
            <a:solidFill>
              <a:srgbClr val="CE611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0016637" y="2760688"/>
            <a:ext cx="312906" cy="369332"/>
          </a:xfrm>
          <a:prstGeom prst="rect">
            <a:avLst/>
          </a:prstGeom>
          <a:noFill/>
        </p:spPr>
        <p:txBody>
          <a:bodyPr wrap="none" rtlCol="0">
            <a:spAutoFit/>
          </a:bodyPr>
          <a:lstStyle/>
          <a:p>
            <a:r>
              <a:rPr lang="en-US" altLang="zh-CN" dirty="0" smtClean="0">
                <a:solidFill>
                  <a:srgbClr val="00B0F0"/>
                </a:solidFill>
              </a:rPr>
              <a:t>1</a:t>
            </a:r>
            <a:endParaRPr lang="zh-CN" altLang="en-US" dirty="0">
              <a:solidFill>
                <a:srgbClr val="00B0F0"/>
              </a:solidFill>
            </a:endParaRPr>
          </a:p>
        </p:txBody>
      </p:sp>
      <p:cxnSp>
        <p:nvCxnSpPr>
          <p:cNvPr id="50" name="曲线连接符 49"/>
          <p:cNvCxnSpPr>
            <a:stCxn id="9" idx="4"/>
            <a:endCxn id="14" idx="2"/>
          </p:cNvCxnSpPr>
          <p:nvPr/>
        </p:nvCxnSpPr>
        <p:spPr>
          <a:xfrm rot="5400000" flipH="1">
            <a:off x="10194393" y="2905672"/>
            <a:ext cx="68902" cy="1397749"/>
          </a:xfrm>
          <a:prstGeom prst="curvedConnector3">
            <a:avLst>
              <a:gd name="adj1" fmla="val -331776"/>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0080172" y="3537648"/>
            <a:ext cx="312906" cy="369332"/>
          </a:xfrm>
          <a:prstGeom prst="rect">
            <a:avLst/>
          </a:prstGeom>
          <a:noFill/>
        </p:spPr>
        <p:txBody>
          <a:bodyPr wrap="none" rtlCol="0">
            <a:spAutoFit/>
          </a:bodyPr>
          <a:lstStyle/>
          <a:p>
            <a:r>
              <a:rPr lang="en-US" altLang="zh-CN" dirty="0" smtClean="0">
                <a:solidFill>
                  <a:srgbClr val="00B0F0"/>
                </a:solidFill>
              </a:rPr>
              <a:t>5</a:t>
            </a:r>
            <a:endParaRPr lang="zh-CN" altLang="en-US" dirty="0">
              <a:solidFill>
                <a:srgbClr val="00B0F0"/>
              </a:solidFill>
            </a:endParaRPr>
          </a:p>
        </p:txBody>
      </p:sp>
      <p:sp>
        <p:nvSpPr>
          <p:cNvPr id="54" name="椭圆 53"/>
          <p:cNvSpPr/>
          <p:nvPr/>
        </p:nvSpPr>
        <p:spPr>
          <a:xfrm>
            <a:off x="8254677" y="5129877"/>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9039256" y="4281803"/>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a:off x="9216340" y="635392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10803233" y="43778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9910633" y="5144320"/>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10647724" y="641572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p:cNvSpPr txBox="1"/>
          <p:nvPr/>
        </p:nvSpPr>
        <p:spPr>
          <a:xfrm>
            <a:off x="8205628" y="506807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62" name="文本框 61"/>
          <p:cNvSpPr txBox="1"/>
          <p:nvPr/>
        </p:nvSpPr>
        <p:spPr>
          <a:xfrm>
            <a:off x="8990207" y="4220002"/>
            <a:ext cx="479885"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63" name="文本框 62"/>
          <p:cNvSpPr txBox="1"/>
          <p:nvPr/>
        </p:nvSpPr>
        <p:spPr>
          <a:xfrm>
            <a:off x="9167291" y="629212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64" name="文本框 63"/>
          <p:cNvSpPr txBox="1"/>
          <p:nvPr/>
        </p:nvSpPr>
        <p:spPr>
          <a:xfrm>
            <a:off x="10754184" y="43160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65" name="文本框 64"/>
          <p:cNvSpPr txBox="1"/>
          <p:nvPr/>
        </p:nvSpPr>
        <p:spPr>
          <a:xfrm>
            <a:off x="9876332" y="5068076"/>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66" name="文本框 65"/>
          <p:cNvSpPr txBox="1"/>
          <p:nvPr/>
        </p:nvSpPr>
        <p:spPr>
          <a:xfrm>
            <a:off x="10598675" y="635392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cxnSp>
        <p:nvCxnSpPr>
          <p:cNvPr id="67" name="直接箭头连接符 66"/>
          <p:cNvCxnSpPr/>
          <p:nvPr/>
        </p:nvCxnSpPr>
        <p:spPr>
          <a:xfrm flipV="1">
            <a:off x="8450361" y="4570472"/>
            <a:ext cx="650210" cy="58134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4" idx="4"/>
          </p:cNvCxnSpPr>
          <p:nvPr/>
        </p:nvCxnSpPr>
        <p:spPr>
          <a:xfrm>
            <a:off x="8411993" y="5444509"/>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55" idx="4"/>
          </p:cNvCxnSpPr>
          <p:nvPr/>
        </p:nvCxnSpPr>
        <p:spPr>
          <a:xfrm flipH="1" flipV="1">
            <a:off x="9196572" y="4596435"/>
            <a:ext cx="70772" cy="1840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10896566" y="5466932"/>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8724460" y="4782487"/>
            <a:ext cx="355793"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72" name="文本框 71"/>
          <p:cNvSpPr txBox="1"/>
          <p:nvPr/>
        </p:nvSpPr>
        <p:spPr>
          <a:xfrm>
            <a:off x="8364451" y="5737199"/>
            <a:ext cx="481421" cy="369332"/>
          </a:xfrm>
          <a:prstGeom prst="rect">
            <a:avLst/>
          </a:prstGeom>
          <a:noFill/>
        </p:spPr>
        <p:txBody>
          <a:bodyPr wrap="square" rtlCol="0">
            <a:spAutoFit/>
          </a:bodyPr>
          <a:lstStyle/>
          <a:p>
            <a:r>
              <a:rPr lang="en-US" altLang="zh-CN" dirty="0">
                <a:solidFill>
                  <a:srgbClr val="7030A0"/>
                </a:solidFill>
              </a:rPr>
              <a:t>12</a:t>
            </a:r>
            <a:endParaRPr lang="zh-CN" altLang="en-US" dirty="0">
              <a:solidFill>
                <a:srgbClr val="7030A0"/>
              </a:solidFill>
            </a:endParaRPr>
          </a:p>
        </p:txBody>
      </p:sp>
      <p:sp>
        <p:nvSpPr>
          <p:cNvPr id="73" name="文本框 72"/>
          <p:cNvSpPr txBox="1"/>
          <p:nvPr/>
        </p:nvSpPr>
        <p:spPr>
          <a:xfrm>
            <a:off x="8937100" y="5161323"/>
            <a:ext cx="310149" cy="369332"/>
          </a:xfrm>
          <a:prstGeom prst="rect">
            <a:avLst/>
          </a:prstGeom>
          <a:noFill/>
        </p:spPr>
        <p:txBody>
          <a:bodyPr wrap="square" rtlCol="0">
            <a:spAutoFit/>
          </a:bodyPr>
          <a:lstStyle/>
          <a:p>
            <a:r>
              <a:rPr lang="en-US" altLang="zh-CN" dirty="0" smtClean="0"/>
              <a:t>4</a:t>
            </a:r>
            <a:endParaRPr lang="zh-CN" altLang="en-US" dirty="0"/>
          </a:p>
        </p:txBody>
      </p:sp>
      <p:sp>
        <p:nvSpPr>
          <p:cNvPr id="74" name="文本框 73"/>
          <p:cNvSpPr txBox="1"/>
          <p:nvPr/>
        </p:nvSpPr>
        <p:spPr>
          <a:xfrm>
            <a:off x="11128727" y="5673739"/>
            <a:ext cx="448648" cy="369332"/>
          </a:xfrm>
          <a:prstGeom prst="rect">
            <a:avLst/>
          </a:prstGeom>
          <a:noFill/>
        </p:spPr>
        <p:txBody>
          <a:bodyPr wrap="square" rtlCol="0">
            <a:spAutoFit/>
          </a:bodyPr>
          <a:lstStyle/>
          <a:p>
            <a:r>
              <a:rPr lang="en-US" altLang="zh-CN" dirty="0">
                <a:solidFill>
                  <a:srgbClr val="7030A0"/>
                </a:solidFill>
              </a:rPr>
              <a:t>2</a:t>
            </a:r>
            <a:endParaRPr lang="zh-CN" altLang="en-US" dirty="0">
              <a:solidFill>
                <a:srgbClr val="7030A0"/>
              </a:solidFill>
            </a:endParaRPr>
          </a:p>
        </p:txBody>
      </p:sp>
      <p:sp>
        <p:nvSpPr>
          <p:cNvPr id="100" name="椭圆 99"/>
          <p:cNvSpPr/>
          <p:nvPr/>
        </p:nvSpPr>
        <p:spPr>
          <a:xfrm>
            <a:off x="11640010" y="517441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文本框 100"/>
          <p:cNvSpPr txBox="1"/>
          <p:nvPr/>
        </p:nvSpPr>
        <p:spPr>
          <a:xfrm>
            <a:off x="11605883" y="5124814"/>
            <a:ext cx="444996"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最大流算法求无向图最小割</a:t>
            </a:r>
            <a:endParaRPr lang="zh-CN" altLang="en-US" dirty="0"/>
          </a:p>
        </p:txBody>
      </p:sp>
      <p:sp>
        <p:nvSpPr>
          <p:cNvPr id="5" name="文本占位符 4"/>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割边与边割集</a:t>
            </a:r>
            <a:endParaRPr lang="zh-CN" altLang="en-US" dirty="0"/>
          </a:p>
        </p:txBody>
      </p:sp>
      <p:sp>
        <p:nvSpPr>
          <p:cNvPr id="5" name="内容占位符 4"/>
          <p:cNvSpPr>
            <a:spLocks noGrp="1"/>
          </p:cNvSpPr>
          <p:nvPr>
            <p:ph idx="1"/>
          </p:nvPr>
        </p:nvSpPr>
        <p:spPr>
          <a:xfrm>
            <a:off x="609600" y="1196752"/>
            <a:ext cx="7546428" cy="5193538"/>
          </a:xfrm>
        </p:spPr>
        <p:txBody>
          <a:bodyPr/>
          <a:lstStyle/>
          <a:p>
            <a:r>
              <a:rPr lang="zh-CN" altLang="en-US" sz="3200" dirty="0" smtClean="0"/>
              <a:t>割</a:t>
            </a:r>
            <a:r>
              <a:rPr lang="zh-CN" altLang="en-US" sz="3200" dirty="0"/>
              <a:t>边</a:t>
            </a:r>
            <a:r>
              <a:rPr lang="zh-CN" altLang="en-US" sz="3200" dirty="0" smtClean="0"/>
              <a:t>：</a:t>
            </a:r>
            <a:endParaRPr lang="en-US" altLang="zh-CN" sz="3200" dirty="0" smtClean="0"/>
          </a:p>
          <a:p>
            <a:pPr marL="400050" lvl="1" indent="0">
              <a:buNone/>
            </a:pPr>
            <a:r>
              <a:rPr lang="zh-CN" altLang="en-US" sz="2800" dirty="0" smtClean="0"/>
              <a:t>即</a:t>
            </a:r>
            <a:r>
              <a:rPr lang="zh-CN" altLang="en-US" sz="2800" dirty="0"/>
              <a:t>在一个无向连通图中，如果删除某一条边后，图不再连通，则其成为割边（又称为桥</a:t>
            </a:r>
            <a:r>
              <a:rPr lang="zh-CN" altLang="en-US" sz="2800" dirty="0" smtClean="0"/>
              <a:t>）</a:t>
            </a:r>
            <a:endParaRPr lang="en-US" altLang="zh-CN" sz="2800" dirty="0" smtClean="0"/>
          </a:p>
          <a:p>
            <a:r>
              <a:rPr lang="zh-CN" altLang="en-US" sz="3200" dirty="0" smtClean="0"/>
              <a:t>边</a:t>
            </a:r>
            <a:r>
              <a:rPr lang="zh-CN" altLang="en-US" sz="3200" dirty="0"/>
              <a:t>割集</a:t>
            </a:r>
            <a:r>
              <a:rPr lang="zh-CN" altLang="en-US" sz="3200" dirty="0" smtClean="0"/>
              <a:t>：</a:t>
            </a:r>
            <a:endParaRPr lang="en-US" altLang="zh-CN" sz="3200" dirty="0" smtClean="0"/>
          </a:p>
          <a:p>
            <a:pPr marL="400050" lvl="1" indent="0">
              <a:buNone/>
            </a:pPr>
            <a:r>
              <a:rPr lang="zh-CN" altLang="en-US" sz="2800" dirty="0"/>
              <a:t>某个原生边中的边子集从图中删去后，使得图的连通分量增加，同时不存在任何可以增加图连通分量的分割集合是该分割集合的真子集。 </a:t>
            </a:r>
            <a:endParaRPr lang="en-US" altLang="zh-CN" sz="2800" dirty="0" smtClean="0"/>
          </a:p>
          <a:p>
            <a:r>
              <a:rPr lang="zh-CN" altLang="en-US" sz="3200" dirty="0" smtClean="0"/>
              <a:t>边割集和割边都不一定是唯一的。</a:t>
            </a:r>
            <a:endParaRPr lang="zh-CN" altLang="en-US" sz="3200" dirty="0"/>
          </a:p>
        </p:txBody>
      </p:sp>
      <p:pic>
        <p:nvPicPr>
          <p:cNvPr id="7" name="图片 6"/>
          <p:cNvPicPr>
            <a:picLocks noChangeAspect="1"/>
          </p:cNvPicPr>
          <p:nvPr/>
        </p:nvPicPr>
        <p:blipFill rotWithShape="1">
          <a:blip r:embed="rId1"/>
          <a:srcRect l="7135" t="3793" r="49056" b="26682"/>
          <a:stretch>
            <a:fillRect/>
          </a:stretch>
        </p:blipFill>
        <p:spPr>
          <a:xfrm>
            <a:off x="8313683" y="641131"/>
            <a:ext cx="3457904" cy="3156077"/>
          </a:xfrm>
          <a:prstGeom prst="rect">
            <a:avLst/>
          </a:prstGeom>
        </p:spPr>
      </p:pic>
      <p:pic>
        <p:nvPicPr>
          <p:cNvPr id="8" name="图片 7"/>
          <p:cNvPicPr>
            <a:picLocks noChangeAspect="1"/>
          </p:cNvPicPr>
          <p:nvPr/>
        </p:nvPicPr>
        <p:blipFill rotWithShape="1">
          <a:blip r:embed="rId1"/>
          <a:srcRect l="56614" t="17146" b="13010"/>
          <a:stretch>
            <a:fillRect/>
          </a:stretch>
        </p:blipFill>
        <p:spPr>
          <a:xfrm>
            <a:off x="8313683" y="3797208"/>
            <a:ext cx="3111062" cy="288034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求最小边割集大小极其集合</a:t>
            </a:r>
            <a:endParaRPr lang="zh-CN" altLang="en-US" dirty="0"/>
          </a:p>
        </p:txBody>
      </p:sp>
      <p:sp>
        <p:nvSpPr>
          <p:cNvPr id="3" name="内容占位符 2"/>
          <p:cNvSpPr>
            <a:spLocks noGrp="1"/>
          </p:cNvSpPr>
          <p:nvPr>
            <p:ph idx="1"/>
          </p:nvPr>
        </p:nvSpPr>
        <p:spPr/>
        <p:txBody>
          <a:bodyPr/>
          <a:lstStyle/>
          <a:p>
            <a:r>
              <a:rPr lang="zh-CN" altLang="en-US" sz="2800" dirty="0"/>
              <a:t>由网络流性质可知：最大流等于最小割的</a:t>
            </a:r>
            <a:r>
              <a:rPr lang="zh-CN" altLang="en-US" sz="2800" dirty="0" smtClean="0"/>
              <a:t>容量</a:t>
            </a:r>
            <a:endParaRPr lang="en-US" altLang="zh-CN" sz="2800" dirty="0" smtClean="0"/>
          </a:p>
          <a:p>
            <a:r>
              <a:rPr lang="zh-CN" altLang="en-US" sz="2800" dirty="0" smtClean="0"/>
              <a:t>求</a:t>
            </a:r>
            <a:r>
              <a:rPr lang="zh-CN" altLang="en-US" sz="2800" dirty="0"/>
              <a:t>最小割大小不求</a:t>
            </a:r>
            <a:r>
              <a:rPr lang="zh-CN" altLang="en-US" sz="2800" dirty="0" smtClean="0"/>
              <a:t>集合</a:t>
            </a:r>
            <a:endParaRPr lang="en-US" altLang="zh-CN" sz="2800" dirty="0" smtClean="0"/>
          </a:p>
          <a:p>
            <a:pPr marL="400050" lvl="1" indent="0">
              <a:buNone/>
            </a:pPr>
            <a:r>
              <a:rPr lang="zh-CN" altLang="en-US" sz="2400" dirty="0" smtClean="0"/>
              <a:t>把</a:t>
            </a:r>
            <a:r>
              <a:rPr lang="zh-CN" altLang="en-US" sz="2400" dirty="0"/>
              <a:t>每条边的容量改为</a:t>
            </a:r>
            <a:r>
              <a:rPr lang="en-US" altLang="zh-CN" sz="2400" dirty="0"/>
              <a:t>1</a:t>
            </a:r>
            <a:r>
              <a:rPr lang="zh-CN" altLang="en-US" sz="2400" dirty="0"/>
              <a:t>，则最大流就等于最小割的</a:t>
            </a:r>
            <a:r>
              <a:rPr lang="zh-CN" altLang="en-US" sz="2400" dirty="0" smtClean="0"/>
              <a:t>数量</a:t>
            </a:r>
            <a:endParaRPr lang="en-US" altLang="zh-CN" sz="2400" dirty="0" smtClean="0"/>
          </a:p>
          <a:p>
            <a:r>
              <a:rPr lang="zh-CN" altLang="en-US" sz="2800" dirty="0" smtClean="0"/>
              <a:t>求</a:t>
            </a:r>
            <a:r>
              <a:rPr lang="zh-CN" altLang="en-US" sz="2800" dirty="0"/>
              <a:t>最小割并输出任意一个</a:t>
            </a:r>
            <a:r>
              <a:rPr lang="zh-CN" altLang="en-US" sz="2800" dirty="0" smtClean="0"/>
              <a:t>集合</a:t>
            </a:r>
            <a:endParaRPr lang="en-US" altLang="zh-CN" sz="2800" dirty="0" smtClean="0"/>
          </a:p>
          <a:p>
            <a:pPr lvl="1"/>
            <a:r>
              <a:rPr lang="zh-CN" altLang="en-US" sz="2400" dirty="0" smtClean="0"/>
              <a:t>当</a:t>
            </a:r>
            <a:r>
              <a:rPr lang="zh-CN" altLang="en-US" sz="2400" dirty="0"/>
              <a:t>最大流满流时，整个图可以被分为两部分，一部分</a:t>
            </a:r>
            <a:r>
              <a:rPr lang="en-US" altLang="zh-CN" sz="2400" dirty="0"/>
              <a:t>S</a:t>
            </a:r>
            <a:r>
              <a:rPr lang="zh-CN" altLang="en-US" sz="2400" dirty="0"/>
              <a:t>连接源点（源点可以到达），一部分</a:t>
            </a:r>
            <a:r>
              <a:rPr lang="en-US" altLang="zh-CN" sz="2400" dirty="0"/>
              <a:t>T</a:t>
            </a:r>
            <a:r>
              <a:rPr lang="zh-CN" altLang="en-US" sz="2400" dirty="0"/>
              <a:t>连接汇点（汇点可到达），则最小割一定是连接两个集合之间（也就是一个端点在</a:t>
            </a:r>
            <a:r>
              <a:rPr lang="en-US" altLang="zh-CN" sz="2400" dirty="0"/>
              <a:t>S</a:t>
            </a:r>
            <a:r>
              <a:rPr lang="zh-CN" altLang="en-US" sz="2400" dirty="0"/>
              <a:t>一个在</a:t>
            </a:r>
            <a:r>
              <a:rPr lang="en-US" altLang="zh-CN" sz="2400" dirty="0"/>
              <a:t>T</a:t>
            </a:r>
            <a:r>
              <a:rPr lang="zh-CN" altLang="en-US" sz="2400" dirty="0"/>
              <a:t>）且已经满流的边</a:t>
            </a:r>
            <a:r>
              <a:rPr lang="zh-CN" altLang="en-US" sz="2400" dirty="0" smtClean="0"/>
              <a:t>。</a:t>
            </a:r>
            <a:endParaRPr lang="en-US" altLang="zh-CN" sz="2400" dirty="0" smtClean="0"/>
          </a:p>
          <a:p>
            <a:pPr lvl="1"/>
            <a:r>
              <a:rPr lang="zh-CN" altLang="en-US" sz="2400" dirty="0" smtClean="0"/>
              <a:t>所以</a:t>
            </a:r>
            <a:r>
              <a:rPr lang="zh-CN" altLang="en-US" sz="2400" dirty="0"/>
              <a:t>这里用最大流跑出来以后，</a:t>
            </a:r>
            <a:r>
              <a:rPr lang="en-US" altLang="zh-CN" sz="2400" dirty="0"/>
              <a:t>DFS</a:t>
            </a:r>
            <a:r>
              <a:rPr lang="zh-CN" altLang="en-US" sz="2400" dirty="0"/>
              <a:t>从源点出发寻找源点可以到达的点</a:t>
            </a:r>
            <a:r>
              <a:rPr lang="zh-CN" altLang="en-US" sz="2400" dirty="0" smtClean="0"/>
              <a:t>（残留网络）</a:t>
            </a:r>
            <a:r>
              <a:rPr lang="zh-CN" altLang="en-US" sz="2400" dirty="0"/>
              <a:t>组成</a:t>
            </a:r>
            <a:r>
              <a:rPr lang="en-US" altLang="zh-CN" sz="2400" dirty="0"/>
              <a:t>S</a:t>
            </a:r>
            <a:r>
              <a:rPr lang="zh-CN" altLang="en-US" sz="2400" dirty="0"/>
              <a:t>，剩下的点就是集合</a:t>
            </a:r>
            <a:r>
              <a:rPr lang="en-US" altLang="zh-CN" sz="2400" dirty="0"/>
              <a:t>T</a:t>
            </a:r>
            <a:r>
              <a:rPr lang="zh-CN" altLang="en-US" sz="2400" dirty="0" smtClean="0"/>
              <a:t>，遍历显</a:t>
            </a:r>
            <a:r>
              <a:rPr lang="zh-CN" altLang="en-US" sz="2400" dirty="0"/>
              <a:t>式边，看是否两段点位于两个集合</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割点与点割集</a:t>
            </a:r>
            <a:endParaRPr lang="zh-CN" altLang="en-US" dirty="0"/>
          </a:p>
        </p:txBody>
      </p:sp>
      <p:sp>
        <p:nvSpPr>
          <p:cNvPr id="3" name="内容占位符 2"/>
          <p:cNvSpPr>
            <a:spLocks noGrp="1"/>
          </p:cNvSpPr>
          <p:nvPr>
            <p:ph idx="1"/>
          </p:nvPr>
        </p:nvSpPr>
        <p:spPr>
          <a:xfrm>
            <a:off x="609599" y="1196750"/>
            <a:ext cx="7247082" cy="5445787"/>
          </a:xfrm>
        </p:spPr>
        <p:txBody>
          <a:bodyPr/>
          <a:lstStyle/>
          <a:p>
            <a:r>
              <a:rPr lang="zh-CN" altLang="en-US" sz="2800" dirty="0" smtClean="0"/>
              <a:t>割点</a:t>
            </a:r>
            <a:endParaRPr lang="en-US" altLang="zh-CN" sz="2800" dirty="0" smtClean="0"/>
          </a:p>
          <a:p>
            <a:pPr marL="400050" lvl="1" indent="0">
              <a:buNone/>
            </a:pPr>
            <a:r>
              <a:rPr lang="zh-CN" altLang="en-US" sz="2400" dirty="0" smtClean="0"/>
              <a:t>即</a:t>
            </a:r>
            <a:r>
              <a:rPr lang="zh-CN" altLang="en-US" sz="2400" dirty="0"/>
              <a:t>在一个无向连通图中，如果删除某一个点后极其它所连接的所有边，图不再连通，则其成为</a:t>
            </a:r>
            <a:r>
              <a:rPr lang="zh-CN" altLang="en-US" sz="2400" dirty="0" smtClean="0"/>
              <a:t>割点</a:t>
            </a:r>
            <a:endParaRPr lang="en-US" altLang="zh-CN" sz="2400" dirty="0" smtClean="0"/>
          </a:p>
          <a:p>
            <a:r>
              <a:rPr lang="zh-CN" altLang="en-US" sz="2800" dirty="0" smtClean="0"/>
              <a:t>点割集</a:t>
            </a:r>
            <a:endParaRPr lang="en-US" altLang="zh-CN" sz="2800" dirty="0" smtClean="0"/>
          </a:p>
          <a:p>
            <a:pPr lvl="1"/>
            <a:r>
              <a:rPr lang="zh-CN" altLang="en-US" sz="2400" dirty="0"/>
              <a:t>点割集是原生图的结点，同时当我们将结点从图中删去后会使得图的连通分量增加，并且该结点是最小的的分割集合，也就是说不应该存在某个同样可以使得图的连通分量增加的分割集合是该分割集合的真子集。</a:t>
            </a:r>
            <a:endParaRPr lang="en-US" altLang="zh-CN" sz="2400" dirty="0" smtClean="0"/>
          </a:p>
          <a:p>
            <a:pPr lvl="1"/>
            <a:r>
              <a:rPr lang="zh-CN" altLang="en-US" sz="2400" dirty="0" smtClean="0"/>
              <a:t>所</a:t>
            </a:r>
            <a:r>
              <a:rPr lang="zh-CN" altLang="en-US" sz="2400" dirty="0"/>
              <a:t>有点割集中含的点个数最少的点割集就称为最小点</a:t>
            </a:r>
            <a:r>
              <a:rPr lang="zh-CN" altLang="en-US" sz="2400" dirty="0" smtClean="0"/>
              <a:t>割集</a:t>
            </a:r>
            <a:endParaRPr lang="en-US" altLang="zh-CN" sz="2400" dirty="0" smtClean="0"/>
          </a:p>
          <a:p>
            <a:r>
              <a:rPr lang="zh-CN" altLang="en-US" sz="2800" dirty="0" smtClean="0"/>
              <a:t>点</a:t>
            </a:r>
            <a:r>
              <a:rPr lang="zh-CN" altLang="en-US" sz="2800" dirty="0"/>
              <a:t>割集和割点都不一定是唯一的</a:t>
            </a:r>
            <a:r>
              <a:rPr lang="zh-CN" altLang="en-US" sz="2800" dirty="0" smtClean="0"/>
              <a:t>。</a:t>
            </a:r>
            <a:endParaRPr lang="zh-CN" altLang="en-US" sz="2800" dirty="0"/>
          </a:p>
        </p:txBody>
      </p:sp>
      <p:pic>
        <p:nvPicPr>
          <p:cNvPr id="4" name="图片 3"/>
          <p:cNvPicPr>
            <a:picLocks noChangeAspect="1"/>
          </p:cNvPicPr>
          <p:nvPr/>
        </p:nvPicPr>
        <p:blipFill rotWithShape="1">
          <a:blip r:embed="rId1"/>
          <a:srcRect t="53503" r="55453" b="26661"/>
          <a:stretch>
            <a:fillRect/>
          </a:stretch>
        </p:blipFill>
        <p:spPr>
          <a:xfrm>
            <a:off x="7856681" y="3603796"/>
            <a:ext cx="3647418" cy="947679"/>
          </a:xfrm>
          <a:prstGeom prst="rect">
            <a:avLst/>
          </a:prstGeom>
        </p:spPr>
      </p:pic>
      <p:pic>
        <p:nvPicPr>
          <p:cNvPr id="5" name="图片 4"/>
          <p:cNvPicPr>
            <a:picLocks noChangeAspect="1"/>
          </p:cNvPicPr>
          <p:nvPr/>
        </p:nvPicPr>
        <p:blipFill rotWithShape="1">
          <a:blip r:embed="rId1"/>
          <a:srcRect l="45959" t="58087" r="7383" b="1653"/>
          <a:stretch>
            <a:fillRect/>
          </a:stretch>
        </p:blipFill>
        <p:spPr>
          <a:xfrm>
            <a:off x="7613256" y="1143320"/>
            <a:ext cx="4242415" cy="2135908"/>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拆点法</a:t>
            </a:r>
            <a:r>
              <a:rPr lang="zh-CN" altLang="en-US" dirty="0" smtClean="0"/>
              <a:t>求</a:t>
            </a:r>
            <a:r>
              <a:rPr lang="zh-CN" altLang="en-US" dirty="0"/>
              <a:t>最小点割集大小</a:t>
            </a:r>
            <a:endParaRPr lang="zh-CN" altLang="en-US" dirty="0"/>
          </a:p>
        </p:txBody>
      </p:sp>
      <p:sp>
        <p:nvSpPr>
          <p:cNvPr id="3" name="内容占位符 2"/>
          <p:cNvSpPr>
            <a:spLocks noGrp="1"/>
          </p:cNvSpPr>
          <p:nvPr>
            <p:ph idx="1"/>
          </p:nvPr>
        </p:nvSpPr>
        <p:spPr>
          <a:xfrm>
            <a:off x="609600" y="1196751"/>
            <a:ext cx="10930759" cy="5235579"/>
          </a:xfrm>
        </p:spPr>
        <p:txBody>
          <a:bodyPr/>
          <a:lstStyle/>
          <a:p>
            <a:r>
              <a:rPr lang="zh-CN" altLang="en-US" sz="2800" dirty="0"/>
              <a:t>点不具备流量的性质，怎么</a:t>
            </a:r>
            <a:r>
              <a:rPr lang="zh-CN" altLang="en-US" sz="2800" dirty="0" smtClean="0"/>
              <a:t>建模？</a:t>
            </a:r>
            <a:endParaRPr lang="en-US" altLang="zh-CN" sz="2800" dirty="0" smtClean="0"/>
          </a:p>
          <a:p>
            <a:pPr lvl="1"/>
            <a:r>
              <a:rPr lang="zh-CN" altLang="en-US" sz="2400" dirty="0" smtClean="0"/>
              <a:t>把</a:t>
            </a:r>
            <a:r>
              <a:rPr lang="zh-CN" altLang="en-US" sz="2400" dirty="0"/>
              <a:t>点拆成入点与出点，中间连一条容量为</a:t>
            </a:r>
            <a:r>
              <a:rPr lang="en-US" altLang="zh-CN" sz="2400" dirty="0"/>
              <a:t>1</a:t>
            </a:r>
            <a:r>
              <a:rPr lang="zh-CN" altLang="en-US" sz="2400" dirty="0"/>
              <a:t>的有向边，代表一个完整点。这样就能用流量来表示点了！（并且表示每个点只能流一次</a:t>
            </a:r>
            <a:r>
              <a:rPr lang="zh-CN" altLang="en-US" sz="2400" dirty="0" smtClean="0"/>
              <a:t>）</a:t>
            </a:r>
            <a:endParaRPr lang="en-US" altLang="zh-CN" sz="2400" dirty="0" smtClean="0"/>
          </a:p>
          <a:p>
            <a:pPr lvl="1"/>
            <a:r>
              <a:rPr lang="zh-CN" altLang="en-US" sz="2400" dirty="0" smtClean="0"/>
              <a:t>因为</a:t>
            </a:r>
            <a:r>
              <a:rPr lang="zh-CN" altLang="en-US" sz="2400" dirty="0"/>
              <a:t>是求点割集，所以应用最大流</a:t>
            </a:r>
            <a:r>
              <a:rPr lang="en-US" altLang="zh-CN" sz="2400" dirty="0"/>
              <a:t>=</a:t>
            </a:r>
            <a:r>
              <a:rPr lang="zh-CN" altLang="en-US" sz="2400" dirty="0"/>
              <a:t>最小割的性质，我们要</a:t>
            </a:r>
            <a:r>
              <a:rPr lang="zh-CN" altLang="en-US" sz="2400" dirty="0" smtClean="0"/>
              <a:t>把原边</a:t>
            </a:r>
            <a:r>
              <a:rPr lang="zh-CN" altLang="en-US" sz="2400" dirty="0"/>
              <a:t>的容量设为</a:t>
            </a:r>
            <a:r>
              <a:rPr lang="en-US" altLang="zh-CN" sz="2400" dirty="0"/>
              <a:t>INF</a:t>
            </a:r>
            <a:r>
              <a:rPr lang="zh-CN" altLang="en-US" sz="2400" dirty="0"/>
              <a:t>，这样流量只与点有关然后对图中跑最大流，结果就是最小点割集</a:t>
            </a:r>
            <a:r>
              <a:rPr lang="zh-CN" altLang="en-US" sz="2400" dirty="0" smtClean="0"/>
              <a:t>大小</a:t>
            </a:r>
            <a:endParaRPr lang="en-US" altLang="zh-CN" sz="2400" dirty="0" smtClean="0"/>
          </a:p>
          <a:p>
            <a:r>
              <a:rPr lang="zh-CN" altLang="en-US" sz="2800" dirty="0" smtClean="0"/>
              <a:t>注意</a:t>
            </a:r>
            <a:r>
              <a:rPr lang="zh-CN" altLang="en-US" sz="2800" dirty="0"/>
              <a:t>源点可以设为</a:t>
            </a:r>
            <a:r>
              <a:rPr lang="en-US" altLang="zh-CN" sz="2800" dirty="0"/>
              <a:t>1</a:t>
            </a:r>
            <a:r>
              <a:rPr lang="zh-CN" altLang="en-US" sz="2800" dirty="0"/>
              <a:t>个，但是汇点需要枚举剩下的所有，因为不一定那一个最大流能生成最小点割集</a:t>
            </a:r>
            <a:r>
              <a:rPr lang="zh-CN" altLang="en-US" sz="2800" dirty="0" smtClean="0"/>
              <a:t>。</a:t>
            </a:r>
            <a:endParaRPr lang="en-US" altLang="zh-CN" sz="2800" dirty="0" smtClean="0"/>
          </a:p>
          <a:p>
            <a:r>
              <a:rPr lang="zh-CN" altLang="en-US" sz="2800" dirty="0" smtClean="0"/>
              <a:t>源点</a:t>
            </a:r>
            <a:r>
              <a:rPr lang="zh-CN" altLang="en-US" sz="2800" dirty="0"/>
              <a:t>和汇点拆点后的边容量要设置为</a:t>
            </a:r>
            <a:r>
              <a:rPr lang="en-US" altLang="zh-CN" sz="2800" dirty="0"/>
              <a:t>INF,</a:t>
            </a:r>
            <a:r>
              <a:rPr lang="zh-CN" altLang="en-US" sz="2800" dirty="0"/>
              <a:t>因为要保持流量供应充足才能达到最大流</a:t>
            </a:r>
            <a:r>
              <a:rPr lang="zh-CN" altLang="en-US" sz="2800" dirty="0" smtClean="0"/>
              <a:t>；</a:t>
            </a:r>
            <a:endParaRPr lang="en-US" altLang="zh-CN" sz="2800" dirty="0" smtClean="0"/>
          </a:p>
          <a:p>
            <a:r>
              <a:rPr lang="zh-CN" altLang="en-US" sz="2800" dirty="0" smtClean="0"/>
              <a:t>建</a:t>
            </a:r>
            <a:r>
              <a:rPr lang="zh-CN" altLang="en-US" sz="2800" dirty="0"/>
              <a:t>边时</a:t>
            </a:r>
            <a:r>
              <a:rPr lang="zh-CN" altLang="en-US" sz="2800" dirty="0" smtClean="0"/>
              <a:t>，</a:t>
            </a:r>
            <a:r>
              <a:rPr lang="en-US" altLang="zh-CN" sz="2800" dirty="0" smtClean="0"/>
              <a:t>u</a:t>
            </a:r>
            <a:r>
              <a:rPr lang="zh-CN" altLang="en-US" sz="2800" dirty="0" smtClean="0"/>
              <a:t>的</a:t>
            </a:r>
            <a:r>
              <a:rPr lang="zh-CN" altLang="en-US" sz="2800" dirty="0"/>
              <a:t>出点</a:t>
            </a:r>
            <a:r>
              <a:rPr lang="zh-CN" altLang="en-US" sz="2800" dirty="0" smtClean="0"/>
              <a:t>连接</a:t>
            </a:r>
            <a:r>
              <a:rPr lang="en-US" altLang="zh-CN" sz="2800" dirty="0" smtClean="0"/>
              <a:t>b</a:t>
            </a:r>
            <a:r>
              <a:rPr lang="zh-CN" altLang="en-US" sz="2800" dirty="0" smtClean="0"/>
              <a:t>的</a:t>
            </a:r>
            <a:r>
              <a:rPr lang="zh-CN" altLang="en-US" sz="2800" dirty="0"/>
              <a:t>入点，注意顺序</a:t>
            </a:r>
            <a:r>
              <a:rPr lang="zh-CN" altLang="en-US" sz="2800" dirty="0" smtClean="0"/>
              <a:t>；</a:t>
            </a:r>
            <a:endParaRPr lang="en-US" altLang="zh-CN" sz="2800" dirty="0" smtClean="0"/>
          </a:p>
          <a:p>
            <a:r>
              <a:rPr lang="zh-CN" altLang="en-US" sz="2800" dirty="0" smtClean="0"/>
              <a:t>只有</a:t>
            </a:r>
            <a:r>
              <a:rPr lang="zh-CN" altLang="en-US" sz="2800" dirty="0"/>
              <a:t>一个点时，答案为</a:t>
            </a:r>
            <a:r>
              <a:rPr lang="en-US" altLang="zh-CN" sz="2800" dirty="0"/>
              <a:t>1</a:t>
            </a:r>
            <a:r>
              <a:rPr lang="zh-CN" altLang="en-US" sz="2800" dirty="0" smtClean="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3636. [POJ 1966]</a:t>
            </a:r>
            <a:r>
              <a:rPr lang="zh-CN" altLang="en-US" dirty="0"/>
              <a:t>有线电视网络</a:t>
            </a:r>
            <a:endParaRPr lang="zh-CN" altLang="en-US" dirty="0"/>
          </a:p>
        </p:txBody>
      </p:sp>
      <p:sp>
        <p:nvSpPr>
          <p:cNvPr id="5" name="文本占位符 4"/>
          <p:cNvSpPr>
            <a:spLocks noGrp="1"/>
          </p:cNvSpPr>
          <p:nvPr>
            <p:ph type="body" idx="1"/>
          </p:nvPr>
        </p:nvSpPr>
        <p:spPr/>
        <p:txBody>
          <a:bodyPr/>
          <a:lstStyle/>
          <a:p>
            <a:r>
              <a:rPr lang="zh-CN" altLang="en-US" dirty="0" smtClean="0"/>
              <a:t>最大流算法求无向图最小割点集</a:t>
            </a:r>
            <a:endParaRPr lang="zh-CN"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给定</a:t>
            </a:r>
            <a:r>
              <a:rPr lang="zh-CN" altLang="en-US" dirty="0"/>
              <a:t>一张 </a:t>
            </a:r>
            <a:r>
              <a:rPr lang="en-US" altLang="zh-CN" dirty="0"/>
              <a:t>n </a:t>
            </a:r>
            <a:r>
              <a:rPr lang="zh-CN" altLang="en-US" dirty="0"/>
              <a:t>个点 </a:t>
            </a:r>
            <a:r>
              <a:rPr lang="en-US" altLang="zh-CN" dirty="0"/>
              <a:t>m </a:t>
            </a:r>
            <a:r>
              <a:rPr lang="zh-CN" altLang="en-US" dirty="0"/>
              <a:t>条边的无向图，求最少去掉多少个点，可以使图不连通。</a:t>
            </a:r>
            <a:endParaRPr lang="zh-CN" altLang="en-US" dirty="0"/>
          </a:p>
          <a:p>
            <a:endParaRPr lang="zh-CN" altLang="en-US" dirty="0"/>
          </a:p>
          <a:p>
            <a:r>
              <a:rPr lang="zh-CN" altLang="en-US" dirty="0"/>
              <a:t>如果不管去掉多少个点，都无法使原图不连通，则直接返回 </a:t>
            </a:r>
            <a:r>
              <a:rPr lang="en-US" altLang="zh-CN" dirty="0"/>
              <a:t>n</a:t>
            </a:r>
            <a:r>
              <a:rPr lang="zh-CN" altLang="en-US" dirty="0"/>
              <a:t>。</a:t>
            </a:r>
            <a:endParaRPr lang="zh-CN"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sz="3200" dirty="0"/>
              <a:t>【</a:t>
            </a:r>
            <a:r>
              <a:rPr lang="zh-CN" altLang="en-US" sz="3200" dirty="0"/>
              <a:t>输入格式</a:t>
            </a:r>
            <a:r>
              <a:rPr lang="en-US" altLang="zh-CN" sz="3200" dirty="0"/>
              <a:t>】</a:t>
            </a:r>
            <a:endParaRPr lang="en-US" altLang="zh-CN" sz="3200" dirty="0"/>
          </a:p>
          <a:p>
            <a:pPr marL="0" indent="0">
              <a:buNone/>
            </a:pPr>
            <a:r>
              <a:rPr lang="zh-CN" altLang="en-US" sz="3200" dirty="0"/>
              <a:t>输入包含多组测试数据</a:t>
            </a:r>
            <a:r>
              <a:rPr lang="zh-CN" altLang="en-US" sz="3200" dirty="0" smtClean="0"/>
              <a:t>。</a:t>
            </a:r>
            <a:endParaRPr lang="zh-CN" altLang="en-US" sz="3200" dirty="0"/>
          </a:p>
          <a:p>
            <a:pPr marL="0" indent="0">
              <a:buNone/>
            </a:pPr>
            <a:r>
              <a:rPr lang="zh-CN" altLang="en-US" sz="3200" dirty="0"/>
              <a:t>每组数据占一行，首先包含两个整数 </a:t>
            </a:r>
            <a:r>
              <a:rPr lang="en-US" altLang="zh-CN" sz="3200" dirty="0"/>
              <a:t>n </a:t>
            </a:r>
            <a:r>
              <a:rPr lang="zh-CN" altLang="en-US" sz="3200" dirty="0"/>
              <a:t>和 </a:t>
            </a:r>
            <a:r>
              <a:rPr lang="en-US" altLang="zh-CN" sz="3200" dirty="0"/>
              <a:t>m</a:t>
            </a:r>
            <a:r>
              <a:rPr lang="zh-CN" altLang="en-US" sz="3200" dirty="0"/>
              <a:t>，接下来包含 </a:t>
            </a:r>
            <a:r>
              <a:rPr lang="en-US" altLang="zh-CN" sz="3200" dirty="0"/>
              <a:t>m </a:t>
            </a:r>
            <a:r>
              <a:rPr lang="zh-CN" altLang="en-US" sz="3200" dirty="0"/>
              <a:t>对形如 </a:t>
            </a:r>
            <a:r>
              <a:rPr lang="en-US" altLang="zh-CN" sz="3200" dirty="0"/>
              <a:t>(</a:t>
            </a:r>
            <a:r>
              <a:rPr lang="en-US" altLang="zh-CN" sz="3200" dirty="0" err="1"/>
              <a:t>x,y</a:t>
            </a:r>
            <a:r>
              <a:rPr lang="en-US" altLang="zh-CN" sz="3200" dirty="0"/>
              <a:t>) </a:t>
            </a:r>
            <a:r>
              <a:rPr lang="zh-CN" altLang="en-US" sz="3200" dirty="0"/>
              <a:t>的数对，形容点 </a:t>
            </a:r>
            <a:r>
              <a:rPr lang="en-US" altLang="zh-CN" sz="3200" dirty="0"/>
              <a:t>x </a:t>
            </a:r>
            <a:r>
              <a:rPr lang="zh-CN" altLang="en-US" sz="3200" dirty="0"/>
              <a:t>与点 </a:t>
            </a:r>
            <a:r>
              <a:rPr lang="en-US" altLang="zh-CN" sz="3200" dirty="0"/>
              <a:t>y </a:t>
            </a:r>
            <a:r>
              <a:rPr lang="zh-CN" altLang="en-US" sz="3200" dirty="0"/>
              <a:t>之间有一条边</a:t>
            </a:r>
            <a:r>
              <a:rPr lang="zh-CN" altLang="en-US" sz="3200" dirty="0" smtClean="0"/>
              <a:t>。</a:t>
            </a:r>
            <a:endParaRPr lang="zh-CN" altLang="en-US" sz="3200" dirty="0"/>
          </a:p>
          <a:p>
            <a:pPr marL="0" indent="0">
              <a:buNone/>
            </a:pPr>
            <a:r>
              <a:rPr lang="zh-CN" altLang="en-US" sz="3200" dirty="0"/>
              <a:t>数对 </a:t>
            </a:r>
            <a:r>
              <a:rPr lang="en-US" altLang="zh-CN" sz="3200" dirty="0"/>
              <a:t>(</a:t>
            </a:r>
            <a:r>
              <a:rPr lang="en-US" altLang="zh-CN" sz="3200" dirty="0" err="1"/>
              <a:t>x,y</a:t>
            </a:r>
            <a:r>
              <a:rPr lang="en-US" altLang="zh-CN" sz="3200" dirty="0"/>
              <a:t>) </a:t>
            </a:r>
            <a:r>
              <a:rPr lang="zh-CN" altLang="en-US" sz="3200" dirty="0"/>
              <a:t>中间不会包含空格，其余地方用一个空格隔开</a:t>
            </a:r>
            <a:r>
              <a:rPr lang="zh-CN" altLang="en-US" sz="3200" dirty="0" smtClean="0"/>
              <a:t>。</a:t>
            </a:r>
            <a:endParaRPr lang="zh-CN" altLang="en-US" sz="3200" dirty="0"/>
          </a:p>
          <a:p>
            <a:pPr marL="0" indent="0">
              <a:buNone/>
            </a:pPr>
            <a:r>
              <a:rPr lang="en-US" altLang="zh-CN" sz="3200" dirty="0"/>
              <a:t>【</a:t>
            </a:r>
            <a:r>
              <a:rPr lang="zh-CN" altLang="en-US" sz="3200" dirty="0"/>
              <a:t>输出格式</a:t>
            </a:r>
            <a:r>
              <a:rPr lang="en-US" altLang="zh-CN" sz="3200" dirty="0"/>
              <a:t>】</a:t>
            </a:r>
            <a:endParaRPr lang="en-US" altLang="zh-CN" sz="3200" dirty="0"/>
          </a:p>
          <a:p>
            <a:pPr marL="0" indent="0">
              <a:buNone/>
            </a:pPr>
            <a:r>
              <a:rPr lang="zh-CN" altLang="en-US" sz="3200" dirty="0"/>
              <a:t>每组数据输出一个结果，每个结果占一行。</a:t>
            </a:r>
            <a:endParaRPr lang="zh-CN" altLang="en-US"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2"/>
            <a:ext cx="5644055" cy="5456296"/>
          </a:xfrm>
        </p:spPr>
        <p:txBody>
          <a:bodyPr/>
          <a:lstStyle/>
          <a:p>
            <a:pPr marL="0" indent="0">
              <a:buNone/>
            </a:pPr>
            <a:r>
              <a:rPr lang="en-US" altLang="zh-CN" sz="2400" dirty="0"/>
              <a:t>【</a:t>
            </a:r>
            <a:r>
              <a:rPr lang="zh-CN" altLang="en-US" sz="2400" dirty="0"/>
              <a:t>样例输入</a:t>
            </a:r>
            <a:r>
              <a:rPr lang="en-US" altLang="zh-CN" sz="2400" dirty="0"/>
              <a:t>】</a:t>
            </a:r>
            <a:endParaRPr lang="en-US" altLang="zh-CN" sz="2400" dirty="0"/>
          </a:p>
          <a:p>
            <a:pPr marL="0" indent="0">
              <a:buNone/>
            </a:pPr>
            <a:r>
              <a:rPr lang="en-US" altLang="zh-CN" sz="2400" dirty="0"/>
              <a:t>0 0</a:t>
            </a:r>
            <a:endParaRPr lang="en-US" altLang="zh-CN" sz="2400" dirty="0"/>
          </a:p>
          <a:p>
            <a:pPr marL="0" indent="0">
              <a:buNone/>
            </a:pPr>
            <a:r>
              <a:rPr lang="en-US" altLang="zh-CN" sz="2400" dirty="0"/>
              <a:t>1 0</a:t>
            </a:r>
            <a:endParaRPr lang="en-US" altLang="zh-CN" sz="2400" dirty="0"/>
          </a:p>
          <a:p>
            <a:pPr marL="0" indent="0">
              <a:buNone/>
            </a:pPr>
            <a:r>
              <a:rPr lang="en-US" altLang="zh-CN" sz="2400" dirty="0"/>
              <a:t>3 3 (0,1) (0,2) (1,2)</a:t>
            </a:r>
            <a:endParaRPr lang="en-US" altLang="zh-CN" sz="2400" dirty="0"/>
          </a:p>
          <a:p>
            <a:pPr marL="0" indent="0">
              <a:buNone/>
            </a:pPr>
            <a:r>
              <a:rPr lang="en-US" altLang="zh-CN" sz="2400" dirty="0"/>
              <a:t>2 0</a:t>
            </a:r>
            <a:endParaRPr lang="en-US" altLang="zh-CN" sz="2400" dirty="0"/>
          </a:p>
          <a:p>
            <a:pPr marL="0" indent="0">
              <a:buNone/>
            </a:pPr>
            <a:r>
              <a:rPr lang="en-US" altLang="zh-CN" sz="2400" dirty="0"/>
              <a:t>5 7 (0,1) (0,2) (1,3) (1,2) (1,4) (2,3) (3,4)</a:t>
            </a:r>
            <a:endParaRPr lang="en-US" altLang="zh-CN" sz="2400" dirty="0"/>
          </a:p>
          <a:p>
            <a:pPr marL="0" indent="0">
              <a:buNone/>
            </a:pPr>
            <a:r>
              <a:rPr lang="en-US" altLang="zh-CN" sz="2400" dirty="0"/>
              <a:t>【</a:t>
            </a:r>
            <a:r>
              <a:rPr lang="zh-CN" altLang="en-US" sz="2400" dirty="0"/>
              <a:t>样例输出</a:t>
            </a:r>
            <a:r>
              <a:rPr lang="en-US" altLang="zh-CN" sz="2400" dirty="0"/>
              <a:t>】</a:t>
            </a:r>
            <a:endParaRPr lang="en-US" altLang="zh-CN" sz="2400" dirty="0"/>
          </a:p>
          <a:p>
            <a:pPr marL="0" indent="0">
              <a:buNone/>
            </a:pPr>
            <a:r>
              <a:rPr lang="en-US" altLang="zh-CN" sz="2400" dirty="0"/>
              <a:t>0</a:t>
            </a:r>
            <a:endParaRPr lang="en-US" altLang="zh-CN" sz="2400" dirty="0"/>
          </a:p>
          <a:p>
            <a:pPr marL="0" indent="0">
              <a:buNone/>
            </a:pPr>
            <a:r>
              <a:rPr lang="en-US" altLang="zh-CN" sz="2400" dirty="0"/>
              <a:t>1</a:t>
            </a:r>
            <a:endParaRPr lang="en-US" altLang="zh-CN" sz="2400" dirty="0"/>
          </a:p>
          <a:p>
            <a:pPr marL="0" indent="0">
              <a:buNone/>
            </a:pPr>
            <a:r>
              <a:rPr lang="en-US" altLang="zh-CN" sz="2400" dirty="0"/>
              <a:t>3</a:t>
            </a:r>
            <a:endParaRPr lang="en-US" altLang="zh-CN" sz="2400" dirty="0"/>
          </a:p>
          <a:p>
            <a:pPr marL="0" indent="0">
              <a:buNone/>
            </a:pPr>
            <a:r>
              <a:rPr lang="en-US" altLang="zh-CN" sz="2400" dirty="0"/>
              <a:t>0</a:t>
            </a:r>
            <a:endParaRPr lang="en-US" altLang="zh-CN" sz="2400" dirty="0"/>
          </a:p>
          <a:p>
            <a:pPr marL="0" indent="0">
              <a:buNone/>
            </a:pPr>
            <a:r>
              <a:rPr lang="en-US" altLang="zh-CN" sz="2400" dirty="0"/>
              <a:t>2</a:t>
            </a:r>
            <a:endParaRPr lang="zh-CN" altLang="en-US" sz="2400" dirty="0"/>
          </a:p>
        </p:txBody>
      </p:sp>
      <p:sp>
        <p:nvSpPr>
          <p:cNvPr id="4" name="椭圆 3"/>
          <p:cNvSpPr/>
          <p:nvPr/>
        </p:nvSpPr>
        <p:spPr>
          <a:xfrm>
            <a:off x="8776137" y="1858904"/>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8161261" y="2641844"/>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9574917" y="2641844"/>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8161261" y="383696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9574891" y="3857642"/>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8366217" y="2199807"/>
            <a:ext cx="468410" cy="442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9117040" y="2199807"/>
            <a:ext cx="657574" cy="442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8360958" y="3041237"/>
            <a:ext cx="5259" cy="7957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8560654" y="4036663"/>
            <a:ext cx="1014237" cy="206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8571173" y="2841541"/>
            <a:ext cx="10037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8511143" y="2982747"/>
            <a:ext cx="1122238" cy="933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flipH="1">
            <a:off x="9774588" y="3041237"/>
            <a:ext cx="26" cy="8164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右箭头 8"/>
          <p:cNvSpPr/>
          <p:nvPr/>
        </p:nvSpPr>
        <p:spPr>
          <a:xfrm>
            <a:off x="5410613" y="3531475"/>
            <a:ext cx="2385848" cy="20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134107"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6095885" y="962004"/>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95770" y="3272585"/>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527154" y="990882"/>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790063" y="2062981"/>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7527154" y="3334386"/>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8475515" y="2048538"/>
            <a:ext cx="314632" cy="3146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85058"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1</a:t>
            </a:r>
            <a:endParaRPr lang="zh-CN" altLang="en-US" baseline="-25000" dirty="0">
              <a:solidFill>
                <a:schemeClr val="bg1"/>
              </a:solidFill>
              <a:latin typeface="Consolas" panose="020B0609020204030204" pitchFamily="49" charset="0"/>
            </a:endParaRPr>
          </a:p>
        </p:txBody>
      </p:sp>
      <p:sp>
        <p:nvSpPr>
          <p:cNvPr id="11" name="文本框 10"/>
          <p:cNvSpPr txBox="1"/>
          <p:nvPr/>
        </p:nvSpPr>
        <p:spPr>
          <a:xfrm>
            <a:off x="6046836" y="900203"/>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2</a:t>
            </a:r>
            <a:endParaRPr lang="zh-CN" altLang="en-US" baseline="-25000" dirty="0">
              <a:solidFill>
                <a:schemeClr val="bg1"/>
              </a:solidFill>
              <a:latin typeface="Consolas" panose="020B0609020204030204" pitchFamily="49" charset="0"/>
            </a:endParaRPr>
          </a:p>
        </p:txBody>
      </p:sp>
      <p:sp>
        <p:nvSpPr>
          <p:cNvPr id="13" name="文本框 12"/>
          <p:cNvSpPr txBox="1"/>
          <p:nvPr/>
        </p:nvSpPr>
        <p:spPr>
          <a:xfrm>
            <a:off x="6046721" y="3210784"/>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3</a:t>
            </a:r>
            <a:endParaRPr lang="zh-CN" altLang="en-US" baseline="-25000" dirty="0">
              <a:solidFill>
                <a:schemeClr val="bg1"/>
              </a:solidFill>
              <a:latin typeface="Consolas" panose="020B0609020204030204" pitchFamily="49" charset="0"/>
            </a:endParaRPr>
          </a:p>
        </p:txBody>
      </p:sp>
      <p:sp>
        <p:nvSpPr>
          <p:cNvPr id="15" name="文本框 14"/>
          <p:cNvSpPr txBox="1"/>
          <p:nvPr/>
        </p:nvSpPr>
        <p:spPr>
          <a:xfrm>
            <a:off x="7478105" y="929081"/>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5</a:t>
            </a:r>
            <a:endParaRPr lang="zh-CN" altLang="en-US" baseline="-25000" dirty="0">
              <a:solidFill>
                <a:schemeClr val="bg1"/>
              </a:solidFill>
              <a:latin typeface="Consolas" panose="020B0609020204030204" pitchFamily="49" charset="0"/>
            </a:endParaRPr>
          </a:p>
        </p:txBody>
      </p:sp>
      <p:sp>
        <p:nvSpPr>
          <p:cNvPr id="17" name="文本框 16"/>
          <p:cNvSpPr txBox="1"/>
          <p:nvPr/>
        </p:nvSpPr>
        <p:spPr>
          <a:xfrm>
            <a:off x="6755762"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4</a:t>
            </a:r>
            <a:endParaRPr lang="zh-CN" altLang="en-US" baseline="-25000" dirty="0">
              <a:solidFill>
                <a:schemeClr val="bg1"/>
              </a:solidFill>
              <a:latin typeface="Consolas" panose="020B0609020204030204" pitchFamily="49" charset="0"/>
            </a:endParaRPr>
          </a:p>
        </p:txBody>
      </p:sp>
      <p:sp>
        <p:nvSpPr>
          <p:cNvPr id="19" name="文本框 18"/>
          <p:cNvSpPr txBox="1"/>
          <p:nvPr/>
        </p:nvSpPr>
        <p:spPr>
          <a:xfrm>
            <a:off x="7478105" y="3272585"/>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6</a:t>
            </a:r>
            <a:endParaRPr lang="zh-CN" altLang="en-US" baseline="-25000" dirty="0">
              <a:solidFill>
                <a:schemeClr val="bg1"/>
              </a:solidFill>
              <a:latin typeface="Consolas" panose="020B0609020204030204" pitchFamily="49" charset="0"/>
            </a:endParaRPr>
          </a:p>
        </p:txBody>
      </p:sp>
      <p:sp>
        <p:nvSpPr>
          <p:cNvPr id="21" name="文本框 20"/>
          <p:cNvSpPr txBox="1"/>
          <p:nvPr/>
        </p:nvSpPr>
        <p:spPr>
          <a:xfrm>
            <a:off x="8426466" y="1986737"/>
            <a:ext cx="480000" cy="369332"/>
          </a:xfrm>
          <a:prstGeom prst="rect">
            <a:avLst/>
          </a:prstGeom>
          <a:noFill/>
        </p:spPr>
        <p:txBody>
          <a:bodyPr wrap="square" rtlCol="0">
            <a:spAutoFit/>
          </a:bodyPr>
          <a:lstStyle/>
          <a:p>
            <a:r>
              <a:rPr lang="en-US" altLang="zh-CN" i="1" dirty="0" smtClean="0">
                <a:solidFill>
                  <a:schemeClr val="bg1"/>
                </a:solidFill>
                <a:latin typeface="Consolas" panose="020B0609020204030204" pitchFamily="49" charset="0"/>
              </a:rPr>
              <a:t>v</a:t>
            </a:r>
            <a:r>
              <a:rPr lang="en-US" altLang="zh-CN" baseline="-25000" dirty="0" smtClean="0">
                <a:solidFill>
                  <a:schemeClr val="bg1"/>
                </a:solidFill>
                <a:latin typeface="Consolas" panose="020B0609020204030204" pitchFamily="49" charset="0"/>
              </a:rPr>
              <a:t>7</a:t>
            </a:r>
            <a:endParaRPr lang="zh-CN" altLang="en-US" baseline="-25000" dirty="0">
              <a:solidFill>
                <a:schemeClr val="bg1"/>
              </a:solidFill>
              <a:latin typeface="Consolas" panose="020B0609020204030204" pitchFamily="49" charset="0"/>
            </a:endParaRPr>
          </a:p>
        </p:txBody>
      </p:sp>
      <p:sp>
        <p:nvSpPr>
          <p:cNvPr id="2" name="标题 1"/>
          <p:cNvSpPr>
            <a:spLocks noGrp="1"/>
          </p:cNvSpPr>
          <p:nvPr>
            <p:ph type="title"/>
          </p:nvPr>
        </p:nvSpPr>
        <p:spPr>
          <a:xfrm>
            <a:off x="239639" y="183125"/>
            <a:ext cx="5961166" cy="1108222"/>
          </a:xfrm>
        </p:spPr>
        <p:txBody>
          <a:bodyPr/>
          <a:lstStyle/>
          <a:p>
            <a:r>
              <a:rPr lang="zh-CN" altLang="en-US" dirty="0"/>
              <a:t>阻塞流</a:t>
            </a:r>
            <a:endParaRPr lang="zh-CN" altLang="en-US" dirty="0"/>
          </a:p>
        </p:txBody>
      </p:sp>
      <p:cxnSp>
        <p:nvCxnSpPr>
          <p:cNvPr id="22" name="直接箭头连接符 21"/>
          <p:cNvCxnSpPr/>
          <p:nvPr/>
        </p:nvCxnSpPr>
        <p:spPr>
          <a:xfrm flipV="1">
            <a:off x="5329791" y="1191231"/>
            <a:ext cx="772843" cy="879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4"/>
          </p:cNvCxnSpPr>
          <p:nvPr/>
        </p:nvCxnSpPr>
        <p:spPr>
          <a:xfrm>
            <a:off x="5291423" y="2363170"/>
            <a:ext cx="850539" cy="9712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10402" y="1230559"/>
            <a:ext cx="472178" cy="83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5" idx="1"/>
          </p:cNvCxnSpPr>
          <p:nvPr/>
        </p:nvCxnSpPr>
        <p:spPr>
          <a:xfrm flipV="1">
            <a:off x="6400008" y="1113747"/>
            <a:ext cx="1078097" cy="7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267057" y="1299031"/>
            <a:ext cx="115" cy="1941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5"/>
          </p:cNvCxnSpPr>
          <p:nvPr/>
        </p:nvCxnSpPr>
        <p:spPr>
          <a:xfrm>
            <a:off x="7058618" y="2331536"/>
            <a:ext cx="551549" cy="102439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9" idx="0"/>
            <a:endCxn id="20" idx="3"/>
          </p:cNvCxnSpPr>
          <p:nvPr/>
        </p:nvCxnSpPr>
        <p:spPr>
          <a:xfrm flipV="1">
            <a:off x="7718105" y="2317093"/>
            <a:ext cx="803487" cy="95549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058618" y="1269535"/>
            <a:ext cx="522504" cy="876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811034" y="1204110"/>
            <a:ext cx="776021" cy="872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311483" y="1357503"/>
            <a:ext cx="725662" cy="369332"/>
          </a:xfrm>
          <a:prstGeom prst="rect">
            <a:avLst/>
          </a:prstGeom>
          <a:noFill/>
        </p:spPr>
        <p:txBody>
          <a:bodyPr wrap="square" rtlCol="0">
            <a:spAutoFit/>
          </a:bodyPr>
          <a:lstStyle/>
          <a:p>
            <a:r>
              <a:rPr lang="en-US" altLang="zh-CN" dirty="0" smtClean="0"/>
              <a:t>13</a:t>
            </a:r>
            <a:endParaRPr lang="zh-CN" altLang="en-US" dirty="0"/>
          </a:p>
        </p:txBody>
      </p:sp>
      <p:sp>
        <p:nvSpPr>
          <p:cNvPr id="38" name="文本框 37"/>
          <p:cNvSpPr txBox="1"/>
          <p:nvPr/>
        </p:nvSpPr>
        <p:spPr>
          <a:xfrm>
            <a:off x="4967318" y="2765869"/>
            <a:ext cx="867750" cy="369332"/>
          </a:xfrm>
          <a:prstGeom prst="rect">
            <a:avLst/>
          </a:prstGeom>
          <a:noFill/>
        </p:spPr>
        <p:txBody>
          <a:bodyPr wrap="square" rtlCol="0">
            <a:spAutoFit/>
          </a:bodyPr>
          <a:lstStyle/>
          <a:p>
            <a:r>
              <a:rPr lang="en-US" altLang="zh-CN" dirty="0" smtClean="0">
                <a:solidFill>
                  <a:srgbClr val="7030A0"/>
                </a:solidFill>
              </a:rPr>
              <a:t>10</a:t>
            </a:r>
            <a:r>
              <a:rPr lang="en-US" altLang="zh-CN" dirty="0" smtClean="0"/>
              <a:t>/20</a:t>
            </a:r>
            <a:endParaRPr lang="zh-CN" altLang="en-US" dirty="0"/>
          </a:p>
        </p:txBody>
      </p:sp>
      <p:sp>
        <p:nvSpPr>
          <p:cNvPr id="39" name="文本框 38"/>
          <p:cNvSpPr txBox="1"/>
          <p:nvPr/>
        </p:nvSpPr>
        <p:spPr>
          <a:xfrm>
            <a:off x="5764328" y="1947782"/>
            <a:ext cx="725662" cy="369332"/>
          </a:xfrm>
          <a:prstGeom prst="rect">
            <a:avLst/>
          </a:prstGeom>
          <a:noFill/>
        </p:spPr>
        <p:txBody>
          <a:bodyPr wrap="square" rtlCol="0">
            <a:spAutoFit/>
          </a:bodyPr>
          <a:lstStyle/>
          <a:p>
            <a:r>
              <a:rPr lang="en-US" altLang="zh-CN" dirty="0" smtClean="0"/>
              <a:t>4</a:t>
            </a:r>
            <a:endParaRPr lang="zh-CN" altLang="en-US" dirty="0"/>
          </a:p>
        </p:txBody>
      </p:sp>
      <p:sp>
        <p:nvSpPr>
          <p:cNvPr id="40" name="文本框 39"/>
          <p:cNvSpPr txBox="1"/>
          <p:nvPr/>
        </p:nvSpPr>
        <p:spPr>
          <a:xfrm>
            <a:off x="6736815" y="768706"/>
            <a:ext cx="725662" cy="369332"/>
          </a:xfrm>
          <a:prstGeom prst="rect">
            <a:avLst/>
          </a:prstGeom>
          <a:noFill/>
        </p:spPr>
        <p:txBody>
          <a:bodyPr wrap="square" rtlCol="0">
            <a:spAutoFit/>
          </a:bodyPr>
          <a:lstStyle/>
          <a:p>
            <a:r>
              <a:rPr lang="en-US" altLang="zh-CN" dirty="0" smtClean="0"/>
              <a:t>5</a:t>
            </a:r>
            <a:endParaRPr lang="zh-CN" altLang="en-US" dirty="0"/>
          </a:p>
        </p:txBody>
      </p:sp>
      <p:sp>
        <p:nvSpPr>
          <p:cNvPr id="41" name="文本框 40"/>
          <p:cNvSpPr txBox="1"/>
          <p:nvPr/>
        </p:nvSpPr>
        <p:spPr>
          <a:xfrm>
            <a:off x="6572412" y="1354462"/>
            <a:ext cx="725662" cy="369332"/>
          </a:xfrm>
          <a:prstGeom prst="rect">
            <a:avLst/>
          </a:prstGeom>
          <a:noFill/>
        </p:spPr>
        <p:txBody>
          <a:bodyPr wrap="square" rtlCol="0">
            <a:spAutoFit/>
          </a:bodyPr>
          <a:lstStyle/>
          <a:p>
            <a:r>
              <a:rPr lang="en-US" altLang="zh-CN" dirty="0" smtClean="0"/>
              <a:t>6</a:t>
            </a:r>
            <a:endParaRPr lang="zh-CN" altLang="en-US" dirty="0"/>
          </a:p>
        </p:txBody>
      </p:sp>
      <p:sp>
        <p:nvSpPr>
          <p:cNvPr id="42" name="文本框 41"/>
          <p:cNvSpPr txBox="1"/>
          <p:nvPr/>
        </p:nvSpPr>
        <p:spPr>
          <a:xfrm>
            <a:off x="7204040" y="1624503"/>
            <a:ext cx="725662" cy="369332"/>
          </a:xfrm>
          <a:prstGeom prst="rect">
            <a:avLst/>
          </a:prstGeom>
          <a:noFill/>
        </p:spPr>
        <p:txBody>
          <a:bodyPr wrap="square" rtlCol="0">
            <a:spAutoFit/>
          </a:bodyPr>
          <a:lstStyle/>
          <a:p>
            <a:r>
              <a:rPr lang="en-US" altLang="zh-CN" dirty="0" smtClean="0"/>
              <a:t>6</a:t>
            </a:r>
            <a:endParaRPr lang="zh-CN" altLang="en-US" dirty="0"/>
          </a:p>
        </p:txBody>
      </p:sp>
      <p:sp>
        <p:nvSpPr>
          <p:cNvPr id="45" name="文本框 44"/>
          <p:cNvSpPr txBox="1"/>
          <p:nvPr/>
        </p:nvSpPr>
        <p:spPr>
          <a:xfrm>
            <a:off x="7290713" y="2494620"/>
            <a:ext cx="725662" cy="369332"/>
          </a:xfrm>
          <a:prstGeom prst="rect">
            <a:avLst/>
          </a:prstGeom>
          <a:noFill/>
        </p:spPr>
        <p:txBody>
          <a:bodyPr wrap="square" rtlCol="0">
            <a:spAutoFit/>
          </a:bodyPr>
          <a:lstStyle/>
          <a:p>
            <a:r>
              <a:rPr lang="en-US" altLang="zh-CN" dirty="0" smtClean="0">
                <a:solidFill>
                  <a:srgbClr val="7030A0"/>
                </a:solidFill>
              </a:rPr>
              <a:t>3</a:t>
            </a:r>
            <a:r>
              <a:rPr lang="en-US" altLang="zh-CN" dirty="0" smtClean="0"/>
              <a:t>/4</a:t>
            </a:r>
            <a:endParaRPr lang="zh-CN" altLang="en-US" dirty="0"/>
          </a:p>
        </p:txBody>
      </p:sp>
      <p:sp>
        <p:nvSpPr>
          <p:cNvPr id="47" name="文本框 46"/>
          <p:cNvSpPr txBox="1"/>
          <p:nvPr/>
        </p:nvSpPr>
        <p:spPr>
          <a:xfrm>
            <a:off x="8129717" y="1284919"/>
            <a:ext cx="725662" cy="369332"/>
          </a:xfrm>
          <a:prstGeom prst="rect">
            <a:avLst/>
          </a:prstGeom>
          <a:noFill/>
        </p:spPr>
        <p:txBody>
          <a:bodyPr wrap="square" rtlCol="0">
            <a:spAutoFit/>
          </a:bodyPr>
          <a:lstStyle/>
          <a:p>
            <a:r>
              <a:rPr lang="en-US" altLang="zh-CN" dirty="0" smtClean="0"/>
              <a:t>9</a:t>
            </a:r>
            <a:endParaRPr lang="zh-CN" altLang="en-US" dirty="0"/>
          </a:p>
        </p:txBody>
      </p:sp>
      <p:sp>
        <p:nvSpPr>
          <p:cNvPr id="48" name="文本框 47"/>
          <p:cNvSpPr txBox="1"/>
          <p:nvPr/>
        </p:nvSpPr>
        <p:spPr>
          <a:xfrm>
            <a:off x="8119848" y="2730952"/>
            <a:ext cx="725662" cy="369332"/>
          </a:xfrm>
          <a:prstGeom prst="rect">
            <a:avLst/>
          </a:prstGeom>
          <a:noFill/>
        </p:spPr>
        <p:txBody>
          <a:bodyPr wrap="square" rtlCol="0">
            <a:spAutoFit/>
          </a:bodyPr>
          <a:lstStyle/>
          <a:p>
            <a:r>
              <a:rPr lang="en-US" altLang="zh-CN" dirty="0" smtClean="0">
                <a:solidFill>
                  <a:srgbClr val="7030A0"/>
                </a:solidFill>
              </a:rPr>
              <a:t>4</a:t>
            </a:r>
            <a:r>
              <a:rPr lang="en-US" altLang="zh-CN" dirty="0" smtClean="0"/>
              <a:t>/10</a:t>
            </a:r>
            <a:endParaRPr lang="zh-CN" altLang="en-US" dirty="0"/>
          </a:p>
        </p:txBody>
      </p:sp>
      <p:sp>
        <p:nvSpPr>
          <p:cNvPr id="4" name="文本框 3"/>
          <p:cNvSpPr txBox="1"/>
          <p:nvPr/>
        </p:nvSpPr>
        <p:spPr>
          <a:xfrm>
            <a:off x="4580989" y="677535"/>
            <a:ext cx="1418075" cy="461665"/>
          </a:xfrm>
          <a:prstGeom prst="rect">
            <a:avLst/>
          </a:prstGeom>
          <a:noFill/>
        </p:spPr>
        <p:txBody>
          <a:bodyPr wrap="square" rtlCol="0">
            <a:spAutoFit/>
          </a:bodyPr>
          <a:lstStyle/>
          <a:p>
            <a:r>
              <a:rPr lang="zh-CN" altLang="en-US" sz="2400" b="1" dirty="0" smtClean="0">
                <a:solidFill>
                  <a:srgbClr val="7030A0"/>
                </a:solidFill>
              </a:rPr>
              <a:t>可行流</a:t>
            </a:r>
            <a:endParaRPr lang="zh-CN" altLang="en-US" sz="2400" b="1" dirty="0">
              <a:solidFill>
                <a:srgbClr val="7030A0"/>
              </a:solidFill>
            </a:endParaRPr>
          </a:p>
        </p:txBody>
      </p:sp>
      <p:sp>
        <p:nvSpPr>
          <p:cNvPr id="7" name="文本框 6"/>
          <p:cNvSpPr txBox="1"/>
          <p:nvPr/>
        </p:nvSpPr>
        <p:spPr>
          <a:xfrm>
            <a:off x="2408904" y="5024285"/>
            <a:ext cx="3426164" cy="369332"/>
          </a:xfrm>
          <a:prstGeom prst="rect">
            <a:avLst/>
          </a:prstGeom>
          <a:noFill/>
        </p:spPr>
        <p:txBody>
          <a:bodyPr wrap="square" rtlCol="0">
            <a:spAutoFit/>
          </a:bodyPr>
          <a:lstStyle/>
          <a:p>
            <a:r>
              <a:rPr lang="en-US" altLang="zh-CN" dirty="0" smtClean="0"/>
              <a:t>5+4+1</a:t>
            </a:r>
            <a:endParaRPr lang="zh-CN" altLang="en-US" dirty="0"/>
          </a:p>
        </p:txBody>
      </p:sp>
      <p:sp>
        <p:nvSpPr>
          <p:cNvPr id="43" name="文本框 42"/>
          <p:cNvSpPr txBox="1"/>
          <p:nvPr/>
        </p:nvSpPr>
        <p:spPr>
          <a:xfrm>
            <a:off x="990828" y="5534543"/>
            <a:ext cx="6471649" cy="461665"/>
          </a:xfrm>
          <a:prstGeom prst="rect">
            <a:avLst/>
          </a:prstGeom>
          <a:noFill/>
        </p:spPr>
        <p:txBody>
          <a:bodyPr wrap="square" rtlCol="0">
            <a:spAutoFit/>
          </a:bodyPr>
          <a:lstStyle/>
          <a:p>
            <a:r>
              <a:rPr lang="zh-CN" altLang="en-US" sz="2400" b="1" dirty="0" smtClean="0">
                <a:solidFill>
                  <a:srgbClr val="7030A0"/>
                </a:solidFill>
              </a:rPr>
              <a:t>可行流 </a:t>
            </a:r>
            <a:r>
              <a:rPr lang="en-US" altLang="zh-CN" sz="2400" b="1" dirty="0" smtClean="0">
                <a:solidFill>
                  <a:srgbClr val="7030A0"/>
                </a:solidFill>
              </a:rPr>
              <a:t>v1</a:t>
            </a:r>
            <a:r>
              <a:rPr lang="en-US" altLang="zh-CN" sz="2400" b="1" dirty="0" smtClean="0">
                <a:solidFill>
                  <a:srgbClr val="7030A0"/>
                </a:solidFill>
                <a:sym typeface="Wingdings" panose="05000000000000000000" pitchFamily="2" charset="2"/>
              </a:rPr>
              <a:t>v3v2v5v7  </a:t>
            </a:r>
            <a:r>
              <a:rPr lang="zh-CN" altLang="en-US" sz="2400" b="1" dirty="0" smtClean="0">
                <a:solidFill>
                  <a:srgbClr val="7030A0"/>
                </a:solidFill>
                <a:sym typeface="Wingdings" panose="05000000000000000000" pitchFamily="2" charset="2"/>
              </a:rPr>
              <a:t>流量为</a:t>
            </a:r>
            <a:r>
              <a:rPr lang="en-US" altLang="zh-CN" sz="2400" b="1" dirty="0" smtClean="0">
                <a:solidFill>
                  <a:srgbClr val="7030A0"/>
                </a:solidFill>
                <a:sym typeface="Wingdings" panose="05000000000000000000" pitchFamily="2" charset="2"/>
              </a:rPr>
              <a:t>4</a:t>
            </a:r>
            <a:endParaRPr lang="zh-CN" alt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23"/>
                                        </p:tgtEl>
                                        <p:attrNameLst>
                                          <p:attrName>stroke.color</p:attrName>
                                        </p:attrNameLst>
                                      </p:cBhvr>
                                      <p:to>
                                        <a:srgbClr val="FF0000"/>
                                      </p:to>
                                    </p:animClr>
                                    <p:set>
                                      <p:cBhvr>
                                        <p:cTn id="7" dur="250" fill="hold"/>
                                        <p:tgtEl>
                                          <p:spTgt spid="23"/>
                                        </p:tgtEl>
                                        <p:attrNameLst>
                                          <p:attrName>stroke.on</p:attrName>
                                        </p:attrNameLst>
                                      </p:cBhvr>
                                      <p:to>
                                        <p:strVal val="true"/>
                                      </p:to>
                                    </p:se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50" fill="hold"/>
                                        <p:tgtEl>
                                          <p:spTgt spid="26"/>
                                        </p:tgtEl>
                                        <p:attrNameLst>
                                          <p:attrName>stroke.color</p:attrName>
                                        </p:attrNameLst>
                                      </p:cBhvr>
                                      <p:to>
                                        <a:srgbClr val="FF0000"/>
                                      </p:to>
                                    </p:animClr>
                                    <p:set>
                                      <p:cBhvr>
                                        <p:cTn id="11" dur="250" fill="hold"/>
                                        <p:tgtEl>
                                          <p:spTgt spid="26"/>
                                        </p:tgtEl>
                                        <p:attrNameLst>
                                          <p:attrName>stroke.on</p:attrName>
                                        </p:attrNameLst>
                                      </p:cBhvr>
                                      <p:to>
                                        <p:strVal val="true"/>
                                      </p:to>
                                    </p:set>
                                  </p:childTnLst>
                                </p:cTn>
                              </p:par>
                            </p:childTnLst>
                          </p:cTn>
                        </p:par>
                        <p:par>
                          <p:cTn id="12" fill="hold">
                            <p:stCondLst>
                              <p:cond delay="1000"/>
                            </p:stCondLst>
                            <p:childTnLst>
                              <p:par>
                                <p:cTn id="13" presetID="7" presetClass="emph" presetSubtype="2" fill="hold" nodeType="afterEffect">
                                  <p:stCondLst>
                                    <p:cond delay="0"/>
                                  </p:stCondLst>
                                  <p:childTnLst>
                                    <p:animClr clrSpc="rgb" dir="cw">
                                      <p:cBhvr>
                                        <p:cTn id="14" dur="250" fill="hold"/>
                                        <p:tgtEl>
                                          <p:spTgt spid="25"/>
                                        </p:tgtEl>
                                        <p:attrNameLst>
                                          <p:attrName>stroke.color</p:attrName>
                                        </p:attrNameLst>
                                      </p:cBhvr>
                                      <p:to>
                                        <a:srgbClr val="FF0000"/>
                                      </p:to>
                                    </p:animClr>
                                    <p:set>
                                      <p:cBhvr>
                                        <p:cTn id="15" dur="250" fill="hold"/>
                                        <p:tgtEl>
                                          <p:spTgt spid="25"/>
                                        </p:tgtEl>
                                        <p:attrNameLst>
                                          <p:attrName>stroke.on</p:attrName>
                                        </p:attrNameLst>
                                      </p:cBhvr>
                                      <p:to>
                                        <p:strVal val="true"/>
                                      </p:to>
                                    </p:set>
                                  </p:childTnLst>
                                </p:cTn>
                              </p:par>
                            </p:childTnLst>
                          </p:cTn>
                        </p:par>
                        <p:par>
                          <p:cTn id="16" fill="hold">
                            <p:stCondLst>
                              <p:cond delay="1500"/>
                            </p:stCondLst>
                            <p:childTnLst>
                              <p:par>
                                <p:cTn id="17" presetID="7" presetClass="emph" presetSubtype="2" fill="hold" nodeType="afterEffect">
                                  <p:stCondLst>
                                    <p:cond delay="0"/>
                                  </p:stCondLst>
                                  <p:childTnLst>
                                    <p:animClr clrSpc="rgb" dir="cw">
                                      <p:cBhvr>
                                        <p:cTn id="18" dur="250" fill="hold"/>
                                        <p:tgtEl>
                                          <p:spTgt spid="33"/>
                                        </p:tgtEl>
                                        <p:attrNameLst>
                                          <p:attrName>stroke.color</p:attrName>
                                        </p:attrNameLst>
                                      </p:cBhvr>
                                      <p:to>
                                        <a:srgbClr val="FF0000"/>
                                      </p:to>
                                    </p:animClr>
                                    <p:set>
                                      <p:cBhvr>
                                        <p:cTn id="19" dur="250" fill="hold"/>
                                        <p:tgtEl>
                                          <p:spTgt spid="33"/>
                                        </p:tgtEl>
                                        <p:attrNameLst>
                                          <p:attrName>stroke.on</p:attrName>
                                        </p:attrNameLst>
                                      </p:cBhvr>
                                      <p:to>
                                        <p:strVal val="true"/>
                                      </p:to>
                                    </p:se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smtClean="0"/>
              <a:t>蓝点为出点、红点为入点</a:t>
            </a:r>
            <a:endParaRPr lang="en-US" altLang="zh-CN" sz="2800" dirty="0" smtClean="0"/>
          </a:p>
          <a:p>
            <a:pPr lvl="1"/>
            <a:r>
              <a:rPr lang="zh-CN" altLang="en-US" sz="2800" dirty="0" smtClean="0"/>
              <a:t>入</a:t>
            </a:r>
            <a:r>
              <a:rPr lang="zh-CN" altLang="en-US" sz="2800" dirty="0"/>
              <a:t>点向</a:t>
            </a:r>
            <a:r>
              <a:rPr lang="zh-CN" altLang="en-US" sz="2800" dirty="0" smtClean="0"/>
              <a:t>各自</a:t>
            </a:r>
            <a:r>
              <a:rPr lang="zh-CN" altLang="en-US" sz="2800" dirty="0"/>
              <a:t>的出点</a:t>
            </a:r>
            <a:r>
              <a:rPr lang="zh-CN" altLang="en-US" sz="2800" dirty="0" smtClean="0"/>
              <a:t>连边，除源点、汇点各自连边容量为</a:t>
            </a:r>
            <a:r>
              <a:rPr lang="en-US" altLang="zh-CN" sz="2800" dirty="0" smtClean="0"/>
              <a:t>INF</a:t>
            </a:r>
            <a:r>
              <a:rPr lang="zh-CN" altLang="en-US" sz="2800" dirty="0" smtClean="0"/>
              <a:t>外，其他边容量为</a:t>
            </a:r>
            <a:r>
              <a:rPr lang="en-US" altLang="zh-CN" sz="2800" dirty="0" smtClean="0"/>
              <a:t>1</a:t>
            </a:r>
            <a:endParaRPr lang="zh-CN" altLang="en-US" sz="2800" dirty="0"/>
          </a:p>
        </p:txBody>
      </p:sp>
      <p:sp>
        <p:nvSpPr>
          <p:cNvPr id="42" name="椭圆 4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43" name="椭圆 42"/>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45" name="椭圆 44"/>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46" name="椭圆 45"/>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47" name="椭圆 46"/>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56" name="椭圆 55"/>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7" name="椭圆 56"/>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58" name="椭圆 57"/>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9" name="椭圆 58"/>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60" name="椭圆 59"/>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120" name="文本框 119"/>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121" name="文本框 12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122" name="文本框 121"/>
          <p:cNvSpPr txBox="1"/>
          <p:nvPr/>
        </p:nvSpPr>
        <p:spPr>
          <a:xfrm>
            <a:off x="8524548" y="5657269"/>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68" name="直接连接符 67"/>
          <p:cNvCxnSpPr>
            <a:stCxn id="42" idx="6"/>
            <a:endCxn id="56"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3" idx="6"/>
            <a:endCxn id="58"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45" idx="6"/>
            <a:endCxn id="57"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7" idx="6"/>
            <a:endCxn id="59"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46" idx="6"/>
            <a:endCxn id="60"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2" name="文本框 81"/>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657269"/>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714352"/>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672310"/>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5" idx="1"/>
            <a:endCxn id="70" idx="5"/>
          </p:cNvCxnSpPr>
          <p:nvPr/>
        </p:nvCxnSpPr>
        <p:spPr>
          <a:xfrm flipH="1" flipV="1">
            <a:off x="7666580" y="3746580"/>
            <a:ext cx="2081447" cy="472143"/>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6" idx="3"/>
            <a:endCxn id="71" idx="7"/>
          </p:cNvCxnSpPr>
          <p:nvPr/>
        </p:nvCxnSpPr>
        <p:spPr>
          <a:xfrm flipH="1">
            <a:off x="7636179" y="3782854"/>
            <a:ext cx="2110307" cy="418047"/>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693331"/>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5" idx="1"/>
            <a:endCxn id="70" idx="5"/>
          </p:cNvCxnSpPr>
          <p:nvPr/>
        </p:nvCxnSpPr>
        <p:spPr>
          <a:xfrm flipH="1" flipV="1">
            <a:off x="7666580" y="3746580"/>
            <a:ext cx="2081447" cy="472143"/>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6" idx="3"/>
            <a:endCxn id="71" idx="7"/>
          </p:cNvCxnSpPr>
          <p:nvPr/>
        </p:nvCxnSpPr>
        <p:spPr>
          <a:xfrm flipH="1">
            <a:off x="7636179" y="3782854"/>
            <a:ext cx="2110307" cy="418047"/>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77" idx="1"/>
            <a:endCxn id="70" idx="4"/>
          </p:cNvCxnSpPr>
          <p:nvPr/>
        </p:nvCxnSpPr>
        <p:spPr>
          <a:xfrm flipH="1" flipV="1">
            <a:off x="7521654" y="3805070"/>
            <a:ext cx="2224833" cy="1235457"/>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76" idx="4"/>
            <a:endCxn id="73" idx="7"/>
          </p:cNvCxnSpPr>
          <p:nvPr/>
        </p:nvCxnSpPr>
        <p:spPr>
          <a:xfrm flipH="1">
            <a:off x="7673380" y="3841344"/>
            <a:ext cx="2214313" cy="1199079"/>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671389"/>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5" idx="1"/>
            <a:endCxn id="70" idx="5"/>
          </p:cNvCxnSpPr>
          <p:nvPr/>
        </p:nvCxnSpPr>
        <p:spPr>
          <a:xfrm flipH="1" flipV="1">
            <a:off x="7666580" y="3746580"/>
            <a:ext cx="2081447" cy="472143"/>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6" idx="3"/>
            <a:endCxn id="71" idx="7"/>
          </p:cNvCxnSpPr>
          <p:nvPr/>
        </p:nvCxnSpPr>
        <p:spPr>
          <a:xfrm flipH="1">
            <a:off x="7636179" y="3782854"/>
            <a:ext cx="2110307" cy="418047"/>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77" idx="1"/>
            <a:endCxn id="70" idx="4"/>
          </p:cNvCxnSpPr>
          <p:nvPr/>
        </p:nvCxnSpPr>
        <p:spPr>
          <a:xfrm flipH="1" flipV="1">
            <a:off x="7521654" y="3805070"/>
            <a:ext cx="2224833" cy="1235457"/>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76" idx="4"/>
            <a:endCxn id="73" idx="7"/>
          </p:cNvCxnSpPr>
          <p:nvPr/>
        </p:nvCxnSpPr>
        <p:spPr>
          <a:xfrm flipH="1">
            <a:off x="7673380" y="3841344"/>
            <a:ext cx="2214313" cy="1199079"/>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78" idx="1"/>
            <a:endCxn id="70" idx="4"/>
          </p:cNvCxnSpPr>
          <p:nvPr/>
        </p:nvCxnSpPr>
        <p:spPr>
          <a:xfrm flipH="1" flipV="1">
            <a:off x="7521654" y="3805070"/>
            <a:ext cx="2235352" cy="2080682"/>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76" idx="4"/>
            <a:endCxn id="72" idx="7"/>
          </p:cNvCxnSpPr>
          <p:nvPr/>
        </p:nvCxnSpPr>
        <p:spPr>
          <a:xfrm flipH="1">
            <a:off x="7662860" y="3841344"/>
            <a:ext cx="2224833" cy="2043797"/>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723302"/>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5" idx="1"/>
            <a:endCxn id="70" idx="5"/>
          </p:cNvCxnSpPr>
          <p:nvPr/>
        </p:nvCxnSpPr>
        <p:spPr>
          <a:xfrm flipH="1" flipV="1">
            <a:off x="7666580" y="3746580"/>
            <a:ext cx="2081447" cy="472143"/>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6" idx="3"/>
            <a:endCxn id="71" idx="7"/>
          </p:cNvCxnSpPr>
          <p:nvPr/>
        </p:nvCxnSpPr>
        <p:spPr>
          <a:xfrm flipH="1">
            <a:off x="7636179" y="3782854"/>
            <a:ext cx="2110307" cy="418047"/>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77" idx="1"/>
            <a:endCxn id="70" idx="4"/>
          </p:cNvCxnSpPr>
          <p:nvPr/>
        </p:nvCxnSpPr>
        <p:spPr>
          <a:xfrm flipH="1" flipV="1">
            <a:off x="7521654" y="3805070"/>
            <a:ext cx="2224833" cy="1235457"/>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76" idx="4"/>
            <a:endCxn id="73" idx="7"/>
          </p:cNvCxnSpPr>
          <p:nvPr/>
        </p:nvCxnSpPr>
        <p:spPr>
          <a:xfrm flipH="1">
            <a:off x="7673380" y="3841344"/>
            <a:ext cx="2214313" cy="1199079"/>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78" idx="1"/>
            <a:endCxn id="70" idx="4"/>
          </p:cNvCxnSpPr>
          <p:nvPr/>
        </p:nvCxnSpPr>
        <p:spPr>
          <a:xfrm flipH="1" flipV="1">
            <a:off x="7521654" y="3805070"/>
            <a:ext cx="2235352" cy="2080682"/>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76" idx="4"/>
            <a:endCxn id="72" idx="7"/>
          </p:cNvCxnSpPr>
          <p:nvPr/>
        </p:nvCxnSpPr>
        <p:spPr>
          <a:xfrm flipH="1">
            <a:off x="7662860" y="3841344"/>
            <a:ext cx="2224833" cy="2043797"/>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7" idx="2"/>
            <a:endCxn id="71" idx="5"/>
          </p:cNvCxnSpPr>
          <p:nvPr/>
        </p:nvCxnSpPr>
        <p:spPr>
          <a:xfrm flipH="1" flipV="1">
            <a:off x="7636179" y="4483314"/>
            <a:ext cx="2051818" cy="698673"/>
          </a:xfrm>
          <a:prstGeom prst="line">
            <a:avLst/>
          </a:prstGeom>
          <a:ln w="38100">
            <a:solidFill>
              <a:schemeClr val="accent3">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75" idx="4"/>
            <a:endCxn id="73" idx="7"/>
          </p:cNvCxnSpPr>
          <p:nvPr/>
        </p:nvCxnSpPr>
        <p:spPr>
          <a:xfrm flipH="1">
            <a:off x="7673380" y="4559626"/>
            <a:ext cx="2219573" cy="480797"/>
          </a:xfrm>
          <a:prstGeom prst="line">
            <a:avLst/>
          </a:prstGeom>
          <a:ln w="38100">
            <a:solidFill>
              <a:schemeClr val="accent3">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拆点构图</a:t>
            </a:r>
            <a:endParaRPr lang="zh-CN" altLang="en-US" dirty="0"/>
          </a:p>
        </p:txBody>
      </p:sp>
      <p:sp>
        <p:nvSpPr>
          <p:cNvPr id="4" name="椭圆 3"/>
          <p:cNvSpPr/>
          <p:nvPr/>
        </p:nvSpPr>
        <p:spPr>
          <a:xfrm>
            <a:off x="10638164" y="576747"/>
            <a:ext cx="399393" cy="3993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5" name="椭圆 4"/>
          <p:cNvSpPr/>
          <p:nvPr/>
        </p:nvSpPr>
        <p:spPr>
          <a:xfrm>
            <a:off x="10222984" y="1359687"/>
            <a:ext cx="409912"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1294170" y="135968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222984" y="2563914"/>
            <a:ext cx="399393" cy="400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95711" y="258005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连接符 10"/>
          <p:cNvCxnSpPr>
            <a:stCxn id="4" idx="3"/>
            <a:endCxn id="5" idx="0"/>
          </p:cNvCxnSpPr>
          <p:nvPr/>
        </p:nvCxnSpPr>
        <p:spPr>
          <a:xfrm flipH="1">
            <a:off x="10427940" y="917650"/>
            <a:ext cx="268714" cy="442037"/>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5"/>
            <a:endCxn id="6" idx="0"/>
          </p:cNvCxnSpPr>
          <p:nvPr/>
        </p:nvCxnSpPr>
        <p:spPr>
          <a:xfrm>
            <a:off x="10979067" y="917650"/>
            <a:ext cx="514800" cy="44203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 idx="4"/>
            <a:endCxn id="7" idx="0"/>
          </p:cNvCxnSpPr>
          <p:nvPr/>
        </p:nvCxnSpPr>
        <p:spPr>
          <a:xfrm flipH="1">
            <a:off x="10422681" y="1759080"/>
            <a:ext cx="5259" cy="804834"/>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2"/>
            <a:endCxn id="7" idx="6"/>
          </p:cNvCxnSpPr>
          <p:nvPr/>
        </p:nvCxnSpPr>
        <p:spPr>
          <a:xfrm flipH="1" flipV="1">
            <a:off x="10622377" y="2763968"/>
            <a:ext cx="673334" cy="15787"/>
          </a:xfrm>
          <a:prstGeom prst="line">
            <a:avLst/>
          </a:prstGeom>
          <a:ln w="3810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a:endCxn id="5" idx="6"/>
          </p:cNvCxnSpPr>
          <p:nvPr/>
        </p:nvCxnSpPr>
        <p:spPr>
          <a:xfrm flipH="1">
            <a:off x="10632896" y="1559383"/>
            <a:ext cx="66127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8" idx="1"/>
            <a:endCxn id="5" idx="5"/>
          </p:cNvCxnSpPr>
          <p:nvPr/>
        </p:nvCxnSpPr>
        <p:spPr>
          <a:xfrm flipH="1" flipV="1">
            <a:off x="10572866" y="1700590"/>
            <a:ext cx="781335" cy="93795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4"/>
            <a:endCxn id="8" idx="0"/>
          </p:cNvCxnSpPr>
          <p:nvPr/>
        </p:nvCxnSpPr>
        <p:spPr>
          <a:xfrm>
            <a:off x="11493867" y="1759079"/>
            <a:ext cx="1541" cy="820979"/>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nvPr>
        </p:nvSpPr>
        <p:spPr>
          <a:xfrm>
            <a:off x="609600" y="1196752"/>
            <a:ext cx="5030549" cy="5554016"/>
          </a:xfrm>
        </p:spPr>
        <p:txBody>
          <a:bodyPr/>
          <a:lstStyle/>
          <a:p>
            <a:r>
              <a:rPr lang="zh-CN" altLang="en-US" sz="3200" dirty="0" smtClean="0"/>
              <a:t>选源点</a:t>
            </a:r>
            <a:r>
              <a:rPr lang="en-US" altLang="zh-CN" sz="3200" dirty="0" smtClean="0"/>
              <a:t>0</a:t>
            </a:r>
            <a:r>
              <a:rPr lang="zh-CN" altLang="en-US" sz="3200" dirty="0" smtClean="0"/>
              <a:t>，枚举</a:t>
            </a:r>
            <a:r>
              <a:rPr lang="zh-CN" altLang="en-US" sz="3200" dirty="0"/>
              <a:t>汇点拆点</a:t>
            </a:r>
            <a:r>
              <a:rPr lang="zh-CN" altLang="en-US" sz="3200" dirty="0" smtClean="0"/>
              <a:t>构图</a:t>
            </a:r>
            <a:endParaRPr lang="en-US" altLang="zh-CN" sz="3200" dirty="0" smtClean="0"/>
          </a:p>
          <a:p>
            <a:pPr marL="342900" lvl="1" indent="-342900">
              <a:buSzPct val="75000"/>
              <a:buFont typeface="Wingdings" panose="05000000000000000000" pitchFamily="2" charset="2"/>
              <a:buChar char="n"/>
            </a:pPr>
            <a:r>
              <a:rPr lang="zh-CN" altLang="en-US" sz="2800" dirty="0"/>
              <a:t>例</a:t>
            </a:r>
            <a:r>
              <a:rPr lang="zh-CN" altLang="en-US" sz="2800" dirty="0" smtClean="0"/>
              <a:t>选</a:t>
            </a:r>
            <a:r>
              <a:rPr lang="en-US" altLang="zh-CN" sz="2800" dirty="0"/>
              <a:t>4</a:t>
            </a:r>
            <a:r>
              <a:rPr lang="zh-CN" altLang="en-US" sz="2800" dirty="0"/>
              <a:t>号点为汇点构图</a:t>
            </a:r>
            <a:endParaRPr lang="en-US" altLang="zh-CN" sz="2800" dirty="0"/>
          </a:p>
          <a:p>
            <a:pPr lvl="1"/>
            <a:r>
              <a:rPr lang="zh-CN" altLang="en-US" sz="2800" dirty="0"/>
              <a:t>蓝点为出点、红点为入点</a:t>
            </a:r>
            <a:endParaRPr lang="zh-CN" altLang="en-US" sz="2800" dirty="0"/>
          </a:p>
          <a:p>
            <a:pPr lvl="1"/>
            <a:r>
              <a:rPr lang="zh-CN" altLang="en-US" sz="2800" dirty="0"/>
              <a:t>入点向各自的出点连边，除源点、汇点各自连边容量为</a:t>
            </a:r>
            <a:r>
              <a:rPr lang="en-US" altLang="zh-CN" sz="2800" dirty="0"/>
              <a:t>INF</a:t>
            </a:r>
            <a:r>
              <a:rPr lang="zh-CN" altLang="en-US" sz="2800" dirty="0"/>
              <a:t>外，其他边容量为</a:t>
            </a:r>
            <a:r>
              <a:rPr lang="en-US" altLang="zh-CN" sz="2800" dirty="0"/>
              <a:t>1</a:t>
            </a:r>
            <a:endParaRPr lang="en-US" altLang="zh-CN" sz="2800" dirty="0"/>
          </a:p>
          <a:p>
            <a:pPr lvl="1"/>
            <a:r>
              <a:rPr lang="zh-CN" altLang="en-US" sz="2800" dirty="0" smtClean="0"/>
              <a:t>对于</a:t>
            </a:r>
            <a:r>
              <a:rPr lang="zh-CN" altLang="en-US" sz="2800" dirty="0"/>
              <a:t>原无向边</a:t>
            </a:r>
            <a:r>
              <a:rPr lang="en-US" altLang="zh-CN" sz="2800" dirty="0"/>
              <a:t>(</a:t>
            </a:r>
            <a:r>
              <a:rPr lang="en-US" altLang="zh-CN" sz="2800" dirty="0" err="1"/>
              <a:t>u,v</a:t>
            </a:r>
            <a:r>
              <a:rPr lang="en-US" altLang="zh-CN" sz="2800" dirty="0"/>
              <a:t>)</a:t>
            </a:r>
            <a:r>
              <a:rPr lang="zh-CN" altLang="en-US" sz="2800" dirty="0"/>
              <a:t>，出点</a:t>
            </a:r>
            <a:r>
              <a:rPr lang="en-US" altLang="zh-CN" sz="2800" dirty="0"/>
              <a:t>u</a:t>
            </a:r>
            <a:r>
              <a:rPr lang="zh-CN" altLang="en-US" sz="2800" dirty="0"/>
              <a:t>向入点</a:t>
            </a:r>
            <a:r>
              <a:rPr lang="en-US" altLang="zh-CN" sz="2800" dirty="0"/>
              <a:t>v</a:t>
            </a:r>
            <a:r>
              <a:rPr lang="zh-CN" altLang="en-US" sz="2800" dirty="0"/>
              <a:t>连边；出点</a:t>
            </a:r>
            <a:r>
              <a:rPr lang="en-US" altLang="zh-CN" sz="2800" dirty="0"/>
              <a:t>v</a:t>
            </a:r>
            <a:r>
              <a:rPr lang="zh-CN" altLang="en-US" sz="2800" dirty="0"/>
              <a:t>向入点</a:t>
            </a:r>
            <a:r>
              <a:rPr lang="en-US" altLang="zh-CN" sz="2800" dirty="0"/>
              <a:t>u</a:t>
            </a:r>
            <a:r>
              <a:rPr lang="zh-CN" altLang="en-US" sz="2800" dirty="0"/>
              <a:t>连边，容量为</a:t>
            </a:r>
            <a:r>
              <a:rPr lang="en-US" altLang="zh-CN" sz="2800" dirty="0" smtClean="0"/>
              <a:t>INF</a:t>
            </a:r>
            <a:endParaRPr lang="zh-CN" altLang="en-US" sz="2800" dirty="0"/>
          </a:p>
        </p:txBody>
      </p:sp>
      <p:sp>
        <p:nvSpPr>
          <p:cNvPr id="62" name="椭圆 61"/>
          <p:cNvSpPr/>
          <p:nvPr/>
        </p:nvSpPr>
        <p:spPr>
          <a:xfrm>
            <a:off x="7295275" y="2671095"/>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S</a:t>
            </a:r>
            <a:endParaRPr lang="zh-CN" altLang="en-US" dirty="0">
              <a:solidFill>
                <a:srgbClr val="FFFF00"/>
              </a:solidFill>
            </a:endParaRPr>
          </a:p>
        </p:txBody>
      </p:sp>
      <p:sp>
        <p:nvSpPr>
          <p:cNvPr id="70" name="椭圆 69"/>
          <p:cNvSpPr/>
          <p:nvPr/>
        </p:nvSpPr>
        <p:spPr>
          <a:xfrm>
            <a:off x="7316698" y="3405677"/>
            <a:ext cx="409912"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1" name="椭圆 70"/>
          <p:cNvSpPr/>
          <p:nvPr/>
        </p:nvSpPr>
        <p:spPr>
          <a:xfrm>
            <a:off x="7295276" y="4142411"/>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2" name="椭圆 71"/>
          <p:cNvSpPr/>
          <p:nvPr/>
        </p:nvSpPr>
        <p:spPr>
          <a:xfrm>
            <a:off x="7321957" y="5826547"/>
            <a:ext cx="399393" cy="400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T</a:t>
            </a:r>
            <a:endParaRPr lang="zh-CN" altLang="en-US" dirty="0">
              <a:solidFill>
                <a:srgbClr val="FFFF00"/>
              </a:solidFill>
            </a:endParaRPr>
          </a:p>
        </p:txBody>
      </p:sp>
      <p:sp>
        <p:nvSpPr>
          <p:cNvPr id="73" name="椭圆 72"/>
          <p:cNvSpPr/>
          <p:nvPr/>
        </p:nvSpPr>
        <p:spPr>
          <a:xfrm>
            <a:off x="7332477" y="4981933"/>
            <a:ext cx="399393" cy="3993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4" name="椭圆 73"/>
          <p:cNvSpPr/>
          <p:nvPr/>
        </p:nvSpPr>
        <p:spPr>
          <a:xfrm>
            <a:off x="9698515" y="2699999"/>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5" name="椭圆 74"/>
          <p:cNvSpPr/>
          <p:nvPr/>
        </p:nvSpPr>
        <p:spPr>
          <a:xfrm>
            <a:off x="9687997" y="4160233"/>
            <a:ext cx="409912"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9687996" y="3441951"/>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7" name="椭圆 76"/>
          <p:cNvSpPr/>
          <p:nvPr/>
        </p:nvSpPr>
        <p:spPr>
          <a:xfrm>
            <a:off x="9687997" y="4981933"/>
            <a:ext cx="399393" cy="4001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8" name="椭圆 77"/>
          <p:cNvSpPr/>
          <p:nvPr/>
        </p:nvSpPr>
        <p:spPr>
          <a:xfrm>
            <a:off x="9698516" y="5827262"/>
            <a:ext cx="399393" cy="3993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4</a:t>
            </a:r>
            <a:endParaRPr lang="zh-CN" altLang="en-US" dirty="0">
              <a:solidFill>
                <a:srgbClr val="FFFF00"/>
              </a:solidFill>
            </a:endParaRPr>
          </a:p>
        </p:txBody>
      </p:sp>
      <p:sp>
        <p:nvSpPr>
          <p:cNvPr id="79" name="文本框 78"/>
          <p:cNvSpPr txBox="1"/>
          <p:nvPr/>
        </p:nvSpPr>
        <p:spPr>
          <a:xfrm>
            <a:off x="8647825" y="3262044"/>
            <a:ext cx="297105" cy="369332"/>
          </a:xfrm>
          <a:prstGeom prst="rect">
            <a:avLst/>
          </a:prstGeom>
          <a:noFill/>
        </p:spPr>
        <p:txBody>
          <a:bodyPr wrap="square" rtlCol="0">
            <a:spAutoFit/>
          </a:bodyPr>
          <a:lstStyle/>
          <a:p>
            <a:r>
              <a:rPr lang="en-US" altLang="zh-CN" dirty="0" smtClean="0"/>
              <a:t>1</a:t>
            </a:r>
            <a:endParaRPr lang="zh-CN" altLang="en-US" dirty="0"/>
          </a:p>
        </p:txBody>
      </p:sp>
      <p:sp>
        <p:nvSpPr>
          <p:cNvPr id="81" name="文本框 80"/>
          <p:cNvSpPr txBox="1"/>
          <p:nvPr/>
        </p:nvSpPr>
        <p:spPr>
          <a:xfrm>
            <a:off x="8524548" y="2418868"/>
            <a:ext cx="543662" cy="369332"/>
          </a:xfrm>
          <a:prstGeom prst="rect">
            <a:avLst/>
          </a:prstGeom>
          <a:noFill/>
        </p:spPr>
        <p:txBody>
          <a:bodyPr wrap="square" rtlCol="0">
            <a:spAutoFit/>
          </a:bodyPr>
          <a:lstStyle/>
          <a:p>
            <a:r>
              <a:rPr lang="en-US" altLang="zh-CN" dirty="0" smtClean="0"/>
              <a:t>INF</a:t>
            </a:r>
            <a:endParaRPr lang="zh-CN" altLang="en-US" dirty="0"/>
          </a:p>
        </p:txBody>
      </p:sp>
      <p:sp>
        <p:nvSpPr>
          <p:cNvPr id="82" name="文本框 81"/>
          <p:cNvSpPr txBox="1"/>
          <p:nvPr/>
        </p:nvSpPr>
        <p:spPr>
          <a:xfrm>
            <a:off x="8524548" y="5715505"/>
            <a:ext cx="543662" cy="369332"/>
          </a:xfrm>
          <a:prstGeom prst="rect">
            <a:avLst/>
          </a:prstGeom>
          <a:noFill/>
        </p:spPr>
        <p:txBody>
          <a:bodyPr wrap="square" rtlCol="0">
            <a:spAutoFit/>
          </a:bodyPr>
          <a:lstStyle/>
          <a:p>
            <a:r>
              <a:rPr lang="en-US" altLang="zh-CN" dirty="0" smtClean="0"/>
              <a:t>INF</a:t>
            </a:r>
            <a:endParaRPr lang="zh-CN" altLang="en-US" dirty="0"/>
          </a:p>
        </p:txBody>
      </p:sp>
      <p:cxnSp>
        <p:nvCxnSpPr>
          <p:cNvPr id="83" name="直接连接符 82"/>
          <p:cNvCxnSpPr>
            <a:stCxn id="62" idx="6"/>
            <a:endCxn id="74" idx="2"/>
          </p:cNvCxnSpPr>
          <p:nvPr/>
        </p:nvCxnSpPr>
        <p:spPr>
          <a:xfrm>
            <a:off x="7694668" y="2870792"/>
            <a:ext cx="2003847" cy="289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0" idx="6"/>
            <a:endCxn id="76" idx="2"/>
          </p:cNvCxnSpPr>
          <p:nvPr/>
        </p:nvCxnSpPr>
        <p:spPr>
          <a:xfrm>
            <a:off x="7726610" y="3605374"/>
            <a:ext cx="1961386" cy="3627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71" idx="6"/>
            <a:endCxn id="75" idx="2"/>
          </p:cNvCxnSpPr>
          <p:nvPr/>
        </p:nvCxnSpPr>
        <p:spPr>
          <a:xfrm>
            <a:off x="7694669" y="4342108"/>
            <a:ext cx="1993328" cy="17822"/>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3" idx="6"/>
            <a:endCxn id="77" idx="2"/>
          </p:cNvCxnSpPr>
          <p:nvPr/>
        </p:nvCxnSpPr>
        <p:spPr>
          <a:xfrm>
            <a:off x="7731870" y="5181630"/>
            <a:ext cx="1956127" cy="357"/>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2" idx="6"/>
            <a:endCxn id="78" idx="2"/>
          </p:cNvCxnSpPr>
          <p:nvPr/>
        </p:nvCxnSpPr>
        <p:spPr>
          <a:xfrm>
            <a:off x="7721350" y="6026601"/>
            <a:ext cx="1977166" cy="358"/>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8647826" y="3957388"/>
            <a:ext cx="297105" cy="369332"/>
          </a:xfrm>
          <a:prstGeom prst="rect">
            <a:avLst/>
          </a:prstGeom>
          <a:noFill/>
        </p:spPr>
        <p:txBody>
          <a:bodyPr wrap="square" rtlCol="0">
            <a:spAutoFit/>
          </a:bodyPr>
          <a:lstStyle/>
          <a:p>
            <a:r>
              <a:rPr lang="en-US" altLang="zh-CN" dirty="0" smtClean="0"/>
              <a:t>1</a:t>
            </a:r>
            <a:endParaRPr lang="zh-CN" altLang="en-US" dirty="0"/>
          </a:p>
        </p:txBody>
      </p:sp>
      <p:sp>
        <p:nvSpPr>
          <p:cNvPr id="89" name="文本框 88"/>
          <p:cNvSpPr txBox="1"/>
          <p:nvPr/>
        </p:nvSpPr>
        <p:spPr>
          <a:xfrm>
            <a:off x="8616923" y="4779088"/>
            <a:ext cx="297105" cy="369332"/>
          </a:xfrm>
          <a:prstGeom prst="rect">
            <a:avLst/>
          </a:prstGeom>
          <a:noFill/>
        </p:spPr>
        <p:txBody>
          <a:bodyPr wrap="square" rtlCol="0">
            <a:spAutoFit/>
          </a:bodyPr>
          <a:lstStyle/>
          <a:p>
            <a:r>
              <a:rPr lang="en-US" altLang="zh-CN" dirty="0" smtClean="0"/>
              <a:t>1</a:t>
            </a:r>
            <a:endParaRPr lang="zh-CN" altLang="en-US" dirty="0"/>
          </a:p>
        </p:txBody>
      </p:sp>
      <p:cxnSp>
        <p:nvCxnSpPr>
          <p:cNvPr id="91" name="直接连接符 90"/>
          <p:cNvCxnSpPr>
            <a:stCxn id="76" idx="1"/>
            <a:endCxn id="62" idx="5"/>
          </p:cNvCxnSpPr>
          <p:nvPr/>
        </p:nvCxnSpPr>
        <p:spPr>
          <a:xfrm flipH="1" flipV="1">
            <a:off x="7636178" y="3011998"/>
            <a:ext cx="2110308" cy="488443"/>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4" idx="3"/>
            <a:endCxn id="70" idx="7"/>
          </p:cNvCxnSpPr>
          <p:nvPr/>
        </p:nvCxnSpPr>
        <p:spPr>
          <a:xfrm flipH="1">
            <a:off x="7666580" y="3040902"/>
            <a:ext cx="2090425" cy="423265"/>
          </a:xfrm>
          <a:prstGeom prst="line">
            <a:avLst/>
          </a:prstGeom>
          <a:ln w="38100">
            <a:solidFill>
              <a:schemeClr val="accent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75" idx="2"/>
            <a:endCxn id="62" idx="5"/>
          </p:cNvCxnSpPr>
          <p:nvPr/>
        </p:nvCxnSpPr>
        <p:spPr>
          <a:xfrm flipH="1" flipV="1">
            <a:off x="7636178" y="3011998"/>
            <a:ext cx="2051819" cy="1347932"/>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74" idx="4"/>
            <a:endCxn id="71" idx="7"/>
          </p:cNvCxnSpPr>
          <p:nvPr/>
        </p:nvCxnSpPr>
        <p:spPr>
          <a:xfrm flipH="1">
            <a:off x="7636179" y="3099392"/>
            <a:ext cx="2262033" cy="1101509"/>
          </a:xfrm>
          <a:prstGeom prst="line">
            <a:avLst/>
          </a:prstGeom>
          <a:ln w="3810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5" idx="1"/>
            <a:endCxn id="70" idx="5"/>
          </p:cNvCxnSpPr>
          <p:nvPr/>
        </p:nvCxnSpPr>
        <p:spPr>
          <a:xfrm flipH="1" flipV="1">
            <a:off x="7666580" y="3746580"/>
            <a:ext cx="2081447" cy="472143"/>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6" idx="3"/>
            <a:endCxn id="71" idx="7"/>
          </p:cNvCxnSpPr>
          <p:nvPr/>
        </p:nvCxnSpPr>
        <p:spPr>
          <a:xfrm flipH="1">
            <a:off x="7636179" y="3782854"/>
            <a:ext cx="2110307" cy="418047"/>
          </a:xfrm>
          <a:prstGeom prst="line">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77" idx="1"/>
            <a:endCxn id="70" idx="4"/>
          </p:cNvCxnSpPr>
          <p:nvPr/>
        </p:nvCxnSpPr>
        <p:spPr>
          <a:xfrm flipH="1" flipV="1">
            <a:off x="7521654" y="3805070"/>
            <a:ext cx="2224833" cy="1235457"/>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76" idx="4"/>
            <a:endCxn id="73" idx="7"/>
          </p:cNvCxnSpPr>
          <p:nvPr/>
        </p:nvCxnSpPr>
        <p:spPr>
          <a:xfrm flipH="1">
            <a:off x="7673380" y="3841344"/>
            <a:ext cx="2214313" cy="1199079"/>
          </a:xfrm>
          <a:prstGeom prst="line">
            <a:avLst/>
          </a:prstGeom>
          <a:ln w="38100">
            <a:solidFill>
              <a:schemeClr val="accent6">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78" idx="1"/>
            <a:endCxn id="70" idx="4"/>
          </p:cNvCxnSpPr>
          <p:nvPr/>
        </p:nvCxnSpPr>
        <p:spPr>
          <a:xfrm flipH="1" flipV="1">
            <a:off x="7521654" y="3805070"/>
            <a:ext cx="2235352" cy="2080682"/>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76" idx="4"/>
            <a:endCxn id="72" idx="7"/>
          </p:cNvCxnSpPr>
          <p:nvPr/>
        </p:nvCxnSpPr>
        <p:spPr>
          <a:xfrm flipH="1">
            <a:off x="7662860" y="3841344"/>
            <a:ext cx="2224833" cy="2043797"/>
          </a:xfrm>
          <a:prstGeom prst="line">
            <a:avLst/>
          </a:prstGeom>
          <a:ln w="38100">
            <a:solidFill>
              <a:schemeClr val="accent2">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7" idx="2"/>
            <a:endCxn id="71" idx="5"/>
          </p:cNvCxnSpPr>
          <p:nvPr/>
        </p:nvCxnSpPr>
        <p:spPr>
          <a:xfrm flipH="1" flipV="1">
            <a:off x="7636179" y="4483314"/>
            <a:ext cx="2051818" cy="698673"/>
          </a:xfrm>
          <a:prstGeom prst="line">
            <a:avLst/>
          </a:prstGeom>
          <a:ln w="38100">
            <a:solidFill>
              <a:schemeClr val="accent3">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75" idx="4"/>
            <a:endCxn id="73" idx="7"/>
          </p:cNvCxnSpPr>
          <p:nvPr/>
        </p:nvCxnSpPr>
        <p:spPr>
          <a:xfrm flipH="1">
            <a:off x="7673380" y="4559626"/>
            <a:ext cx="2219573" cy="480797"/>
          </a:xfrm>
          <a:prstGeom prst="line">
            <a:avLst/>
          </a:prstGeom>
          <a:ln w="38100">
            <a:solidFill>
              <a:schemeClr val="accent3">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78" idx="2"/>
            <a:endCxn id="73" idx="5"/>
          </p:cNvCxnSpPr>
          <p:nvPr/>
        </p:nvCxnSpPr>
        <p:spPr>
          <a:xfrm flipH="1" flipV="1">
            <a:off x="7673380" y="5322836"/>
            <a:ext cx="2025136" cy="704123"/>
          </a:xfrm>
          <a:prstGeom prst="line">
            <a:avLst/>
          </a:prstGeom>
          <a:ln w="38100">
            <a:solidFill>
              <a:schemeClr val="accent4">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77" idx="3"/>
            <a:endCxn id="72" idx="7"/>
          </p:cNvCxnSpPr>
          <p:nvPr/>
        </p:nvCxnSpPr>
        <p:spPr>
          <a:xfrm flipH="1">
            <a:off x="7662860" y="5323447"/>
            <a:ext cx="2083627" cy="561694"/>
          </a:xfrm>
          <a:prstGeom prst="line">
            <a:avLst/>
          </a:prstGeom>
          <a:ln w="38100">
            <a:solidFill>
              <a:schemeClr val="accent4">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609600" y="1196751"/>
            <a:ext cx="10972800" cy="5235579"/>
          </a:xfrm>
        </p:spPr>
        <p:txBody>
          <a:bodyPr/>
          <a:lstStyle/>
          <a:p>
            <a:r>
              <a:rPr lang="zh-CN" altLang="en-US" sz="2800" dirty="0"/>
              <a:t>拆点是一种图论建模思想，常用于网络流，用来处理点权或者点的流量限制的问题，也常用于分层</a:t>
            </a:r>
            <a:r>
              <a:rPr lang="zh-CN" altLang="en-US" sz="2800" dirty="0" smtClean="0"/>
              <a:t>图</a:t>
            </a:r>
            <a:endParaRPr lang="zh-CN" altLang="en-US" sz="2800" dirty="0"/>
          </a:p>
          <a:p>
            <a:pPr lvl="1"/>
            <a:r>
              <a:rPr lang="zh-CN" altLang="en-US" sz="2400" dirty="0"/>
              <a:t>什么是拆点？拆点就是将一个点拆成入点和出点两个点，并在两个点之间建一条边</a:t>
            </a:r>
            <a:r>
              <a:rPr lang="zh-CN" altLang="en-US" sz="2400" dirty="0" smtClean="0"/>
              <a:t>。</a:t>
            </a:r>
            <a:endParaRPr lang="zh-CN" altLang="en-US" sz="2400" dirty="0"/>
          </a:p>
          <a:p>
            <a:pPr lvl="1"/>
            <a:r>
              <a:rPr lang="zh-CN" altLang="en-US" sz="2400" dirty="0"/>
              <a:t>为什么要拆点？拆点是为了实现对点的限制</a:t>
            </a:r>
            <a:r>
              <a:rPr lang="zh-CN" altLang="en-US" sz="2400" dirty="0" smtClean="0"/>
              <a:t>。</a:t>
            </a:r>
            <a:endParaRPr lang="zh-CN" altLang="en-US" sz="2400" dirty="0"/>
          </a:p>
          <a:p>
            <a:pPr lvl="1"/>
            <a:r>
              <a:rPr lang="zh-CN" altLang="en-US" sz="2400" dirty="0"/>
              <a:t>什么时候需要拆点？当题目中明确说明对点有限制或在实际应用中对点有限制时，我们就需要拆点。例如我们要保证经过某点中转的流量不能大于</a:t>
            </a:r>
            <a:r>
              <a:rPr lang="en-US" altLang="zh-CN" sz="2400" dirty="0"/>
              <a:t>5</a:t>
            </a:r>
            <a:r>
              <a:rPr lang="zh-CN" altLang="en-US" sz="2400" dirty="0"/>
              <a:t>（对点有流量限制），那么我们就需要将该点拆成入点和出点，并在两点间建一条容量为</a:t>
            </a:r>
            <a:r>
              <a:rPr lang="en-US" altLang="zh-CN" sz="2400" dirty="0"/>
              <a:t>5</a:t>
            </a:r>
            <a:r>
              <a:rPr lang="zh-CN" altLang="en-US" sz="2400" dirty="0"/>
              <a:t>的边，就实现了对点的限制</a:t>
            </a:r>
            <a:r>
              <a:rPr lang="zh-CN" altLang="en-US" sz="2400" dirty="0" smtClean="0"/>
              <a:t>。</a:t>
            </a:r>
            <a:endParaRPr lang="zh-CN" altLang="en-US" sz="2400" dirty="0"/>
          </a:p>
          <a:p>
            <a:r>
              <a:rPr lang="zh-CN" altLang="en-US" sz="2800" dirty="0" smtClean="0"/>
              <a:t>总结：</a:t>
            </a:r>
            <a:endParaRPr lang="en-US" altLang="zh-CN" sz="2800" dirty="0" smtClean="0"/>
          </a:p>
          <a:p>
            <a:pPr lvl="1"/>
            <a:r>
              <a:rPr lang="zh-CN" altLang="en-US" sz="2400" dirty="0" smtClean="0"/>
              <a:t>如果</a:t>
            </a:r>
            <a:r>
              <a:rPr lang="zh-CN" altLang="en-US" sz="2400" dirty="0"/>
              <a:t>是对边有限制，就通过流量或流网络来实现；如果是对点有限制，就通过拆点来实现。</a:t>
            </a:r>
            <a:endParaRPr lang="zh-CN" altLang="en-US"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2727. [USACO Open07]</a:t>
            </a:r>
            <a:r>
              <a:rPr lang="zh-CN" altLang="en-US" dirty="0"/>
              <a:t>牛的进餐 </a:t>
            </a:r>
            <a:endParaRPr lang="zh-CN" altLang="en-US" dirty="0"/>
          </a:p>
        </p:txBody>
      </p:sp>
      <p:sp>
        <p:nvSpPr>
          <p:cNvPr id="5" name="文本占位符 4"/>
          <p:cNvSpPr>
            <a:spLocks noGrp="1"/>
          </p:cNvSpPr>
          <p:nvPr>
            <p:ph type="body" idx="1"/>
          </p:nvPr>
        </p:nvSpPr>
        <p:spPr/>
        <p:txBody>
          <a:bodyPr/>
          <a:lstStyle/>
          <a:p>
            <a:r>
              <a:rPr lang="zh-CN" altLang="en-US" dirty="0" smtClean="0"/>
              <a:t>拆点求最在流</a:t>
            </a:r>
            <a:endParaRPr lang="zh-CN" altLang="en-US" dirty="0"/>
          </a:p>
        </p:txBody>
      </p:sp>
    </p:spTree>
  </p:cSld>
  <p:clrMapOvr>
    <a:masterClrMapping/>
  </p:clrMapOvr>
</p:sld>
</file>

<file path=ppt/theme/theme1.xml><?xml version="1.0" encoding="utf-8"?>
<a:theme xmlns:a="http://schemas.openxmlformats.org/drawingml/2006/main" name="竞赛课件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竞赛幻灯片模板</Template>
  <TotalTime>0</TotalTime>
  <Words>17949</Words>
  <Application>WPS 演示</Application>
  <PresentationFormat>宽屏</PresentationFormat>
  <Paragraphs>4099</Paragraphs>
  <Slides>116</Slides>
  <Notes>42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116</vt:i4>
      </vt:variant>
    </vt:vector>
  </HeadingPairs>
  <TitlesOfParts>
    <vt:vector size="132" baseType="lpstr">
      <vt:lpstr>Arial</vt:lpstr>
      <vt:lpstr>宋体</vt:lpstr>
      <vt:lpstr>Wingdings</vt:lpstr>
      <vt:lpstr>微软雅黑</vt:lpstr>
      <vt:lpstr>隶书</vt:lpstr>
      <vt:lpstr>华文新魏</vt:lpstr>
      <vt:lpstr>Times New Roman</vt:lpstr>
      <vt:lpstr>华文楷体</vt:lpstr>
      <vt:lpstr>Consolas</vt:lpstr>
      <vt:lpstr>Arial Unicode MS</vt:lpstr>
      <vt:lpstr>Franklin Gothic Book</vt:lpstr>
      <vt:lpstr>黑体</vt:lpstr>
      <vt:lpstr>Calibri</vt:lpstr>
      <vt:lpstr>Cambria Math</vt:lpstr>
      <vt:lpstr>Cambria</vt:lpstr>
      <vt:lpstr>竞赛课件模板</vt:lpstr>
      <vt:lpstr>网络流</vt:lpstr>
      <vt:lpstr>网络流相关概念</vt:lpstr>
      <vt:lpstr>网络流相关概念</vt:lpstr>
      <vt:lpstr>小结：三个基本的性质</vt:lpstr>
      <vt:lpstr>阻塞流算法</vt:lpstr>
      <vt:lpstr>阻塞流</vt:lpstr>
      <vt:lpstr>阻塞流</vt:lpstr>
      <vt:lpstr>阻塞流</vt:lpstr>
      <vt:lpstr>阻塞流</vt:lpstr>
      <vt:lpstr>阻塞流</vt:lpstr>
      <vt:lpstr>阻塞流</vt:lpstr>
      <vt:lpstr>阻塞流</vt:lpstr>
      <vt:lpstr>阻塞流</vt:lpstr>
      <vt:lpstr>阻塞流算法分析</vt:lpstr>
      <vt:lpstr>阻塞流算法</vt:lpstr>
      <vt:lpstr>阻塞流算法</vt:lpstr>
      <vt:lpstr>阻塞流算法分析</vt:lpstr>
      <vt:lpstr>阻塞流算法分析</vt:lpstr>
      <vt:lpstr>阻塞流算法分析</vt:lpstr>
      <vt:lpstr>阻塞流算法分析</vt:lpstr>
      <vt:lpstr>阻塞流算法分析</vt:lpstr>
      <vt:lpstr>阻塞流算法分析</vt:lpstr>
      <vt:lpstr>阻塞流算法分析</vt:lpstr>
      <vt:lpstr>阻塞流算法分析</vt:lpstr>
      <vt:lpstr>阻塞流算法分析</vt:lpstr>
      <vt:lpstr>阻塞流算法分析</vt:lpstr>
      <vt:lpstr>小结</vt:lpstr>
      <vt:lpstr>增广路算法 </vt:lpstr>
      <vt:lpstr>增广路算法</vt:lpstr>
      <vt:lpstr>Ford-Fulkerson算法</vt:lpstr>
      <vt:lpstr>最大流</vt:lpstr>
      <vt:lpstr>最大流</vt:lpstr>
      <vt:lpstr>最大流</vt:lpstr>
      <vt:lpstr>最大流</vt:lpstr>
      <vt:lpstr>最大流</vt:lpstr>
      <vt:lpstr>最大流</vt:lpstr>
      <vt:lpstr>最大流</vt:lpstr>
      <vt:lpstr>最大流</vt:lpstr>
      <vt:lpstr>最大流</vt:lpstr>
      <vt:lpstr>最大流</vt:lpstr>
      <vt:lpstr>最大流</vt:lpstr>
      <vt:lpstr>Ford-Fulkerson算法</vt:lpstr>
      <vt:lpstr>Ford-Fulkerson算法</vt:lpstr>
      <vt:lpstr>Ford-Fulkerson算法——时间复杂度</vt:lpstr>
      <vt:lpstr>Edmond-Karp算法</vt:lpstr>
      <vt:lpstr>Edmond-Karp算法</vt:lpstr>
      <vt:lpstr>Edmond-Karp算法_找增广路</vt:lpstr>
      <vt:lpstr>Edmond-Karp算法</vt:lpstr>
      <vt:lpstr>Edmond-Karp算法</vt:lpstr>
      <vt:lpstr>Dinic算法</vt:lpstr>
      <vt:lpstr>Dinic算法</vt:lpstr>
      <vt:lpstr>分层图（Level Graph）</vt:lpstr>
      <vt:lpstr>创建分层图</vt:lpstr>
      <vt:lpstr>分层图上多路增广寻找阻塞流</vt:lpstr>
      <vt:lpstr>分层图上多路增广寻找阻塞流</vt:lpstr>
      <vt:lpstr>分层图上多路增广寻找阻塞流</vt:lpstr>
      <vt:lpstr>分层图上多路增广寻找阻塞流</vt:lpstr>
      <vt:lpstr>第二轮</vt:lpstr>
      <vt:lpstr>第二轮</vt:lpstr>
      <vt:lpstr>第二轮</vt:lpstr>
      <vt:lpstr>第二轮</vt:lpstr>
      <vt:lpstr>第二轮</vt:lpstr>
      <vt:lpstr>第二轮</vt:lpstr>
      <vt:lpstr>第二轮</vt:lpstr>
      <vt:lpstr>第二轮</vt:lpstr>
      <vt:lpstr>在分层图中找阻塞流</vt:lpstr>
      <vt:lpstr>算法优化</vt:lpstr>
      <vt:lpstr>优化的实现</vt:lpstr>
      <vt:lpstr>在分层图中找阻塞流</vt:lpstr>
      <vt:lpstr>在分层图中找阻塞流</vt:lpstr>
      <vt:lpstr>11. 运输问题1</vt:lpstr>
      <vt:lpstr>【问题描述】</vt:lpstr>
      <vt:lpstr>【输入输出格式】</vt:lpstr>
      <vt:lpstr>【输入输出样例】</vt:lpstr>
      <vt:lpstr>算法分析_最大流模板问题</vt:lpstr>
      <vt:lpstr>最小割问题</vt:lpstr>
      <vt:lpstr>割&amp;割集</vt:lpstr>
      <vt:lpstr>容量网络最大流-最小割问题</vt:lpstr>
      <vt:lpstr>求解最小割</vt:lpstr>
      <vt:lpstr>求解最小割</vt:lpstr>
      <vt:lpstr>最大流算法求无向图最小割</vt:lpstr>
      <vt:lpstr>割边与边割集</vt:lpstr>
      <vt:lpstr>求最小边割集大小极其集合</vt:lpstr>
      <vt:lpstr>割点与点割集</vt:lpstr>
      <vt:lpstr>拆点法求最小点割集大小</vt:lpstr>
      <vt:lpstr>3636. [POJ 1966]有线电视网络</vt:lpstr>
      <vt:lpstr>【题目描述】</vt:lpstr>
      <vt:lpstr>【输入输出格式】</vt:lpstr>
      <vt:lpstr>【样例输入输出】</vt:lpstr>
      <vt:lpstr>拆点构图</vt:lpstr>
      <vt:lpstr>拆点构图</vt:lpstr>
      <vt:lpstr>拆点构图</vt:lpstr>
      <vt:lpstr>拆点构图</vt:lpstr>
      <vt:lpstr>拆点构图</vt:lpstr>
      <vt:lpstr>拆点构图</vt:lpstr>
      <vt:lpstr>拆点构图</vt:lpstr>
      <vt:lpstr>拆点构图</vt:lpstr>
      <vt:lpstr>小结</vt:lpstr>
      <vt:lpstr>2727. [USACO Open07]牛的进餐 </vt:lpstr>
      <vt:lpstr>【题目描述】 </vt:lpstr>
      <vt:lpstr>【输入输出格式】</vt:lpstr>
      <vt:lpstr>【样例输入输出】</vt:lpstr>
      <vt:lpstr>算法分析</vt:lpstr>
      <vt:lpstr>14. [网络流24题] 搭配飞行员</vt:lpstr>
      <vt:lpstr>最大匹配的最大流算法－构造网络G’</vt:lpstr>
      <vt:lpstr>最大流算法</vt:lpstr>
      <vt:lpstr>运输问题4 </vt:lpstr>
      <vt:lpstr>【问题描述】</vt:lpstr>
      <vt:lpstr>【输入输出格式】</vt:lpstr>
      <vt:lpstr>PowerPoint 演示文稿</vt:lpstr>
      <vt:lpstr>最小费用最大流</vt:lpstr>
      <vt:lpstr>算法分析</vt:lpstr>
      <vt:lpstr>算法思想</vt:lpstr>
      <vt:lpstr>费用流代码</vt:lpstr>
      <vt:lpstr>Spfa求增广路径</vt:lpstr>
      <vt:lpstr>参考资料：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交通规划</dc:title>
  <dc:creator>Microsoft 帐户</dc:creator>
  <cp:lastModifiedBy>syzx</cp:lastModifiedBy>
  <cp:revision>417</cp:revision>
  <dcterms:created xsi:type="dcterms:W3CDTF">2021-11-04T03:26:00Z</dcterms:created>
  <dcterms:modified xsi:type="dcterms:W3CDTF">2025-08-14T02:34:51Z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828E4AED276947FE87351340EB6B3070</vt:lpwstr>
  </property>
  <property fmtid="{D5CDD505-2E9C-101B-9397-08002B2CF9AE}" pid="3" name="KSOProductBuildVer">
    <vt:lpwstr>2052-11.8.2.11978</vt:lpwstr>
  </property>
</Properties>
</file>